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5143500" type="screen16x9"/>
  <p:notesSz cx="6858000" cy="9144000"/>
  <p:embeddedFontLst>
    <p:embeddedFont>
      <p:font typeface="Economica" charset="0"/>
      <p:regular r:id="rId34"/>
      <p:bold r:id="rId35"/>
      <p:italic r:id="rId36"/>
      <p:boldItalic r:id="rId37"/>
    </p:embeddedFont>
    <p:embeddedFont>
      <p:font typeface="Open Sans" charset="0"/>
      <p:regular r:id="rId38"/>
      <p:bold r:id="rId39"/>
      <p:italic r:id="rId40"/>
      <p:boldItalic r:id="rId4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2" d="100"/>
          <a:sy n="102" d="100"/>
        </p:scale>
        <p:origin x="-630" y="-30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1650549218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Shape 11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Shape 12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Shape 1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Shape 13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Shape 14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Shape 14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Shape 1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Shape 1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Shape 1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Shape 1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Shape 1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Shape 1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Shape 19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Shape 1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Shape 2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Shape 2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Shape 21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Shape 2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Shape 23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Shape 23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Shape 2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Shape 2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Shape 25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Shape 2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Shape 26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Shape 2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2744012" y="756700"/>
            <a:ext cx="1081625" cy="1124950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28575" cap="flat" cmpd="sng">
            <a:solidFill>
              <a:schemeClr val="lt2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1" name="Shape 11"/>
          <p:cNvSpPr/>
          <p:nvPr/>
        </p:nvSpPr>
        <p:spPr>
          <a:xfrm rot="10800000">
            <a:off x="5318350" y="3266725"/>
            <a:ext cx="1081625" cy="1124950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28575" cap="flat" cmpd="sng">
            <a:solidFill>
              <a:schemeClr val="lt2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2" name="Shape 12"/>
          <p:cNvSpPr txBox="1">
            <a:spLocks noGrp="1"/>
          </p:cNvSpPr>
          <p:nvPr>
            <p:ph type="ctrTitle"/>
          </p:nvPr>
        </p:nvSpPr>
        <p:spPr>
          <a:xfrm>
            <a:off x="3044700" y="1444255"/>
            <a:ext cx="3054600" cy="15371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ubTitle" idx="1"/>
          </p:nvPr>
        </p:nvSpPr>
        <p:spPr>
          <a:xfrm>
            <a:off x="3044700" y="3116580"/>
            <a:ext cx="3054600" cy="701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Economica"/>
              <a:buNone/>
              <a:defRPr sz="2100"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tr"/>
              <a:pPr lvl="0">
                <a:spcBef>
                  <a:spcPts val="0"/>
                </a:spcBef>
                <a:buNone/>
              </a:pPr>
              <a:t>‹#›</a:t>
            </a:fld>
            <a:endParaRPr lang="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title"/>
          </p:nvPr>
        </p:nvSpPr>
        <p:spPr>
          <a:xfrm>
            <a:off x="311700" y="957125"/>
            <a:ext cx="8520600" cy="2128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Clr>
                <a:schemeClr val="lt2"/>
              </a:buClr>
              <a:buSzPct val="100000"/>
              <a:defRPr sz="160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buClr>
                <a:schemeClr val="lt2"/>
              </a:buClr>
              <a:buSzPct val="100000"/>
              <a:defRPr sz="16000"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buClr>
                <a:schemeClr val="lt2"/>
              </a:buClr>
              <a:buSzPct val="100000"/>
              <a:defRPr sz="16000"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buClr>
                <a:schemeClr val="lt2"/>
              </a:buClr>
              <a:buSzPct val="100000"/>
              <a:defRPr sz="16000"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buClr>
                <a:schemeClr val="lt2"/>
              </a:buClr>
              <a:buSzPct val="100000"/>
              <a:defRPr sz="16000"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buClr>
                <a:schemeClr val="lt2"/>
              </a:buClr>
              <a:buSzPct val="100000"/>
              <a:defRPr sz="16000"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buClr>
                <a:schemeClr val="lt2"/>
              </a:buClr>
              <a:buSzPct val="100000"/>
              <a:defRPr sz="16000"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buClr>
                <a:schemeClr val="lt2"/>
              </a:buClr>
              <a:buSzPct val="100000"/>
              <a:defRPr sz="16000"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buClr>
                <a:schemeClr val="lt2"/>
              </a:buClr>
              <a:buSzPct val="100000"/>
              <a:defRPr sz="160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1"/>
          </p:nvPr>
        </p:nvSpPr>
        <p:spPr>
          <a:xfrm>
            <a:off x="311700" y="3162000"/>
            <a:ext cx="8520600" cy="1071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tr"/>
              <a:pPr lvl="0">
                <a:spcBef>
                  <a:spcPts val="0"/>
                </a:spcBef>
                <a:buNone/>
              </a:pPr>
              <a:t>‹#›</a:t>
            </a:fld>
            <a:endParaRPr lang="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tr"/>
              <a:pPr lvl="0">
                <a:spcBef>
                  <a:spcPts val="0"/>
                </a:spcBef>
                <a:buNone/>
              </a:pPr>
              <a:t>‹#›</a:t>
            </a:fld>
            <a:endParaRPr lang="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/>
          <p:nvPr/>
        </p:nvSpPr>
        <p:spPr>
          <a:xfrm flipH="1">
            <a:off x="7595937" y="460225"/>
            <a:ext cx="1081625" cy="1124950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28575" cap="flat" cmpd="sng">
            <a:solidFill>
              <a:schemeClr val="lt2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7" name="Shape 17"/>
          <p:cNvSpPr/>
          <p:nvPr/>
        </p:nvSpPr>
        <p:spPr>
          <a:xfrm rot="10800000" flipH="1">
            <a:off x="466425" y="3558325"/>
            <a:ext cx="1081625" cy="1124950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28575" cap="flat" cmpd="sng">
            <a:solidFill>
              <a:schemeClr val="lt2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773700" y="1806450"/>
            <a:ext cx="7596600" cy="15306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tr"/>
              <a:pPr lvl="0">
                <a:spcBef>
                  <a:spcPts val="0"/>
                </a:spcBef>
                <a:buNone/>
              </a:pPr>
              <a:t>‹#›</a:t>
            </a:fld>
            <a:endParaRPr lang="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311700" y="315925"/>
            <a:ext cx="8520600" cy="8313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1"/>
          </p:nvPr>
        </p:nvSpPr>
        <p:spPr>
          <a:xfrm>
            <a:off x="311700" y="1225225"/>
            <a:ext cx="8520600" cy="33540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tr"/>
              <a:pPr lvl="0">
                <a:spcBef>
                  <a:spcPts val="0"/>
                </a:spcBef>
                <a:buNone/>
              </a:pPr>
              <a:t>‹#›</a:t>
            </a:fld>
            <a:endParaRPr lang="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315925"/>
            <a:ext cx="8520600" cy="8313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>
            <a:off x="311700" y="1225225"/>
            <a:ext cx="3999900" cy="33540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body" idx="2"/>
          </p:nvPr>
        </p:nvSpPr>
        <p:spPr>
          <a:xfrm>
            <a:off x="4832400" y="1225225"/>
            <a:ext cx="3999900" cy="33540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tr"/>
              <a:pPr lvl="0">
                <a:spcBef>
                  <a:spcPts val="0"/>
                </a:spcBef>
                <a:buNone/>
              </a:pPr>
              <a:t>‹#›</a:t>
            </a:fld>
            <a:endParaRPr lang="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title"/>
          </p:nvPr>
        </p:nvSpPr>
        <p:spPr>
          <a:xfrm>
            <a:off x="311700" y="315925"/>
            <a:ext cx="8520600" cy="8313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tr"/>
              <a:pPr lvl="0">
                <a:spcBef>
                  <a:spcPts val="0"/>
                </a:spcBef>
                <a:buNone/>
              </a:pPr>
              <a:t>‹#›</a:t>
            </a:fld>
            <a:endParaRPr lang="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3000"/>
            </a:lvl1pPr>
            <a:lvl2pPr lvl="1">
              <a:spcBef>
                <a:spcPts val="0"/>
              </a:spcBef>
              <a:buSzPct val="100000"/>
              <a:defRPr sz="3000"/>
            </a:lvl2pPr>
            <a:lvl3pPr lvl="2">
              <a:spcBef>
                <a:spcPts val="0"/>
              </a:spcBef>
              <a:buSzPct val="100000"/>
              <a:defRPr sz="3000"/>
            </a:lvl3pPr>
            <a:lvl4pPr lvl="3">
              <a:spcBef>
                <a:spcPts val="0"/>
              </a:spcBef>
              <a:buSzPct val="100000"/>
              <a:defRPr sz="3000"/>
            </a:lvl4pPr>
            <a:lvl5pPr lvl="4">
              <a:spcBef>
                <a:spcPts val="0"/>
              </a:spcBef>
              <a:buSzPct val="100000"/>
              <a:defRPr sz="3000"/>
            </a:lvl5pPr>
            <a:lvl6pPr lvl="5">
              <a:spcBef>
                <a:spcPts val="0"/>
              </a:spcBef>
              <a:buSzPct val="100000"/>
              <a:defRPr sz="3000"/>
            </a:lvl6pPr>
            <a:lvl7pPr lvl="6">
              <a:spcBef>
                <a:spcPts val="0"/>
              </a:spcBef>
              <a:buSzPct val="100000"/>
              <a:defRPr sz="3000"/>
            </a:lvl7pPr>
            <a:lvl8pPr lvl="7">
              <a:spcBef>
                <a:spcPts val="0"/>
              </a:spcBef>
              <a:buSzPct val="100000"/>
              <a:defRPr sz="3000"/>
            </a:lvl8pPr>
            <a:lvl9pPr lvl="8">
              <a:spcBef>
                <a:spcPts val="0"/>
              </a:spcBef>
              <a:buSzPct val="100000"/>
              <a:defRPr sz="3000"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311700" y="1399399"/>
            <a:ext cx="2808000" cy="27849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tr"/>
              <a:pPr lvl="0">
                <a:spcBef>
                  <a:spcPts val="0"/>
                </a:spcBef>
                <a:buNone/>
              </a:pPr>
              <a:t>‹#›</a:t>
            </a:fld>
            <a:endParaRPr lang="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5878800" cy="4090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tr"/>
              <a:pPr lvl="0">
                <a:spcBef>
                  <a:spcPts val="0"/>
                </a:spcBef>
                <a:buNone/>
              </a:pPr>
              <a:t>‹#›</a:t>
            </a:fld>
            <a:endParaRPr lang="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cxnSp>
        <p:nvCxnSpPr>
          <p:cNvPr id="43" name="Shape 43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265500" y="929275"/>
            <a:ext cx="4045200" cy="17862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Clr>
                <a:schemeClr val="lt2"/>
              </a:buClr>
              <a:defRPr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buClr>
                <a:schemeClr val="lt2"/>
              </a:buClr>
              <a:defRPr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buClr>
                <a:schemeClr val="lt2"/>
              </a:buClr>
              <a:defRPr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buClr>
                <a:schemeClr val="lt2"/>
              </a:buClr>
              <a:defRPr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buClr>
                <a:schemeClr val="lt2"/>
              </a:buClr>
              <a:defRPr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buClr>
                <a:schemeClr val="lt2"/>
              </a:buClr>
              <a:defRPr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buClr>
                <a:schemeClr val="lt2"/>
              </a:buClr>
              <a:defRPr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buClr>
                <a:schemeClr val="lt2"/>
              </a:buClr>
              <a:defRPr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buClr>
                <a:schemeClr val="lt2"/>
              </a:buClr>
              <a:defRPr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subTitle" idx="1"/>
          </p:nvPr>
        </p:nvSpPr>
        <p:spPr>
          <a:xfrm>
            <a:off x="265500" y="2769000"/>
            <a:ext cx="4045200" cy="15741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tr">
                <a:solidFill>
                  <a:schemeClr val="lt1"/>
                </a:solidFill>
              </a:rPr>
              <a:pPr lvl="0">
                <a:spcBef>
                  <a:spcPts val="0"/>
                </a:spcBef>
                <a:buNone/>
              </a:pPr>
              <a:t>‹#›</a:t>
            </a:fld>
            <a:endParaRPr lang="tr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body" idx="1"/>
          </p:nvPr>
        </p:nvSpPr>
        <p:spPr>
          <a:xfrm>
            <a:off x="319500" y="4218925"/>
            <a:ext cx="5998800" cy="598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Economica"/>
              <a:buNone/>
              <a:defRPr sz="2400">
                <a:latin typeface="Economica"/>
                <a:ea typeface="Economica"/>
                <a:cs typeface="Economica"/>
                <a:sym typeface="Economica"/>
              </a:defRPr>
            </a:lvl1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tr"/>
              <a:pPr lvl="0">
                <a:spcBef>
                  <a:spcPts val="0"/>
                </a:spcBef>
                <a:buNone/>
              </a:pPr>
              <a:t>‹#›</a:t>
            </a:fld>
            <a:endParaRPr lang="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315925"/>
            <a:ext cx="8520600" cy="831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Font typeface="Economica"/>
              <a:buNone/>
              <a:defRPr sz="42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225225"/>
            <a:ext cx="8520600" cy="3354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Open Sans"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Open Sans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Open Sans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Open Sans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Open Sans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Open Sans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Open Sans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Open Sans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Open Sans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tr" sz="1000">
                <a:solidFill>
                  <a:schemeClr val="dk1"/>
                </a:solidFill>
                <a:latin typeface="Economica"/>
                <a:ea typeface="Economica"/>
                <a:cs typeface="Economica"/>
                <a:sym typeface="Economica"/>
              </a:rPr>
              <a:pPr lvl="0" algn="r">
                <a:spcBef>
                  <a:spcPts val="0"/>
                </a:spcBef>
                <a:buNone/>
              </a:pPr>
              <a:t>‹#›</a:t>
            </a:fld>
            <a:endParaRPr lang="tr" sz="1000">
              <a:solidFill>
                <a:schemeClr val="dk1"/>
              </a:solidFill>
              <a:latin typeface="Economica"/>
              <a:ea typeface="Economica"/>
              <a:cs typeface="Economica"/>
              <a:sym typeface="Economica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ctrTitle"/>
          </p:nvPr>
        </p:nvSpPr>
        <p:spPr>
          <a:xfrm>
            <a:off x="3044700" y="1444255"/>
            <a:ext cx="3054600" cy="15371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subTitle" idx="1"/>
          </p:nvPr>
        </p:nvSpPr>
        <p:spPr>
          <a:xfrm>
            <a:off x="3044700" y="3116580"/>
            <a:ext cx="3054600" cy="701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64" name="Shape 64" descr="images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Shape 65"/>
          <p:cNvSpPr txBox="1"/>
          <p:nvPr/>
        </p:nvSpPr>
        <p:spPr>
          <a:xfrm>
            <a:off x="6060550" y="1887275"/>
            <a:ext cx="2857500" cy="909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r" sz="3000">
                <a:solidFill>
                  <a:srgbClr val="990000"/>
                </a:solidFill>
              </a:rPr>
              <a:t>UNIT-8</a:t>
            </a:r>
          </a:p>
          <a:p>
            <a:pPr lvl="0">
              <a:spcBef>
                <a:spcPts val="0"/>
              </a:spcBef>
              <a:buNone/>
            </a:pPr>
            <a:r>
              <a:rPr lang="tr" sz="3000">
                <a:solidFill>
                  <a:srgbClr val="990000"/>
                </a:solidFill>
              </a:rPr>
              <a:t>FITNESS</a:t>
            </a:r>
          </a:p>
        </p:txBody>
      </p:sp>
      <p:pic>
        <p:nvPicPr>
          <p:cNvPr id="66" name="Shape 66" descr="indir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126224" y="0"/>
            <a:ext cx="92702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Shape 67"/>
          <p:cNvSpPr txBox="1"/>
          <p:nvPr/>
        </p:nvSpPr>
        <p:spPr>
          <a:xfrm>
            <a:off x="7052600" y="3029300"/>
            <a:ext cx="1672500" cy="597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r" sz="2400">
                <a:solidFill>
                  <a:srgbClr val="CC0000"/>
                </a:solidFill>
              </a:rPr>
              <a:t>UNIT-8</a:t>
            </a:r>
          </a:p>
          <a:p>
            <a:pPr lvl="0">
              <a:spcBef>
                <a:spcPts val="0"/>
              </a:spcBef>
              <a:buNone/>
            </a:pPr>
            <a:r>
              <a:rPr lang="tr" sz="2400">
                <a:solidFill>
                  <a:srgbClr val="CC0000"/>
                </a:solidFill>
              </a:rPr>
              <a:t>FITNESS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Shape 1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51277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Shape 121"/>
          <p:cNvSpPr txBox="1"/>
          <p:nvPr/>
        </p:nvSpPr>
        <p:spPr>
          <a:xfrm>
            <a:off x="5869275" y="1293775"/>
            <a:ext cx="2603400" cy="946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r" sz="3000"/>
              <a:t>Camping</a:t>
            </a:r>
          </a:p>
          <a:p>
            <a:pPr lvl="0">
              <a:spcBef>
                <a:spcPts val="0"/>
              </a:spcBef>
              <a:buNone/>
            </a:pPr>
            <a:endParaRPr sz="3000"/>
          </a:p>
          <a:p>
            <a:pPr lvl="0">
              <a:spcBef>
                <a:spcPts val="0"/>
              </a:spcBef>
              <a:buNone/>
            </a:pPr>
            <a:r>
              <a:rPr lang="tr" sz="3000"/>
              <a:t>Kamp Yapmak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Shape 126" descr="hiking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" y="0"/>
            <a:ext cx="5357825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Shape 127"/>
          <p:cNvSpPr txBox="1"/>
          <p:nvPr/>
        </p:nvSpPr>
        <p:spPr>
          <a:xfrm>
            <a:off x="6342600" y="1845975"/>
            <a:ext cx="1861800" cy="962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r" sz="3000"/>
              <a:t>Hiking</a:t>
            </a:r>
          </a:p>
          <a:p>
            <a:pPr lvl="0">
              <a:spcBef>
                <a:spcPts val="0"/>
              </a:spcBef>
              <a:buNone/>
            </a:pPr>
            <a:endParaRPr sz="3000"/>
          </a:p>
          <a:p>
            <a:pPr lvl="0">
              <a:spcBef>
                <a:spcPts val="0"/>
              </a:spcBef>
              <a:buNone/>
            </a:pPr>
            <a:r>
              <a:rPr lang="tr" sz="3000"/>
              <a:t>Doğa Yüryüşü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Shape 132" descr="body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5476874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Shape 133"/>
          <p:cNvSpPr txBox="1"/>
          <p:nvPr/>
        </p:nvSpPr>
        <p:spPr>
          <a:xfrm>
            <a:off x="6279500" y="1987975"/>
            <a:ext cx="2350800" cy="10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r" sz="3000"/>
              <a:t>Body Building</a:t>
            </a:r>
          </a:p>
          <a:p>
            <a:pPr lvl="0">
              <a:spcBef>
                <a:spcPts val="0"/>
              </a:spcBef>
              <a:buNone/>
            </a:pPr>
            <a:endParaRPr sz="3000"/>
          </a:p>
          <a:p>
            <a:pPr lvl="0">
              <a:spcBef>
                <a:spcPts val="0"/>
              </a:spcBef>
              <a:buNone/>
            </a:pPr>
            <a:r>
              <a:rPr lang="tr" sz="3000"/>
              <a:t>Vucüt Geliştirme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Shape 138" descr="ice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25" y="0"/>
            <a:ext cx="5757849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Shape 139"/>
          <p:cNvSpPr txBox="1"/>
          <p:nvPr/>
        </p:nvSpPr>
        <p:spPr>
          <a:xfrm>
            <a:off x="6200600" y="1751325"/>
            <a:ext cx="2429700" cy="99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r" sz="3000"/>
              <a:t>Ice-hockey</a:t>
            </a:r>
          </a:p>
          <a:p>
            <a:pPr lvl="0">
              <a:spcBef>
                <a:spcPts val="0"/>
              </a:spcBef>
              <a:buNone/>
            </a:pPr>
            <a:endParaRPr sz="3000"/>
          </a:p>
          <a:p>
            <a:pPr lvl="0">
              <a:spcBef>
                <a:spcPts val="0"/>
              </a:spcBef>
              <a:buNone/>
            </a:pPr>
            <a:r>
              <a:rPr lang="tr" sz="3000"/>
              <a:t>Buz hokeyi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Shape 144" descr="bla bla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5372099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Shape 145"/>
          <p:cNvSpPr txBox="1"/>
          <p:nvPr/>
        </p:nvSpPr>
        <p:spPr>
          <a:xfrm>
            <a:off x="6184825" y="1640875"/>
            <a:ext cx="2540100" cy="1072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r" sz="3000"/>
              <a:t>Gymnastics</a:t>
            </a:r>
          </a:p>
          <a:p>
            <a:pPr lvl="0">
              <a:spcBef>
                <a:spcPts val="0"/>
              </a:spcBef>
              <a:buNone/>
            </a:pPr>
            <a:endParaRPr sz="3000"/>
          </a:p>
          <a:p>
            <a:pPr lvl="0">
              <a:spcBef>
                <a:spcPts val="0"/>
              </a:spcBef>
              <a:buNone/>
            </a:pPr>
            <a:r>
              <a:rPr lang="tr" sz="3000"/>
              <a:t>Jimnastik Yapmak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Shape 150" descr="aas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5410199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Shape 151"/>
          <p:cNvSpPr txBox="1"/>
          <p:nvPr/>
        </p:nvSpPr>
        <p:spPr>
          <a:xfrm>
            <a:off x="6279500" y="1703975"/>
            <a:ext cx="2477100" cy="1104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r" sz="3000"/>
              <a:t>Staking</a:t>
            </a:r>
          </a:p>
          <a:p>
            <a:pPr lvl="0">
              <a:spcBef>
                <a:spcPts val="0"/>
              </a:spcBef>
              <a:buNone/>
            </a:pPr>
            <a:endParaRPr sz="3000"/>
          </a:p>
          <a:p>
            <a:pPr lvl="0">
              <a:spcBef>
                <a:spcPts val="0"/>
              </a:spcBef>
              <a:buNone/>
            </a:pPr>
            <a:r>
              <a:rPr lang="tr" sz="3000"/>
              <a:t>Paten Kaymak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Shape 156" descr="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59484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Shape 157"/>
          <p:cNvSpPr txBox="1"/>
          <p:nvPr/>
        </p:nvSpPr>
        <p:spPr>
          <a:xfrm>
            <a:off x="6516150" y="1940650"/>
            <a:ext cx="2271900" cy="1104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r" sz="3000"/>
              <a:t>İce-staking</a:t>
            </a:r>
          </a:p>
          <a:p>
            <a:pPr lvl="0">
              <a:spcBef>
                <a:spcPts val="0"/>
              </a:spcBef>
              <a:buNone/>
            </a:pPr>
            <a:endParaRPr sz="3000"/>
          </a:p>
          <a:p>
            <a:pPr lvl="0">
              <a:spcBef>
                <a:spcPts val="0"/>
              </a:spcBef>
              <a:buNone/>
            </a:pPr>
            <a:r>
              <a:rPr lang="tr" sz="3000"/>
              <a:t>Buz Pateni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Shape 162" descr="assd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" y="0"/>
            <a:ext cx="571025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Shape 163"/>
          <p:cNvSpPr txBox="1"/>
          <p:nvPr/>
        </p:nvSpPr>
        <p:spPr>
          <a:xfrm>
            <a:off x="6074375" y="1861750"/>
            <a:ext cx="2729700" cy="1404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r" sz="3000"/>
              <a:t>Snowboarding</a:t>
            </a:r>
          </a:p>
          <a:p>
            <a:pPr lvl="0">
              <a:spcBef>
                <a:spcPts val="0"/>
              </a:spcBef>
              <a:buNone/>
            </a:pPr>
            <a:endParaRPr sz="3000"/>
          </a:p>
          <a:p>
            <a:pPr lvl="0">
              <a:spcBef>
                <a:spcPts val="0"/>
              </a:spcBef>
              <a:buNone/>
            </a:pPr>
            <a:r>
              <a:rPr lang="tr" sz="3000"/>
              <a:t>Snowboard Yapmak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Shape 168" descr="k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556467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Shape 169"/>
          <p:cNvSpPr txBox="1"/>
          <p:nvPr/>
        </p:nvSpPr>
        <p:spPr>
          <a:xfrm>
            <a:off x="5916600" y="1451550"/>
            <a:ext cx="2477100" cy="88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r" sz="3000"/>
              <a:t>Weight-lifting</a:t>
            </a:r>
          </a:p>
          <a:p>
            <a:pPr lvl="0">
              <a:spcBef>
                <a:spcPts val="0"/>
              </a:spcBef>
              <a:buNone/>
            </a:pPr>
            <a:endParaRPr sz="3000"/>
          </a:p>
          <a:p>
            <a:pPr lvl="0">
              <a:spcBef>
                <a:spcPts val="0"/>
              </a:spcBef>
              <a:buNone/>
            </a:pPr>
            <a:r>
              <a:rPr lang="tr" sz="3000"/>
              <a:t>Ağırlık Kaldırma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Shape 174" descr="my name a.jpe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4764824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Shape 175"/>
          <p:cNvSpPr txBox="1"/>
          <p:nvPr/>
        </p:nvSpPr>
        <p:spPr>
          <a:xfrm>
            <a:off x="5806150" y="1293775"/>
            <a:ext cx="3337800" cy="946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r" sz="3000"/>
              <a:t>Chin-ups</a:t>
            </a:r>
          </a:p>
          <a:p>
            <a:pPr lvl="0">
              <a:spcBef>
                <a:spcPts val="0"/>
              </a:spcBef>
              <a:buNone/>
            </a:pPr>
            <a:endParaRPr sz="3000"/>
          </a:p>
          <a:p>
            <a:pPr lvl="0">
              <a:spcBef>
                <a:spcPts val="0"/>
              </a:spcBef>
              <a:buNone/>
            </a:pPr>
            <a:r>
              <a:rPr lang="tr" sz="3000"/>
              <a:t>Barfiks Çekmek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8471400" cy="4090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r"/>
              <a:t>                THE WORD (KELİMELER)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Shape 180" descr="uvveve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5524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Shape 181"/>
          <p:cNvSpPr txBox="1"/>
          <p:nvPr/>
        </p:nvSpPr>
        <p:spPr>
          <a:xfrm>
            <a:off x="6358375" y="1593550"/>
            <a:ext cx="2051100" cy="789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r" sz="3000"/>
              <a:t>Sit-ups</a:t>
            </a:r>
          </a:p>
          <a:p>
            <a:pPr lvl="0">
              <a:spcBef>
                <a:spcPts val="0"/>
              </a:spcBef>
              <a:buNone/>
            </a:pPr>
            <a:endParaRPr sz="3000"/>
          </a:p>
          <a:p>
            <a:pPr lvl="0">
              <a:spcBef>
                <a:spcPts val="0"/>
              </a:spcBef>
              <a:buNone/>
            </a:pPr>
            <a:r>
              <a:rPr lang="tr" sz="3000"/>
              <a:t>Mekik Çekmek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Shape 186" descr="knkj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" y="110450"/>
            <a:ext cx="5786449" cy="5033050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Shape 187"/>
          <p:cNvSpPr txBox="1"/>
          <p:nvPr/>
        </p:nvSpPr>
        <p:spPr>
          <a:xfrm>
            <a:off x="6311050" y="1309550"/>
            <a:ext cx="2524500" cy="962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r" sz="3000"/>
              <a:t>Push-ups</a:t>
            </a:r>
          </a:p>
          <a:p>
            <a:pPr lvl="0">
              <a:spcBef>
                <a:spcPts val="0"/>
              </a:spcBef>
              <a:buNone/>
            </a:pPr>
            <a:endParaRPr sz="3000"/>
          </a:p>
          <a:p>
            <a:pPr lvl="0">
              <a:spcBef>
                <a:spcPts val="0"/>
              </a:spcBef>
              <a:buNone/>
            </a:pPr>
            <a:r>
              <a:rPr lang="tr" sz="3000"/>
              <a:t>Şınav Çekmek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Shape 192" descr="j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535305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Shape 193"/>
          <p:cNvSpPr txBox="1"/>
          <p:nvPr/>
        </p:nvSpPr>
        <p:spPr>
          <a:xfrm>
            <a:off x="6137500" y="1593550"/>
            <a:ext cx="2666400" cy="1199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r" sz="3000"/>
              <a:t>Playing Baseball</a:t>
            </a:r>
          </a:p>
          <a:p>
            <a:pPr lvl="0">
              <a:spcBef>
                <a:spcPts val="0"/>
              </a:spcBef>
              <a:buNone/>
            </a:pPr>
            <a:endParaRPr sz="3000"/>
          </a:p>
          <a:p>
            <a:pPr lvl="0">
              <a:spcBef>
                <a:spcPts val="0"/>
              </a:spcBef>
              <a:buNone/>
            </a:pPr>
            <a:r>
              <a:rPr lang="tr" sz="3000"/>
              <a:t>Beyzbol Oynamak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Shape 198" descr="ends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527177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Shape 199"/>
          <p:cNvSpPr txBox="1"/>
          <p:nvPr/>
        </p:nvSpPr>
        <p:spPr>
          <a:xfrm>
            <a:off x="6121700" y="1861750"/>
            <a:ext cx="2508600" cy="867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r" sz="3000"/>
              <a:t>Playing Volleyball</a:t>
            </a:r>
          </a:p>
          <a:p>
            <a:pPr lvl="0">
              <a:spcBef>
                <a:spcPts val="0"/>
              </a:spcBef>
              <a:buNone/>
            </a:pPr>
            <a:endParaRPr sz="3000"/>
          </a:p>
          <a:p>
            <a:pPr lvl="0">
              <a:spcBef>
                <a:spcPts val="0"/>
              </a:spcBef>
              <a:buNone/>
            </a:pPr>
            <a:r>
              <a:rPr lang="tr" sz="3000"/>
              <a:t>Voleybol Oynamak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Shape 204" descr="play soccer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" y="0"/>
            <a:ext cx="5643574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Shape 205"/>
          <p:cNvSpPr txBox="1"/>
          <p:nvPr/>
        </p:nvSpPr>
        <p:spPr>
          <a:xfrm>
            <a:off x="6105925" y="1640875"/>
            <a:ext cx="2776800" cy="1483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r" sz="3000"/>
              <a:t>Play Soccer/Play Football</a:t>
            </a:r>
          </a:p>
          <a:p>
            <a:pPr lvl="0">
              <a:spcBef>
                <a:spcPts val="0"/>
              </a:spcBef>
              <a:buNone/>
            </a:pPr>
            <a:endParaRPr sz="3000"/>
          </a:p>
          <a:p>
            <a:pPr lvl="0">
              <a:spcBef>
                <a:spcPts val="0"/>
              </a:spcBef>
              <a:buNone/>
            </a:pPr>
            <a:r>
              <a:rPr lang="tr" sz="3000"/>
              <a:t>Futbol Oynamak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Shape 210" descr="hu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5629275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Shape 211"/>
          <p:cNvSpPr txBox="1"/>
          <p:nvPr/>
        </p:nvSpPr>
        <p:spPr>
          <a:xfrm>
            <a:off x="6389925" y="1672425"/>
            <a:ext cx="2240400" cy="552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r" sz="3000"/>
              <a:t>Horse riding</a:t>
            </a:r>
          </a:p>
          <a:p>
            <a:pPr lvl="0">
              <a:spcBef>
                <a:spcPts val="0"/>
              </a:spcBef>
              <a:buNone/>
            </a:pPr>
            <a:endParaRPr sz="3000"/>
          </a:p>
          <a:p>
            <a:pPr lvl="0">
              <a:spcBef>
                <a:spcPts val="0"/>
              </a:spcBef>
              <a:buNone/>
            </a:pPr>
            <a:r>
              <a:rPr lang="tr" sz="3000"/>
              <a:t>At Sürmek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Shape 216" descr="fit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624365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Shape 217"/>
          <p:cNvSpPr txBox="1"/>
          <p:nvPr/>
        </p:nvSpPr>
        <p:spPr>
          <a:xfrm>
            <a:off x="6910600" y="1057100"/>
            <a:ext cx="1893300" cy="804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r" sz="3000"/>
              <a:t>Fitnees</a:t>
            </a:r>
          </a:p>
          <a:p>
            <a:pPr lvl="0">
              <a:spcBef>
                <a:spcPts val="0"/>
              </a:spcBef>
              <a:buNone/>
            </a:pPr>
            <a:endParaRPr sz="3000"/>
          </a:p>
          <a:p>
            <a:pPr lvl="0">
              <a:spcBef>
                <a:spcPts val="0"/>
              </a:spcBef>
              <a:buNone/>
            </a:pPr>
            <a:r>
              <a:rPr lang="tr" sz="3000"/>
              <a:t>Fitnees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 txBox="1"/>
          <p:nvPr/>
        </p:nvSpPr>
        <p:spPr>
          <a:xfrm>
            <a:off x="970250" y="584622"/>
            <a:ext cx="7216500" cy="697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rPr lang="tr">
                <a:solidFill>
                  <a:schemeClr val="dk1"/>
                </a:solidFill>
              </a:rPr>
              <a:t>Bir kişiye öneride bulunmak için aşağıdaki kalıpları kullanırız;</a:t>
            </a:r>
          </a:p>
        </p:txBody>
      </p:sp>
      <p:pic>
        <p:nvPicPr>
          <p:cNvPr id="223" name="Shape 223" descr="-hy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86525" y="1169500"/>
            <a:ext cx="808250" cy="92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Shape 224" descr="-hy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3350" y="3169350"/>
            <a:ext cx="808250" cy="92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Shape 225" descr="-hy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70225" y="2139512"/>
            <a:ext cx="808250" cy="923700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Shape 226"/>
          <p:cNvSpPr txBox="1"/>
          <p:nvPr/>
        </p:nvSpPr>
        <p:spPr>
          <a:xfrm>
            <a:off x="2006900" y="1342350"/>
            <a:ext cx="2352600" cy="49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r">
                <a:solidFill>
                  <a:srgbClr val="FF0000"/>
                </a:solidFill>
              </a:rPr>
              <a:t>Let’s</a:t>
            </a:r>
            <a:r>
              <a:rPr lang="tr"/>
              <a:t> go to the cinema! (Haydi sinemaya gidelim)</a:t>
            </a:r>
          </a:p>
        </p:txBody>
      </p:sp>
      <p:sp>
        <p:nvSpPr>
          <p:cNvPr id="227" name="Shape 227"/>
          <p:cNvSpPr txBox="1"/>
          <p:nvPr/>
        </p:nvSpPr>
        <p:spPr>
          <a:xfrm>
            <a:off x="1894775" y="2365725"/>
            <a:ext cx="2272800" cy="697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r">
                <a:solidFill>
                  <a:srgbClr val="FF0000"/>
                </a:solidFill>
              </a:rPr>
              <a:t>Shall</a:t>
            </a:r>
            <a:r>
              <a:rPr lang="tr"/>
              <a:t> we go swiming? (Yüzmeye gidelim mi?)</a:t>
            </a:r>
          </a:p>
        </p:txBody>
      </p:sp>
      <p:sp>
        <p:nvSpPr>
          <p:cNvPr id="228" name="Shape 228"/>
          <p:cNvSpPr txBox="1"/>
          <p:nvPr/>
        </p:nvSpPr>
        <p:spPr>
          <a:xfrm>
            <a:off x="2006900" y="3429000"/>
            <a:ext cx="2352600" cy="584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r">
                <a:solidFill>
                  <a:srgbClr val="FF0000"/>
                </a:solidFill>
              </a:rPr>
              <a:t>How about</a:t>
            </a:r>
            <a:r>
              <a:rPr lang="tr"/>
              <a:t> eat</a:t>
            </a:r>
            <a:r>
              <a:rPr lang="tr">
                <a:solidFill>
                  <a:srgbClr val="FF0000"/>
                </a:solidFill>
              </a:rPr>
              <a:t>ing</a:t>
            </a:r>
            <a:r>
              <a:rPr lang="tr"/>
              <a:t> pizza?</a:t>
            </a:r>
          </a:p>
          <a:p>
            <a:pPr lvl="0">
              <a:spcBef>
                <a:spcPts val="0"/>
              </a:spcBef>
              <a:buNone/>
            </a:pPr>
            <a:r>
              <a:rPr lang="tr"/>
              <a:t>(Pizza yemeye ne dersin?)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 txBox="1"/>
          <p:nvPr/>
        </p:nvSpPr>
        <p:spPr>
          <a:xfrm>
            <a:off x="1089825" y="438600"/>
            <a:ext cx="7389600" cy="130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34" name="Shape 234"/>
          <p:cNvSpPr txBox="1"/>
          <p:nvPr/>
        </p:nvSpPr>
        <p:spPr>
          <a:xfrm>
            <a:off x="611375" y="917050"/>
            <a:ext cx="3787800" cy="983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r"/>
              <a:t>Öneriyi beğenip yapmayı kabul ettiğimizde kullandığımız ifadeler;</a:t>
            </a:r>
          </a:p>
        </p:txBody>
      </p:sp>
      <p:sp>
        <p:nvSpPr>
          <p:cNvPr id="235" name="Shape 235"/>
          <p:cNvSpPr/>
          <p:nvPr/>
        </p:nvSpPr>
        <p:spPr>
          <a:xfrm rot="126671">
            <a:off x="730952" y="2285972"/>
            <a:ext cx="3787755" cy="1727771"/>
          </a:xfrm>
          <a:prstGeom prst="cloud">
            <a:avLst/>
          </a:prstGeom>
          <a:solidFill>
            <a:srgbClr val="FFFFFF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36" name="Shape 236"/>
          <p:cNvSpPr txBox="1"/>
          <p:nvPr/>
        </p:nvSpPr>
        <p:spPr>
          <a:xfrm>
            <a:off x="1089825" y="2425612"/>
            <a:ext cx="2591700" cy="810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r" sz="6000">
                <a:solidFill>
                  <a:srgbClr val="FF00FF"/>
                </a:solidFill>
              </a:rPr>
              <a:t>+</a:t>
            </a:r>
          </a:p>
        </p:txBody>
      </p:sp>
      <p:sp>
        <p:nvSpPr>
          <p:cNvPr id="237" name="Shape 237"/>
          <p:cNvSpPr txBox="1"/>
          <p:nvPr/>
        </p:nvSpPr>
        <p:spPr>
          <a:xfrm>
            <a:off x="2339175" y="2365750"/>
            <a:ext cx="1262700" cy="1036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r"/>
              <a:t>OK.</a:t>
            </a:r>
          </a:p>
          <a:p>
            <a:pPr lvl="0">
              <a:spcBef>
                <a:spcPts val="0"/>
              </a:spcBef>
              <a:buNone/>
            </a:pPr>
            <a:r>
              <a:rPr lang="tr"/>
              <a:t>That sounds great</a:t>
            </a:r>
          </a:p>
          <a:p>
            <a:pPr lvl="0">
              <a:spcBef>
                <a:spcPts val="0"/>
              </a:spcBef>
              <a:buNone/>
            </a:pPr>
            <a:r>
              <a:rPr lang="tr"/>
              <a:t>It’s a good idea</a:t>
            </a:r>
          </a:p>
          <a:p>
            <a:pPr lvl="0">
              <a:spcBef>
                <a:spcPts val="0"/>
              </a:spcBef>
              <a:buNone/>
            </a:pPr>
            <a:r>
              <a:rPr lang="tr"/>
              <a:t>Yes let’s</a:t>
            </a:r>
          </a:p>
        </p:txBody>
      </p:sp>
      <p:cxnSp>
        <p:nvCxnSpPr>
          <p:cNvPr id="238" name="Shape 238"/>
          <p:cNvCxnSpPr>
            <a:stCxn id="235" idx="1"/>
          </p:cNvCxnSpPr>
          <p:nvPr/>
        </p:nvCxnSpPr>
        <p:spPr>
          <a:xfrm>
            <a:off x="2593037" y="4011318"/>
            <a:ext cx="38400" cy="733500"/>
          </a:xfrm>
          <a:prstGeom prst="straightConnector1">
            <a:avLst/>
          </a:prstGeom>
          <a:noFill/>
          <a:ln w="9525" cap="flat" cmpd="sng">
            <a:solidFill>
              <a:srgbClr val="9900FF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239" name="Shape 239"/>
          <p:cNvSpPr txBox="1"/>
          <p:nvPr/>
        </p:nvSpPr>
        <p:spPr>
          <a:xfrm>
            <a:off x="2206250" y="4731500"/>
            <a:ext cx="1342500" cy="358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r"/>
              <a:t>Accepting</a:t>
            </a:r>
          </a:p>
        </p:txBody>
      </p:sp>
      <p:sp>
        <p:nvSpPr>
          <p:cNvPr id="240" name="Shape 240"/>
          <p:cNvSpPr txBox="1"/>
          <p:nvPr/>
        </p:nvSpPr>
        <p:spPr>
          <a:xfrm>
            <a:off x="6259925" y="903775"/>
            <a:ext cx="2538600" cy="73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r"/>
              <a:t>Öneriyi beğenmeyip yapmayı reddetiğimizde kullandığımız ifadeler;</a:t>
            </a:r>
          </a:p>
        </p:txBody>
      </p:sp>
      <p:sp>
        <p:nvSpPr>
          <p:cNvPr id="241" name="Shape 241"/>
          <p:cNvSpPr/>
          <p:nvPr/>
        </p:nvSpPr>
        <p:spPr>
          <a:xfrm>
            <a:off x="5475775" y="2222825"/>
            <a:ext cx="3322728" cy="1788480"/>
          </a:xfrm>
          <a:prstGeom prst="cloud">
            <a:avLst/>
          </a:prstGeom>
          <a:solidFill>
            <a:srgbClr val="FFFFFF"/>
          </a:solidFill>
          <a:ln w="9525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2" name="Shape 242"/>
          <p:cNvSpPr txBox="1"/>
          <p:nvPr/>
        </p:nvSpPr>
        <p:spPr>
          <a:xfrm>
            <a:off x="6525725" y="2830925"/>
            <a:ext cx="1834200" cy="405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6000"/>
          </a:p>
        </p:txBody>
      </p:sp>
      <p:sp>
        <p:nvSpPr>
          <p:cNvPr id="243" name="Shape 243"/>
          <p:cNvSpPr txBox="1"/>
          <p:nvPr/>
        </p:nvSpPr>
        <p:spPr>
          <a:xfrm>
            <a:off x="7230150" y="2644850"/>
            <a:ext cx="917100" cy="664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4" name="Shape 244"/>
          <p:cNvSpPr txBox="1"/>
          <p:nvPr/>
        </p:nvSpPr>
        <p:spPr>
          <a:xfrm>
            <a:off x="6725100" y="2541875"/>
            <a:ext cx="1568400" cy="983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r"/>
              <a:t>It’s a not good idea</a:t>
            </a:r>
          </a:p>
          <a:p>
            <a:pPr lvl="0">
              <a:spcBef>
                <a:spcPts val="0"/>
              </a:spcBef>
              <a:buNone/>
            </a:pPr>
            <a:r>
              <a:rPr lang="tr"/>
              <a:t>No let’s not</a:t>
            </a:r>
          </a:p>
          <a:p>
            <a:pPr lvl="0">
              <a:spcBef>
                <a:spcPts val="0"/>
              </a:spcBef>
              <a:buNone/>
            </a:pPr>
            <a:r>
              <a:rPr lang="tr"/>
              <a:t>I can’t now</a:t>
            </a:r>
          </a:p>
          <a:p>
            <a:pPr lvl="0">
              <a:spcBef>
                <a:spcPts val="0"/>
              </a:spcBef>
              <a:buNone/>
            </a:pPr>
            <a:r>
              <a:rPr lang="tr"/>
              <a:t>I’m sorry.I can’t</a:t>
            </a:r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5" name="Shape 245"/>
          <p:cNvSpPr txBox="1"/>
          <p:nvPr/>
        </p:nvSpPr>
        <p:spPr>
          <a:xfrm>
            <a:off x="5887775" y="2752775"/>
            <a:ext cx="691200" cy="561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r" sz="6000">
                <a:solidFill>
                  <a:srgbClr val="0000FF"/>
                </a:solidFill>
              </a:rPr>
              <a:t>-</a:t>
            </a:r>
          </a:p>
        </p:txBody>
      </p:sp>
      <p:cxnSp>
        <p:nvCxnSpPr>
          <p:cNvPr id="246" name="Shape 246"/>
          <p:cNvCxnSpPr>
            <a:stCxn id="241" idx="1"/>
          </p:cNvCxnSpPr>
          <p:nvPr/>
        </p:nvCxnSpPr>
        <p:spPr>
          <a:xfrm>
            <a:off x="7137139" y="4009400"/>
            <a:ext cx="13200" cy="748800"/>
          </a:xfrm>
          <a:prstGeom prst="straightConnector1">
            <a:avLst/>
          </a:prstGeom>
          <a:noFill/>
          <a:ln w="9525" cap="flat" cmpd="sng">
            <a:solidFill>
              <a:srgbClr val="4C1130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247" name="Shape 247"/>
          <p:cNvSpPr txBox="1"/>
          <p:nvPr/>
        </p:nvSpPr>
        <p:spPr>
          <a:xfrm>
            <a:off x="6658650" y="4678325"/>
            <a:ext cx="66300" cy="53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8" name="Shape 248"/>
          <p:cNvSpPr txBox="1"/>
          <p:nvPr/>
        </p:nvSpPr>
        <p:spPr>
          <a:xfrm>
            <a:off x="6605375" y="4685025"/>
            <a:ext cx="917100" cy="405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r"/>
              <a:t>Refusing</a:t>
            </a:r>
          </a:p>
        </p:txBody>
      </p:sp>
      <p:sp>
        <p:nvSpPr>
          <p:cNvPr id="249" name="Shape 249"/>
          <p:cNvSpPr txBox="1"/>
          <p:nvPr/>
        </p:nvSpPr>
        <p:spPr>
          <a:xfrm>
            <a:off x="2538525" y="79750"/>
            <a:ext cx="4266300" cy="757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r" sz="2400">
                <a:solidFill>
                  <a:srgbClr val="FF0000"/>
                </a:solidFill>
              </a:rPr>
              <a:t>                    SUGGESTİONS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Shape 254"/>
          <p:cNvSpPr txBox="1"/>
          <p:nvPr/>
        </p:nvSpPr>
        <p:spPr>
          <a:xfrm>
            <a:off x="2830925" y="358850"/>
            <a:ext cx="3176400" cy="810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r" sz="2400">
                <a:solidFill>
                  <a:srgbClr val="7F6000"/>
                </a:solidFill>
              </a:rPr>
              <a:t>               SUGGESTİONS</a:t>
            </a:r>
          </a:p>
        </p:txBody>
      </p:sp>
      <p:sp>
        <p:nvSpPr>
          <p:cNvPr id="255" name="Shape 255"/>
          <p:cNvSpPr txBox="1"/>
          <p:nvPr/>
        </p:nvSpPr>
        <p:spPr>
          <a:xfrm>
            <a:off x="677825" y="1581600"/>
            <a:ext cx="5555400" cy="1222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r">
                <a:solidFill>
                  <a:srgbClr val="FF0000"/>
                </a:solidFill>
              </a:rPr>
              <a:t>A:</a:t>
            </a:r>
            <a:r>
              <a:rPr lang="tr"/>
              <a:t> What is your favorite exercise? (Senin favori egzersizin ne?)</a:t>
            </a:r>
          </a:p>
          <a:p>
            <a:pPr lvl="0">
              <a:spcBef>
                <a:spcPts val="0"/>
              </a:spcBef>
              <a:buNone/>
            </a:pPr>
            <a:r>
              <a:rPr lang="tr">
                <a:solidFill>
                  <a:srgbClr val="FF0000"/>
                </a:solidFill>
              </a:rPr>
              <a:t>B:</a:t>
            </a:r>
            <a:r>
              <a:rPr lang="tr"/>
              <a:t> It is swimming (Yüzme)</a:t>
            </a:r>
          </a:p>
          <a:p>
            <a:pPr lvl="0">
              <a:spcBef>
                <a:spcPts val="0"/>
              </a:spcBef>
              <a:buNone/>
            </a:pPr>
            <a:r>
              <a:rPr lang="tr"/>
              <a:t>          OR</a:t>
            </a:r>
          </a:p>
          <a:p>
            <a:pPr lvl="0">
              <a:spcBef>
                <a:spcPts val="0"/>
              </a:spcBef>
              <a:buNone/>
            </a:pPr>
            <a:r>
              <a:rPr lang="tr">
                <a:solidFill>
                  <a:srgbClr val="FF0000"/>
                </a:solidFill>
              </a:rPr>
              <a:t>B:</a:t>
            </a:r>
            <a:r>
              <a:rPr lang="tr"/>
              <a:t>I like swimming</a:t>
            </a:r>
          </a:p>
        </p:txBody>
      </p:sp>
      <p:sp>
        <p:nvSpPr>
          <p:cNvPr id="256" name="Shape 256"/>
          <p:cNvSpPr/>
          <p:nvPr/>
        </p:nvSpPr>
        <p:spPr>
          <a:xfrm>
            <a:off x="3508750" y="2604975"/>
            <a:ext cx="1634700" cy="1302600"/>
          </a:xfrm>
          <a:prstGeom prst="smileyFace">
            <a:avLst>
              <a:gd name="adj" fmla="val 4653"/>
            </a:avLst>
          </a:prstGeom>
          <a:solidFill>
            <a:srgbClr val="F3F3F3"/>
          </a:solidFill>
          <a:ln w="9525" cap="flat" cmpd="sng">
            <a:solidFill>
              <a:srgbClr val="D5A6BD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Shape 77" descr="MOUTAN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60674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Shape 78"/>
          <p:cNvSpPr txBox="1"/>
          <p:nvPr/>
        </p:nvSpPr>
        <p:spPr>
          <a:xfrm>
            <a:off x="6453050" y="1940650"/>
            <a:ext cx="2335200" cy="852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r" sz="3000"/>
              <a:t>Climbing Moutain</a:t>
            </a:r>
          </a:p>
          <a:p>
            <a:pPr lvl="0">
              <a:spcBef>
                <a:spcPts val="0"/>
              </a:spcBef>
              <a:buNone/>
            </a:pPr>
            <a:endParaRPr sz="3000"/>
          </a:p>
          <a:p>
            <a:pPr lvl="0">
              <a:spcBef>
                <a:spcPts val="0"/>
              </a:spcBef>
              <a:buNone/>
            </a:pPr>
            <a:r>
              <a:rPr lang="tr" sz="3000"/>
              <a:t>Dağa Tırmanmak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Shape 261"/>
          <p:cNvSpPr txBox="1"/>
          <p:nvPr/>
        </p:nvSpPr>
        <p:spPr>
          <a:xfrm>
            <a:off x="2644850" y="544925"/>
            <a:ext cx="4053600" cy="864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tr" sz="2400">
                <a:solidFill>
                  <a:srgbClr val="A64D79"/>
                </a:solidFill>
              </a:rPr>
              <a:t>         SUGGESTİONS</a:t>
            </a:r>
          </a:p>
        </p:txBody>
      </p:sp>
      <p:sp>
        <p:nvSpPr>
          <p:cNvPr id="262" name="Shape 262"/>
          <p:cNvSpPr txBox="1"/>
          <p:nvPr/>
        </p:nvSpPr>
        <p:spPr>
          <a:xfrm>
            <a:off x="824025" y="1581600"/>
            <a:ext cx="2884200" cy="970200"/>
          </a:xfrm>
          <a:prstGeom prst="rect">
            <a:avLst/>
          </a:prstGeom>
          <a:solidFill>
            <a:srgbClr val="F1C232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r"/>
              <a:t>A:Do you like ride a horse?</a:t>
            </a:r>
          </a:p>
          <a:p>
            <a:pPr lvl="0">
              <a:spcBef>
                <a:spcPts val="0"/>
              </a:spcBef>
              <a:buNone/>
            </a:pPr>
            <a:r>
              <a:rPr lang="tr"/>
              <a:t>B: Yes ı do</a:t>
            </a:r>
          </a:p>
          <a:p>
            <a:pPr lvl="0">
              <a:spcBef>
                <a:spcPts val="0"/>
              </a:spcBef>
              <a:buNone/>
            </a:pPr>
            <a:r>
              <a:rPr lang="tr"/>
              <a:t>                   OR</a:t>
            </a:r>
          </a:p>
          <a:p>
            <a:pPr lvl="0">
              <a:spcBef>
                <a:spcPts val="0"/>
              </a:spcBef>
              <a:buNone/>
            </a:pPr>
            <a:r>
              <a:rPr lang="tr"/>
              <a:t>B:No ı don’t</a:t>
            </a:r>
          </a:p>
        </p:txBody>
      </p:sp>
      <p:sp>
        <p:nvSpPr>
          <p:cNvPr id="263" name="Shape 263"/>
          <p:cNvSpPr txBox="1"/>
          <p:nvPr/>
        </p:nvSpPr>
        <p:spPr>
          <a:xfrm>
            <a:off x="5661825" y="1608175"/>
            <a:ext cx="2565000" cy="1302600"/>
          </a:xfrm>
          <a:prstGeom prst="rect">
            <a:avLst/>
          </a:prstGeom>
          <a:solidFill>
            <a:srgbClr val="E6B8AF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r"/>
              <a:t>A:Does Leyla likes ride a horse?</a:t>
            </a:r>
          </a:p>
          <a:p>
            <a:pPr lvl="0">
              <a:spcBef>
                <a:spcPts val="0"/>
              </a:spcBef>
              <a:buNone/>
            </a:pPr>
            <a:r>
              <a:rPr lang="tr"/>
              <a:t>B:Yes she does</a:t>
            </a:r>
          </a:p>
          <a:p>
            <a:pPr lvl="0">
              <a:spcBef>
                <a:spcPts val="0"/>
              </a:spcBef>
              <a:buNone/>
            </a:pPr>
            <a:r>
              <a:rPr lang="tr"/>
              <a:t>                OR</a:t>
            </a:r>
          </a:p>
          <a:p>
            <a:pPr lvl="0">
              <a:spcBef>
                <a:spcPts val="0"/>
              </a:spcBef>
              <a:buNone/>
            </a:pPr>
            <a:r>
              <a:rPr lang="tr"/>
              <a:t>B:No she doesn’t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" name="Shape 268" descr="hmn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Shape 269"/>
          <p:cNvSpPr/>
          <p:nvPr/>
        </p:nvSpPr>
        <p:spPr>
          <a:xfrm>
            <a:off x="2813363" y="752700"/>
            <a:ext cx="3357758" cy="121965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Arial"/>
              </a:rPr>
              <a:t>SON</a:t>
            </a:r>
          </a:p>
        </p:txBody>
      </p:sp>
      <p:sp>
        <p:nvSpPr>
          <p:cNvPr id="270" name="Shape 270"/>
          <p:cNvSpPr/>
          <p:nvPr/>
        </p:nvSpPr>
        <p:spPr>
          <a:xfrm>
            <a:off x="609150" y="3431013"/>
            <a:ext cx="8191897" cy="939697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D85C6"/>
                </a:solidFill>
                <a:latin typeface="Arial"/>
              </a:rPr>
              <a:t>Hazırlayan:İrem MAY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Shape 83" descr="SWİM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" y="0"/>
            <a:ext cx="58817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Shape 84"/>
          <p:cNvSpPr txBox="1"/>
          <p:nvPr/>
        </p:nvSpPr>
        <p:spPr>
          <a:xfrm>
            <a:off x="6421475" y="1640875"/>
            <a:ext cx="2461200" cy="852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r" sz="3000"/>
              <a:t>Swimming</a:t>
            </a:r>
          </a:p>
          <a:p>
            <a:pPr lvl="0">
              <a:spcBef>
                <a:spcPts val="0"/>
              </a:spcBef>
              <a:buNone/>
            </a:pPr>
            <a:endParaRPr sz="3000"/>
          </a:p>
          <a:p>
            <a:pPr lvl="0">
              <a:spcBef>
                <a:spcPts val="0"/>
              </a:spcBef>
              <a:buNone/>
            </a:pPr>
            <a:r>
              <a:rPr lang="tr" sz="3000"/>
              <a:t>Yüzmek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Shape 89" descr="bisikler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60197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Shape 90"/>
          <p:cNvSpPr txBox="1"/>
          <p:nvPr/>
        </p:nvSpPr>
        <p:spPr>
          <a:xfrm>
            <a:off x="6468825" y="1561975"/>
            <a:ext cx="2477100" cy="1404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1" name="Shape 91"/>
          <p:cNvSpPr txBox="1"/>
          <p:nvPr/>
        </p:nvSpPr>
        <p:spPr>
          <a:xfrm>
            <a:off x="6815925" y="1719750"/>
            <a:ext cx="1546200" cy="899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r" sz="3000"/>
              <a:t>Cycling</a:t>
            </a:r>
          </a:p>
          <a:p>
            <a:pPr lvl="0">
              <a:spcBef>
                <a:spcPts val="0"/>
              </a:spcBef>
              <a:buNone/>
            </a:pPr>
            <a:endParaRPr sz="3000"/>
          </a:p>
          <a:p>
            <a:pPr lvl="0">
              <a:spcBef>
                <a:spcPts val="0"/>
              </a:spcBef>
              <a:buNone/>
            </a:pPr>
            <a:r>
              <a:rPr lang="tr" sz="3000"/>
              <a:t>Bisiklet Sürmek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Shape 96" descr="yürümek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5495924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Shape 97"/>
          <p:cNvSpPr txBox="1"/>
          <p:nvPr/>
        </p:nvSpPr>
        <p:spPr>
          <a:xfrm>
            <a:off x="6437275" y="1546200"/>
            <a:ext cx="2208900" cy="1230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r" sz="3000"/>
              <a:t>Jogging</a:t>
            </a:r>
          </a:p>
          <a:p>
            <a:pPr lvl="0">
              <a:spcBef>
                <a:spcPts val="0"/>
              </a:spcBef>
              <a:buNone/>
            </a:pPr>
            <a:endParaRPr sz="3000"/>
          </a:p>
          <a:p>
            <a:pPr lvl="0">
              <a:spcBef>
                <a:spcPts val="0"/>
              </a:spcBef>
              <a:buNone/>
            </a:pPr>
            <a:r>
              <a:rPr lang="tr" sz="3000"/>
              <a:t>Tempolu Koşu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Shape 102" descr="koş koş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5372099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Shape 103"/>
          <p:cNvSpPr txBox="1"/>
          <p:nvPr/>
        </p:nvSpPr>
        <p:spPr>
          <a:xfrm>
            <a:off x="5285500" y="1514650"/>
            <a:ext cx="3155400" cy="129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r" sz="3000"/>
              <a:t>Running</a:t>
            </a:r>
          </a:p>
          <a:p>
            <a:pPr lvl="0">
              <a:spcBef>
                <a:spcPts val="0"/>
              </a:spcBef>
              <a:buNone/>
            </a:pPr>
            <a:endParaRPr sz="3000"/>
          </a:p>
          <a:p>
            <a:pPr lvl="0">
              <a:spcBef>
                <a:spcPts val="0"/>
              </a:spcBef>
              <a:buNone/>
            </a:pPr>
            <a:r>
              <a:rPr lang="tr" sz="3000"/>
              <a:t>Koşmak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Shape 108" descr="diving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58219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Shape 109"/>
          <p:cNvSpPr txBox="1"/>
          <p:nvPr/>
        </p:nvSpPr>
        <p:spPr>
          <a:xfrm>
            <a:off x="6342600" y="2003750"/>
            <a:ext cx="2461200" cy="1356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tr" sz="3000"/>
              <a:t>Diving</a:t>
            </a:r>
          </a:p>
          <a:p>
            <a:pPr lvl="0">
              <a:spcBef>
                <a:spcPts val="0"/>
              </a:spcBef>
              <a:buNone/>
            </a:pPr>
            <a:endParaRPr sz="3000"/>
          </a:p>
          <a:p>
            <a:pPr lvl="0">
              <a:spcBef>
                <a:spcPts val="0"/>
              </a:spcBef>
              <a:buNone/>
            </a:pPr>
            <a:r>
              <a:rPr lang="tr" sz="3000"/>
              <a:t>Dalmak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Shape 114" descr="wind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5553075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Shape 115"/>
          <p:cNvSpPr txBox="1"/>
          <p:nvPr/>
        </p:nvSpPr>
        <p:spPr>
          <a:xfrm>
            <a:off x="6184825" y="1609325"/>
            <a:ext cx="2445600" cy="1341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tr" sz="3000">
                <a:solidFill>
                  <a:srgbClr val="212121"/>
                </a:solidFill>
                <a:highlight>
                  <a:srgbClr val="FFFFFF"/>
                </a:highlight>
              </a:rPr>
              <a:t>Windsurfing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tr" sz="3000">
                <a:solidFill>
                  <a:srgbClr val="212121"/>
                </a:solidFill>
                <a:highlight>
                  <a:srgbClr val="FFFFFF"/>
                </a:highlight>
              </a:rPr>
              <a:t>Rüzgâr sörfü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3000">
              <a:solidFill>
                <a:srgbClr val="212121"/>
              </a:solidFill>
              <a:highlight>
                <a:srgbClr val="FFFFFF"/>
              </a:highlight>
            </a:endParaRPr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uxe">
  <a:themeElements>
    <a:clrScheme name="Luxe">
      <a:dk1>
        <a:srgbClr val="000000"/>
      </a:dk1>
      <a:lt1>
        <a:srgbClr val="FFFFFF"/>
      </a:lt1>
      <a:dk2>
        <a:srgbClr val="B7B7B7"/>
      </a:dk2>
      <a:lt2>
        <a:srgbClr val="CCA677"/>
      </a:lt2>
      <a:accent1>
        <a:srgbClr val="5D4037"/>
      </a:accent1>
      <a:accent2>
        <a:srgbClr val="455A64"/>
      </a:accent2>
      <a:accent3>
        <a:srgbClr val="607D8B"/>
      </a:accent3>
      <a:accent4>
        <a:srgbClr val="78909C"/>
      </a:accent4>
      <a:accent5>
        <a:srgbClr val="57BB8A"/>
      </a:accent5>
      <a:accent6>
        <a:srgbClr val="DCE755"/>
      </a:accent6>
      <a:hlink>
        <a:srgbClr val="57BB8A"/>
      </a:hlink>
      <a:folHlink>
        <a:srgbClr val="57BB8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238</Words>
  <PresentationFormat>Ekran Gösterisi (16:9)</PresentationFormat>
  <Paragraphs>112</Paragraphs>
  <Slides>31</Slides>
  <Notes>31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31</vt:i4>
      </vt:variant>
    </vt:vector>
  </HeadingPairs>
  <TitlesOfParts>
    <vt:vector size="35" baseType="lpstr">
      <vt:lpstr>Arial</vt:lpstr>
      <vt:lpstr>Economica</vt:lpstr>
      <vt:lpstr>Open Sans</vt:lpstr>
      <vt:lpstr>luxe</vt:lpstr>
      <vt:lpstr>Slayt 1</vt:lpstr>
      <vt:lpstr>                THE WORD (KELİMELER)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modified xsi:type="dcterms:W3CDTF">2017-03-23T05:53:57Z</dcterms:modified>
  <cp:category>www.sorubak.com</cp:category>
</cp:coreProperties>
</file>