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66"/>
    <a:srgbClr val="FFFF00"/>
    <a:srgbClr val="00FF00"/>
  </p:clrMru>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Orta Stil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2838BEF-8BB2-4498-84A7-C5851F593DF1}" styleName="Orta Stil 4 - Vurgu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53" autoAdjust="0"/>
    <p:restoredTop sz="94624" autoAdjust="0"/>
  </p:normalViewPr>
  <p:slideViewPr>
    <p:cSldViewPr>
      <p:cViewPr varScale="1">
        <p:scale>
          <a:sx n="86" d="100"/>
          <a:sy n="86" d="100"/>
        </p:scale>
        <p:origin x="-88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0D1298-A7E0-4CF3-A03C-AAB324E8051A}" type="datetimeFigureOut">
              <a:rPr lang="tr-TR" smtClean="0"/>
              <a:pPr/>
              <a:t>13.11.2016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F83B3A-3AA0-4B5D-AD76-AA0B1BB334FB}"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F83B3A-3AA0-4B5D-AD76-AA0B1BB334FB}" type="slidenum">
              <a:rPr lang="tr-TR" smtClean="0"/>
              <a:pPr/>
              <a:t>3</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F83B3A-3AA0-4B5D-AD76-AA0B1BB334FB}" type="slidenum">
              <a:rPr lang="tr-TR" smtClean="0"/>
              <a:pPr/>
              <a:t>13</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F83B3A-3AA0-4B5D-AD76-AA0B1BB334FB}" type="slidenum">
              <a:rPr lang="tr-TR" smtClean="0"/>
              <a:pPr/>
              <a:t>18</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15 Veri Yer Tutucusu"/>
          <p:cNvSpPr>
            <a:spLocks noGrp="1"/>
          </p:cNvSpPr>
          <p:nvPr>
            <p:ph type="dt" sz="half" idx="10"/>
          </p:nvPr>
        </p:nvSpPr>
        <p:spPr/>
        <p:txBody>
          <a:bodyPr/>
          <a:lstStyle/>
          <a:p>
            <a:fld id="{D9F75050-0E15-4C5B-92B0-66D068882F1F}" type="datetimeFigureOut">
              <a:rPr lang="tr-TR" smtClean="0"/>
              <a:pPr/>
              <a:t>13.11.2016</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13.11.2016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13.11.2016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smtClean="0"/>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D9F75050-0E15-4C5B-92B0-66D068882F1F}" type="datetimeFigureOut">
              <a:rPr lang="tr-TR" smtClean="0"/>
              <a:pPr/>
              <a:t>13.11.2016</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18 Veri Yer Tutucusu"/>
          <p:cNvSpPr>
            <a:spLocks noGrp="1"/>
          </p:cNvSpPr>
          <p:nvPr>
            <p:ph type="dt" sz="half" idx="10"/>
          </p:nvPr>
        </p:nvSpPr>
        <p:spPr/>
        <p:txBody>
          <a:bodyPr/>
          <a:lstStyle/>
          <a:p>
            <a:fld id="{D9F75050-0E15-4C5B-92B0-66D068882F1F}" type="datetimeFigureOut">
              <a:rPr lang="tr-TR" smtClean="0"/>
              <a:pPr/>
              <a:t>13.11.2016</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0"/>
          </p:nvPr>
        </p:nvSpPr>
        <p:spPr/>
        <p:txBody>
          <a:bodyPr/>
          <a:lstStyle/>
          <a:p>
            <a:fld id="{D9F75050-0E15-4C5B-92B0-66D068882F1F}" type="datetimeFigureOut">
              <a:rPr lang="tr-TR" smtClean="0"/>
              <a:pPr/>
              <a:t>13.11.2016</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0"/>
          </p:nvPr>
        </p:nvSpPr>
        <p:spPr/>
        <p:txBody>
          <a:bodyPr/>
          <a:lstStyle/>
          <a:p>
            <a:fld id="{D9F75050-0E15-4C5B-92B0-66D068882F1F}" type="datetimeFigureOut">
              <a:rPr lang="tr-TR" smtClean="0"/>
              <a:pPr/>
              <a:t>13.11.2016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B1DEFA8C-F947-479F-BE07-76B6B3F80BF1}"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D9F75050-0E15-4C5B-92B0-66D068882F1F}" type="datetimeFigureOut">
              <a:rPr lang="tr-TR" smtClean="0"/>
              <a:pPr/>
              <a:t>13.11.2016</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D9F75050-0E15-4C5B-92B0-66D068882F1F}" type="datetimeFigureOut">
              <a:rPr lang="tr-TR" smtClean="0"/>
              <a:pPr/>
              <a:t>13.11.2016</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D9F75050-0E15-4C5B-92B0-66D068882F1F}" type="datetimeFigureOut">
              <a:rPr lang="tr-TR" smtClean="0"/>
              <a:pPr/>
              <a:t>13.11.2016</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6 Veri Yer Tutucusu"/>
          <p:cNvSpPr>
            <a:spLocks noGrp="1"/>
          </p:cNvSpPr>
          <p:nvPr>
            <p:ph type="dt" sz="half" idx="10"/>
          </p:nvPr>
        </p:nvSpPr>
        <p:spPr/>
        <p:txBody>
          <a:bodyPr/>
          <a:lstStyle/>
          <a:p>
            <a:fld id="{D9F75050-0E15-4C5B-92B0-66D068882F1F}" type="datetimeFigureOut">
              <a:rPr lang="tr-TR" smtClean="0"/>
              <a:pPr/>
              <a:t>13.11.2016</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9F75050-0E15-4C5B-92B0-66D068882F1F}" type="datetimeFigureOut">
              <a:rPr lang="tr-TR" smtClean="0"/>
              <a:pPr/>
              <a:t>13.11.2016</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1DEFA8C-F947-479F-BE07-76B6B3F80BF1}"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hyperlink" Target="https://tr.wikipedia.org/wiki/%C4%B0pek_Yolu"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7.xml"/><Relationship Id="rId1" Type="http://schemas.openxmlformats.org/officeDocument/2006/relationships/video" Target="file:///C:\Users\Muammer\Downloads\K&#305;sa%20sapl&#305;%20oyun%20ka&#351;&#305;&#287;&#305;%20-%20M&#252;zik%20aletleri.mp4" TargetMode="Externa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357158" y="857232"/>
            <a:ext cx="8501122" cy="1569660"/>
          </a:xfrm>
          <a:prstGeom prst="rect">
            <a:avLst/>
          </a:prstGeom>
          <a:noFill/>
        </p:spPr>
        <p:txBody>
          <a:bodyPr wrap="square" rtlCol="0">
            <a:spAutoFit/>
          </a:bodyPr>
          <a:lstStyle/>
          <a:p>
            <a:r>
              <a:rPr lang="tr-TR" sz="9600" dirty="0" smtClean="0">
                <a:latin typeface="+mj-lt"/>
              </a:rPr>
              <a:t>  </a:t>
            </a:r>
            <a:r>
              <a:rPr lang="tr-TR" sz="9600" dirty="0" smtClean="0">
                <a:solidFill>
                  <a:srgbClr val="00B050"/>
                </a:solidFill>
                <a:latin typeface="+mj-lt"/>
              </a:rPr>
              <a:t>İÇ  ANADOLU</a:t>
            </a:r>
            <a:endParaRPr lang="tr-TR" sz="9600" dirty="0">
              <a:solidFill>
                <a:srgbClr val="00B050"/>
              </a:solidFill>
              <a:latin typeface="+mj-lt"/>
            </a:endParaRPr>
          </a:p>
        </p:txBody>
      </p:sp>
      <p:sp>
        <p:nvSpPr>
          <p:cNvPr id="6" name="5 Metin kutusu"/>
          <p:cNvSpPr txBox="1"/>
          <p:nvPr/>
        </p:nvSpPr>
        <p:spPr>
          <a:xfrm>
            <a:off x="1000100" y="3500438"/>
            <a:ext cx="5786478" cy="3046988"/>
          </a:xfrm>
          <a:prstGeom prst="rect">
            <a:avLst/>
          </a:prstGeom>
          <a:noFill/>
        </p:spPr>
        <p:txBody>
          <a:bodyPr wrap="square" rtlCol="0">
            <a:spAutoFit/>
          </a:bodyPr>
          <a:lstStyle/>
          <a:p>
            <a:r>
              <a:rPr lang="tr-TR" sz="9600" dirty="0" smtClean="0">
                <a:solidFill>
                  <a:srgbClr val="00B050"/>
                </a:solidFill>
              </a:rPr>
              <a:t>BÖLGESİ</a:t>
            </a:r>
          </a:p>
          <a:p>
            <a:endParaRPr lang="tr-TR" sz="9600" dirty="0"/>
          </a:p>
        </p:txBody>
      </p:sp>
    </p:spTree>
  </p:cSld>
  <p:clrMapOvr>
    <a:masterClrMapping/>
  </p:clrMapOvr>
  <p:transition>
    <p:wheel spokes="3"/>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attuşaş ile ilgili görsel sonucu"/>
          <p:cNvPicPr>
            <a:picLocks noChangeAspect="1" noChangeArrowheads="1"/>
          </p:cNvPicPr>
          <p:nvPr/>
        </p:nvPicPr>
        <p:blipFill>
          <a:blip r:embed="rId3" cstate="print"/>
          <a:srcRect/>
          <a:stretch>
            <a:fillRect/>
          </a:stretch>
        </p:blipFill>
        <p:spPr bwMode="auto">
          <a:xfrm>
            <a:off x="285720" y="1142984"/>
            <a:ext cx="4643438" cy="3571901"/>
          </a:xfrm>
          <a:prstGeom prst="rect">
            <a:avLst/>
          </a:prstGeom>
          <a:noFill/>
        </p:spPr>
      </p:pic>
      <p:sp>
        <p:nvSpPr>
          <p:cNvPr id="3" name="2 Dikdörtgen"/>
          <p:cNvSpPr/>
          <p:nvPr/>
        </p:nvSpPr>
        <p:spPr>
          <a:xfrm>
            <a:off x="5072066" y="1428736"/>
            <a:ext cx="4071934" cy="1477328"/>
          </a:xfrm>
          <a:prstGeom prst="rect">
            <a:avLst/>
          </a:prstGeom>
        </p:spPr>
        <p:txBody>
          <a:bodyPr wrap="square">
            <a:spAutoFit/>
          </a:bodyPr>
          <a:lstStyle/>
          <a:p>
            <a:r>
              <a:rPr lang="tr-TR" dirty="0" err="1" smtClean="0"/>
              <a:t>Hititler'in</a:t>
            </a:r>
            <a:r>
              <a:rPr lang="tr-TR" dirty="0" smtClean="0"/>
              <a:t> geç Tunç Çağı dönemindeki başkentidir. Çorum il merkezinin 82 km güneybatısındaki günümüzdeki adıyla Boğazkale ilçesinde bulunmaktadır.</a:t>
            </a:r>
            <a:endParaRPr lang="tr-TR" dirty="0"/>
          </a:p>
        </p:txBody>
      </p:sp>
      <p:sp>
        <p:nvSpPr>
          <p:cNvPr id="4" name="3 Dikdörtgen"/>
          <p:cNvSpPr/>
          <p:nvPr/>
        </p:nvSpPr>
        <p:spPr>
          <a:xfrm>
            <a:off x="5000628" y="2786058"/>
            <a:ext cx="3929058" cy="2585323"/>
          </a:xfrm>
          <a:prstGeom prst="rect">
            <a:avLst/>
          </a:prstGeom>
        </p:spPr>
        <p:txBody>
          <a:bodyPr wrap="square">
            <a:spAutoFit/>
          </a:bodyPr>
          <a:lstStyle/>
          <a:p>
            <a:r>
              <a:rPr lang="tr-TR" dirty="0" smtClean="0"/>
              <a:t>   Kent, tarih sahnesinde, Hitit İmparatorluğu'nun MÖ 17. ile 13. yüzyıllar arasında başkenti olarak yer almıştır. Hattuşaş, 1986 yılında UNESCO Dünya Mirasları listesine dahil edilmiştir. Hattuşaş Çorum'un Sungurlu ilçesinin güneydoğusunda Boğazkale ilçesinin 4 km doğusundadır.</a:t>
            </a:r>
            <a:endParaRPr lang="tr-TR" dirty="0"/>
          </a:p>
        </p:txBody>
      </p:sp>
      <p:sp>
        <p:nvSpPr>
          <p:cNvPr id="5" name="4 Metin kutusu"/>
          <p:cNvSpPr txBox="1"/>
          <p:nvPr/>
        </p:nvSpPr>
        <p:spPr>
          <a:xfrm>
            <a:off x="214282" y="214290"/>
            <a:ext cx="8215370" cy="769441"/>
          </a:xfrm>
          <a:prstGeom prst="rect">
            <a:avLst/>
          </a:prstGeom>
          <a:solidFill>
            <a:srgbClr val="FF0000"/>
          </a:solidFill>
        </p:spPr>
        <p:txBody>
          <a:bodyPr wrap="square" rtlCol="0">
            <a:spAutoFit/>
          </a:bodyPr>
          <a:lstStyle/>
          <a:p>
            <a:r>
              <a:rPr lang="tr-TR" sz="4400" dirty="0" smtClean="0"/>
              <a:t>                      </a:t>
            </a:r>
            <a:r>
              <a:rPr lang="tr-TR" sz="4400" dirty="0" smtClean="0">
                <a:solidFill>
                  <a:schemeClr val="bg1"/>
                </a:solidFill>
              </a:rPr>
              <a:t>Hattuşaş</a:t>
            </a:r>
            <a:endParaRPr lang="tr-TR" sz="4400" dirty="0">
              <a:solidFill>
                <a:schemeClr val="bg1"/>
              </a:solidFill>
            </a:endParaRPr>
          </a:p>
        </p:txBody>
      </p:sp>
    </p:spTree>
  </p:cSld>
  <p:clrMapOvr>
    <a:masterClrMapping/>
  </p:clrMapOvr>
  <p:transition>
    <p:blinds/>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357158" y="428604"/>
            <a:ext cx="8072494" cy="769441"/>
          </a:xfrm>
          <a:prstGeom prst="rect">
            <a:avLst/>
          </a:prstGeom>
          <a:noFill/>
        </p:spPr>
        <p:txBody>
          <a:bodyPr wrap="square" rtlCol="0">
            <a:spAutoFit/>
          </a:bodyPr>
          <a:lstStyle/>
          <a:p>
            <a:r>
              <a:rPr lang="tr-TR" sz="4400" dirty="0" smtClean="0"/>
              <a:t>          </a:t>
            </a:r>
            <a:r>
              <a:rPr lang="tr-TR" sz="4400" dirty="0" smtClean="0">
                <a:solidFill>
                  <a:srgbClr val="00CC66"/>
                </a:solidFill>
              </a:rPr>
              <a:t>DOĞAL GÜZELLİKLER</a:t>
            </a:r>
            <a:endParaRPr lang="tr-TR" sz="4400" dirty="0">
              <a:solidFill>
                <a:srgbClr val="00CC66"/>
              </a:solidFill>
            </a:endParaRPr>
          </a:p>
        </p:txBody>
      </p:sp>
      <p:pic>
        <p:nvPicPr>
          <p:cNvPr id="23554" name="Picture 2" descr="Kapadokya ile ilgili görsel sonucu"/>
          <p:cNvPicPr>
            <a:picLocks noChangeAspect="1" noChangeArrowheads="1"/>
          </p:cNvPicPr>
          <p:nvPr/>
        </p:nvPicPr>
        <p:blipFill>
          <a:blip r:embed="rId3" cstate="print"/>
          <a:srcRect/>
          <a:stretch>
            <a:fillRect/>
          </a:stretch>
        </p:blipFill>
        <p:spPr bwMode="auto">
          <a:xfrm>
            <a:off x="642910" y="1142984"/>
            <a:ext cx="5500694" cy="3405202"/>
          </a:xfrm>
          <a:prstGeom prst="rect">
            <a:avLst/>
          </a:prstGeom>
          <a:noFill/>
        </p:spPr>
      </p:pic>
      <p:sp>
        <p:nvSpPr>
          <p:cNvPr id="5" name="4 Dikdörtgen"/>
          <p:cNvSpPr/>
          <p:nvPr/>
        </p:nvSpPr>
        <p:spPr>
          <a:xfrm>
            <a:off x="6143636" y="1214422"/>
            <a:ext cx="3000364" cy="2585323"/>
          </a:xfrm>
          <a:prstGeom prst="rect">
            <a:avLst/>
          </a:prstGeom>
        </p:spPr>
        <p:txBody>
          <a:bodyPr wrap="square">
            <a:spAutoFit/>
          </a:bodyPr>
          <a:lstStyle/>
          <a:p>
            <a:r>
              <a:rPr lang="tr-TR" b="1" dirty="0" smtClean="0"/>
              <a:t>Kapadokya </a:t>
            </a:r>
            <a:r>
              <a:rPr lang="tr-TR" dirty="0" smtClean="0"/>
              <a:t>60 milyon yıl önce Erciyes, </a:t>
            </a:r>
            <a:r>
              <a:rPr lang="tr-TR" dirty="0" err="1" smtClean="0"/>
              <a:t>Hasandağı</a:t>
            </a:r>
            <a:r>
              <a:rPr lang="tr-TR" dirty="0" smtClean="0"/>
              <a:t> ve </a:t>
            </a:r>
            <a:r>
              <a:rPr lang="tr-TR" dirty="0" err="1" smtClean="0"/>
              <a:t>Güllüdağ’ın</a:t>
            </a:r>
            <a:r>
              <a:rPr lang="tr-TR" dirty="0" smtClean="0"/>
              <a:t> püskürttüğü lav ve küllerin oluşturduğu yumuşak tabakaların milyonlarca yıl boyunca yağmur ve rüzgar tarafından aşındırılmasıyla ortaya çıkan bölgedir.</a:t>
            </a:r>
            <a:endParaRPr lang="tr-TR" dirty="0"/>
          </a:p>
        </p:txBody>
      </p:sp>
      <p:sp>
        <p:nvSpPr>
          <p:cNvPr id="6" name="5 Dikdörtgen"/>
          <p:cNvSpPr/>
          <p:nvPr/>
        </p:nvSpPr>
        <p:spPr>
          <a:xfrm>
            <a:off x="785786" y="4549676"/>
            <a:ext cx="7500990" cy="2308324"/>
          </a:xfrm>
          <a:prstGeom prst="rect">
            <a:avLst/>
          </a:prstGeom>
        </p:spPr>
        <p:txBody>
          <a:bodyPr wrap="square">
            <a:spAutoFit/>
          </a:bodyPr>
          <a:lstStyle/>
          <a:p>
            <a:r>
              <a:rPr lang="tr-TR" dirty="0" smtClean="0"/>
              <a:t>Kapadokya bölgesi, doğa ve tarihin bütünleştiği bir yerdir. Coğrafi olaylar </a:t>
            </a:r>
            <a:r>
              <a:rPr lang="tr-TR" dirty="0" err="1" smtClean="0"/>
              <a:t>Peribacaları'nı</a:t>
            </a:r>
            <a:r>
              <a:rPr lang="tr-TR" dirty="0" smtClean="0"/>
              <a:t> oluştururken, tarihi süreçte, insanlar da bu peribacalarının içlerine evler, kiliseler ve manastırlar oymuş bunları fresklerle süsleyerek binlerce yıllık medeniyetlerin izlerini günümüze taşımıştır. İnsan yerleşimlerinin </a:t>
            </a:r>
            <a:r>
              <a:rPr lang="tr-TR" dirty="0" err="1" smtClean="0"/>
              <a:t>Paleolitik</a:t>
            </a:r>
            <a:r>
              <a:rPr lang="tr-TR" dirty="0" smtClean="0"/>
              <a:t> döneme kadar uzandığı Kapadokya'nın yazılı tarihi Hititlerle başlar. Tarih boyunca ticaret kolonilerini barındıran ve ülkeler arasında ticari ve sosyal bir köprü kuran Kapadokya, </a:t>
            </a:r>
            <a:r>
              <a:rPr lang="tr-TR" dirty="0" smtClean="0">
                <a:hlinkClick r:id="rId4" tooltip="İpek Yolu"/>
              </a:rPr>
              <a:t>İpek Yolu</a:t>
            </a:r>
            <a:r>
              <a:rPr lang="tr-TR" dirty="0" smtClean="0"/>
              <a:t>'nun da önemli kavşaklarından biridir.</a:t>
            </a:r>
            <a:endParaRPr lang="tr-TR" dirty="0"/>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günpınar şelalesi ile ilgili görsel sonucu"/>
          <p:cNvPicPr>
            <a:picLocks noChangeAspect="1" noChangeArrowheads="1"/>
          </p:cNvPicPr>
          <p:nvPr/>
        </p:nvPicPr>
        <p:blipFill>
          <a:blip r:embed="rId3" cstate="print"/>
          <a:srcRect/>
          <a:stretch>
            <a:fillRect/>
          </a:stretch>
        </p:blipFill>
        <p:spPr bwMode="auto">
          <a:xfrm>
            <a:off x="357158" y="1142984"/>
            <a:ext cx="4857784" cy="3071834"/>
          </a:xfrm>
          <a:prstGeom prst="ellipse">
            <a:avLst/>
          </a:prstGeom>
          <a:ln>
            <a:noFill/>
          </a:ln>
          <a:effectLst>
            <a:softEdge rad="112500"/>
          </a:effectLst>
        </p:spPr>
      </p:pic>
      <p:sp>
        <p:nvSpPr>
          <p:cNvPr id="3" name="2 Dikdörtgen"/>
          <p:cNvSpPr/>
          <p:nvPr/>
        </p:nvSpPr>
        <p:spPr>
          <a:xfrm>
            <a:off x="857224" y="4000504"/>
            <a:ext cx="7215238" cy="2585323"/>
          </a:xfrm>
          <a:prstGeom prst="rect">
            <a:avLst/>
          </a:prstGeom>
        </p:spPr>
        <p:txBody>
          <a:bodyPr wrap="square">
            <a:spAutoFit/>
          </a:bodyPr>
          <a:lstStyle/>
          <a:p>
            <a:r>
              <a:rPr lang="tr-TR" dirty="0" smtClean="0"/>
              <a:t>Darende İlçesi'nin 10 km. batısında bulunuyor. Gürpınar Çayı, kaynağından çıktıktan sonra kayalar arasında oldukça yüksek bir düşüş yapıyor. Şelalenin çıkardığı ses, toz halinde çevreye yayılan su zerreciklerinin kayalar üzerinde akışı, izlenmeye değer. Şelalenin çevresini kaplayan ağaçlar, Gürpınar'ın görünümünü daha da muhteşem hale getiriyor. Şelale, her yıl çok sayıda ziyaretçinin akınına uğruyor. Gürpınar'ın çevre düzenlemesi Özel İdarece yaptırıldıktan sonra, şelalenin cazibesi daha da artmış.</a:t>
            </a:r>
            <a:br>
              <a:rPr lang="tr-TR" dirty="0" smtClean="0"/>
            </a:br>
            <a:endParaRPr lang="tr-TR" dirty="0"/>
          </a:p>
        </p:txBody>
      </p:sp>
      <p:sp>
        <p:nvSpPr>
          <p:cNvPr id="4" name="3 Metin kutusu"/>
          <p:cNvSpPr txBox="1"/>
          <p:nvPr/>
        </p:nvSpPr>
        <p:spPr>
          <a:xfrm>
            <a:off x="571472" y="357166"/>
            <a:ext cx="7786742" cy="769441"/>
          </a:xfrm>
          <a:prstGeom prst="rect">
            <a:avLst/>
          </a:prstGeom>
          <a:solidFill>
            <a:srgbClr val="00B050"/>
          </a:solidFill>
        </p:spPr>
        <p:txBody>
          <a:bodyPr wrap="square" rtlCol="0">
            <a:spAutoFit/>
          </a:bodyPr>
          <a:lstStyle/>
          <a:p>
            <a:r>
              <a:rPr lang="tr-TR" sz="4400" dirty="0" smtClean="0"/>
              <a:t>            </a:t>
            </a:r>
            <a:r>
              <a:rPr lang="tr-TR" sz="4400" dirty="0" smtClean="0">
                <a:solidFill>
                  <a:schemeClr val="bg1"/>
                </a:solidFill>
              </a:rPr>
              <a:t>Gürpınar Şelalesi</a:t>
            </a:r>
            <a:endParaRPr lang="tr-TR" sz="4400" dirty="0">
              <a:solidFill>
                <a:schemeClr val="bg1"/>
              </a:solidFill>
            </a:endParaRPr>
          </a:p>
        </p:txBody>
      </p:sp>
    </p:spTree>
  </p:cSld>
  <p:clrMapOvr>
    <a:masterClrMapping/>
  </p:clrMapOvr>
  <p:transition>
    <p:split dir="in"/>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incesu kanyonu ile ilgili görsel sonucu"/>
          <p:cNvPicPr>
            <a:picLocks noChangeAspect="1" noChangeArrowheads="1"/>
          </p:cNvPicPr>
          <p:nvPr/>
        </p:nvPicPr>
        <p:blipFill>
          <a:blip r:embed="rId4" cstate="print"/>
          <a:srcRect/>
          <a:stretch>
            <a:fillRect/>
          </a:stretch>
        </p:blipFill>
        <p:spPr bwMode="auto">
          <a:xfrm>
            <a:off x="285720" y="1285860"/>
            <a:ext cx="4857784" cy="3000396"/>
          </a:xfrm>
          <a:prstGeom prst="ellipse">
            <a:avLst/>
          </a:prstGeom>
          <a:ln>
            <a:noFill/>
          </a:ln>
          <a:effectLst>
            <a:softEdge rad="112500"/>
          </a:effectLst>
        </p:spPr>
      </p:pic>
      <p:sp>
        <p:nvSpPr>
          <p:cNvPr id="8" name="7 Metin kutusu"/>
          <p:cNvSpPr txBox="1"/>
          <p:nvPr/>
        </p:nvSpPr>
        <p:spPr>
          <a:xfrm>
            <a:off x="500034" y="500042"/>
            <a:ext cx="7143800" cy="769441"/>
          </a:xfrm>
          <a:prstGeom prst="rect">
            <a:avLst/>
          </a:prstGeom>
          <a:solidFill>
            <a:srgbClr val="00B050"/>
          </a:solidFill>
        </p:spPr>
        <p:txBody>
          <a:bodyPr wrap="square" rtlCol="0">
            <a:spAutoFit/>
          </a:bodyPr>
          <a:lstStyle/>
          <a:p>
            <a:r>
              <a:rPr lang="tr-TR" sz="4400" dirty="0" smtClean="0"/>
              <a:t>            </a:t>
            </a:r>
            <a:r>
              <a:rPr lang="tr-TR" sz="4400" dirty="0" smtClean="0">
                <a:solidFill>
                  <a:srgbClr val="00FF00"/>
                </a:solidFill>
              </a:rPr>
              <a:t>İncesu Kanyonu</a:t>
            </a:r>
            <a:endParaRPr lang="tr-TR" sz="4400" dirty="0">
              <a:solidFill>
                <a:srgbClr val="00FF00"/>
              </a:solidFill>
            </a:endParaRPr>
          </a:p>
        </p:txBody>
      </p:sp>
      <p:sp>
        <p:nvSpPr>
          <p:cNvPr id="9" name="8 Dikdörtgen"/>
          <p:cNvSpPr/>
          <p:nvPr/>
        </p:nvSpPr>
        <p:spPr>
          <a:xfrm>
            <a:off x="571472" y="4286256"/>
            <a:ext cx="8215370" cy="2585323"/>
          </a:xfrm>
          <a:prstGeom prst="rect">
            <a:avLst/>
          </a:prstGeom>
        </p:spPr>
        <p:txBody>
          <a:bodyPr wrap="square">
            <a:spAutoFit/>
          </a:bodyPr>
          <a:lstStyle/>
          <a:p>
            <a:r>
              <a:rPr lang="tr-TR" dirty="0" smtClean="0"/>
              <a:t>Bir doğa harikası olan İncesu Kanyonu görülmeye değer güzellikte. Çorum, Ortaköy İlçesi İncesu Köyü’nde bulunan İncesu Kanyonu 12,5 km uzunluğunda. Tek giriş ve çıkışı bulunan İncesu Kanyonun her iki yamacı sarp kayalık. Kanyon, mevsimine göre rafting ve trekking sporları için uygun özelliklere sahip. Çorum'a 60 kilometre uzaklıktaki Ortaköy ilçesine bağlı İncesu köyünde yer alan İncesu Kanyonu, tarihi ve doğal güzellikleri ile bölgenin önemli mekanları arasında yer alıyor. Tarih boyunca 8 farklı medeniyete yurt olan kanyon, kabartma, kale kalıntıları ve kaya mezarları gibi önemli tarihi kalıntılar barındırıyor. </a:t>
            </a:r>
            <a:br>
              <a:rPr lang="tr-TR" dirty="0" smtClean="0"/>
            </a:br>
            <a:endParaRPr lang="tr-TR" dirty="0"/>
          </a:p>
        </p:txBody>
      </p:sp>
    </p:spTree>
  </p:cSld>
  <p:clrMapOvr>
    <a:masterClrMapping/>
  </p:clrMapOvr>
  <p:transition>
    <p:randomBar/>
    <p:sndAc>
      <p:stSnd>
        <p:snd r:embed="rId3"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karapınar obruk ile ilgili görsel sonucu"/>
          <p:cNvPicPr>
            <a:picLocks noChangeAspect="1" noChangeArrowheads="1"/>
          </p:cNvPicPr>
          <p:nvPr/>
        </p:nvPicPr>
        <p:blipFill>
          <a:blip r:embed="rId3" cstate="print"/>
          <a:srcRect/>
          <a:stretch>
            <a:fillRect/>
          </a:stretch>
        </p:blipFill>
        <p:spPr bwMode="auto">
          <a:xfrm>
            <a:off x="0" y="785794"/>
            <a:ext cx="4429124" cy="3333750"/>
          </a:xfrm>
          <a:prstGeom prst="ellipse">
            <a:avLst/>
          </a:prstGeom>
          <a:ln>
            <a:noFill/>
          </a:ln>
          <a:effectLst>
            <a:softEdge rad="112500"/>
          </a:effectLst>
        </p:spPr>
      </p:pic>
      <p:sp>
        <p:nvSpPr>
          <p:cNvPr id="4" name="3 Dikdörtgen"/>
          <p:cNvSpPr/>
          <p:nvPr/>
        </p:nvSpPr>
        <p:spPr>
          <a:xfrm>
            <a:off x="1000100" y="4071942"/>
            <a:ext cx="7429552" cy="2585323"/>
          </a:xfrm>
          <a:prstGeom prst="rect">
            <a:avLst/>
          </a:prstGeom>
        </p:spPr>
        <p:txBody>
          <a:bodyPr wrap="square">
            <a:spAutoFit/>
          </a:bodyPr>
          <a:lstStyle/>
          <a:p>
            <a:r>
              <a:rPr lang="tr-TR" dirty="0" smtClean="0"/>
              <a:t>Konya'da bulunan Obruk Yaylası'nın bir parçasıdır Obruk Gölü. Bölgedeki obruk gölleri arasında en büyüğüdür. </a:t>
            </a:r>
            <a:br>
              <a:rPr lang="tr-TR" dirty="0" smtClean="0"/>
            </a:br>
            <a:r>
              <a:rPr lang="tr-TR" dirty="0" smtClean="0"/>
              <a:t/>
            </a:r>
            <a:br>
              <a:rPr lang="tr-TR" dirty="0" smtClean="0"/>
            </a:br>
            <a:r>
              <a:rPr lang="tr-TR" dirty="0" smtClean="0"/>
              <a:t>Obruk Gölü çevresinde ilk yerleşim 13. Yüzyılda başlamıştır. Gölde yaban hayatı oldukça zengindir. Konya geziniz sırasında Obruk Gölü'nü ziyaret etmenizi tavsiye ederiz. Sualtında ve su üstünde yer alan bitkiler ile hakim olduğu doğa en güzel fotoğraf karelerinizi süslemeye hazır. Obruk Gölü'nün yanında bulunan Obruk Han harabelerini de keşfetmeyi unutmayın. Harabelerin duvarlarında Bizans dönemindeki taşlar kullanılmıştır. </a:t>
            </a:r>
            <a:endParaRPr lang="tr-TR" dirty="0"/>
          </a:p>
        </p:txBody>
      </p:sp>
      <p:sp>
        <p:nvSpPr>
          <p:cNvPr id="5" name="4 Metin kutusu"/>
          <p:cNvSpPr txBox="1"/>
          <p:nvPr/>
        </p:nvSpPr>
        <p:spPr>
          <a:xfrm>
            <a:off x="357158" y="214290"/>
            <a:ext cx="7572428" cy="769441"/>
          </a:xfrm>
          <a:prstGeom prst="rect">
            <a:avLst/>
          </a:prstGeom>
          <a:solidFill>
            <a:srgbClr val="00B0F0"/>
          </a:solidFill>
        </p:spPr>
        <p:txBody>
          <a:bodyPr wrap="square" rtlCol="0">
            <a:spAutoFit/>
          </a:bodyPr>
          <a:lstStyle/>
          <a:p>
            <a:r>
              <a:rPr lang="tr-TR" sz="4400" dirty="0" smtClean="0"/>
              <a:t>            </a:t>
            </a:r>
            <a:r>
              <a:rPr lang="tr-TR" sz="4400" dirty="0" smtClean="0">
                <a:solidFill>
                  <a:srgbClr val="FFFF00"/>
                </a:solidFill>
              </a:rPr>
              <a:t>Karapınar Obruğu</a:t>
            </a:r>
            <a:endParaRPr lang="tr-TR" sz="4400" dirty="0">
              <a:solidFill>
                <a:srgbClr val="FFFF00"/>
              </a:solidFill>
            </a:endParaRPr>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500034" y="571480"/>
            <a:ext cx="8072494" cy="769441"/>
          </a:xfrm>
          <a:prstGeom prst="rect">
            <a:avLst/>
          </a:prstGeom>
          <a:noFill/>
        </p:spPr>
        <p:txBody>
          <a:bodyPr wrap="square" rtlCol="0">
            <a:spAutoFit/>
          </a:bodyPr>
          <a:lstStyle/>
          <a:p>
            <a:r>
              <a:rPr lang="tr-TR" sz="4400" dirty="0" smtClean="0"/>
              <a:t>       </a:t>
            </a:r>
            <a:r>
              <a:rPr lang="tr-TR" sz="4400" dirty="0" smtClean="0">
                <a:solidFill>
                  <a:srgbClr val="00CC66"/>
                </a:solidFill>
              </a:rPr>
              <a:t>İKLİM VE BİTKİ ÖRTÜSÜ</a:t>
            </a:r>
            <a:endParaRPr lang="tr-TR" sz="4400" dirty="0">
              <a:solidFill>
                <a:srgbClr val="00CC66"/>
              </a:solidFill>
            </a:endParaRPr>
          </a:p>
        </p:txBody>
      </p:sp>
      <p:sp>
        <p:nvSpPr>
          <p:cNvPr id="3" name="2 Metin kutusu"/>
          <p:cNvSpPr txBox="1"/>
          <p:nvPr/>
        </p:nvSpPr>
        <p:spPr>
          <a:xfrm>
            <a:off x="428596" y="1857364"/>
            <a:ext cx="8001056" cy="3785652"/>
          </a:xfrm>
          <a:prstGeom prst="rect">
            <a:avLst/>
          </a:prstGeom>
          <a:noFill/>
        </p:spPr>
        <p:txBody>
          <a:bodyPr wrap="square" rtlCol="0">
            <a:spAutoFit/>
          </a:bodyPr>
          <a:lstStyle/>
          <a:p>
            <a:r>
              <a:rPr lang="tr-TR" sz="3600" dirty="0" smtClean="0">
                <a:solidFill>
                  <a:schemeClr val="accent6">
                    <a:lumMod val="50000"/>
                  </a:schemeClr>
                </a:solidFill>
              </a:rPr>
              <a:t>Karasal İklim</a:t>
            </a:r>
            <a:r>
              <a:rPr lang="tr-TR" sz="3600" dirty="0" smtClean="0"/>
              <a:t>:</a:t>
            </a:r>
            <a:r>
              <a:rPr lang="tr-TR" sz="3600" b="1" dirty="0" smtClean="0"/>
              <a:t> </a:t>
            </a:r>
            <a:r>
              <a:rPr lang="tr-TR" sz="2400" b="1" dirty="0" smtClean="0"/>
              <a:t>Karasal iklim</a:t>
            </a:r>
            <a:r>
              <a:rPr lang="tr-TR" sz="2400" dirty="0" smtClean="0"/>
              <a:t>, deniz etkisinden uzak yerlerde ve Kuzey Yarımküre'de etkili olan iklim çeşidi. Kışları soğuk ve karlı geçer, yazlar ise genellikle sıcak ve kuraktır.</a:t>
            </a:r>
          </a:p>
          <a:p>
            <a:r>
              <a:rPr lang="tr-TR" sz="2400" dirty="0" smtClean="0"/>
              <a:t>Karasal iklimin görüldüğü yerlerde kış erken başlar ve ortalama olarak 90 gün karın yerde kalma süresi vardır. Yazlar da kış kadar erken başlar ve sıcaktır; fakat nem az olduğundan dolayı bu sıcaklık fazla hissedilmez, gece ve gündüz arasındaki sıcaklık ve yıllık sıcaklık farkı çok fazladır.</a:t>
            </a:r>
          </a:p>
          <a:p>
            <a:endParaRPr lang="tr-TR" sz="3600" dirty="0"/>
          </a:p>
        </p:txBody>
      </p:sp>
    </p:spTree>
  </p:cSld>
  <p:clrMapOvr>
    <a:masterClrMapping/>
  </p:clrMapOvr>
  <p:transition>
    <p:push/>
    <p:sndAc>
      <p:stSnd>
        <p:snd r:embed="rId2" name="chimes.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357158" y="642918"/>
            <a:ext cx="8786842" cy="5816977"/>
          </a:xfrm>
          <a:prstGeom prst="rect">
            <a:avLst/>
          </a:prstGeom>
          <a:noFill/>
        </p:spPr>
        <p:txBody>
          <a:bodyPr wrap="square" rtlCol="0">
            <a:spAutoFit/>
          </a:bodyPr>
          <a:lstStyle/>
          <a:p>
            <a:r>
              <a:rPr lang="tr-TR" sz="3600" dirty="0" smtClean="0">
                <a:solidFill>
                  <a:srgbClr val="00B050"/>
                </a:solidFill>
              </a:rPr>
              <a:t>Bitki Örtüsü</a:t>
            </a:r>
            <a:r>
              <a:rPr lang="tr-TR" sz="2400" dirty="0" smtClean="0">
                <a:solidFill>
                  <a:srgbClr val="00B050"/>
                </a:solidFill>
              </a:rPr>
              <a:t>:</a:t>
            </a:r>
            <a:r>
              <a:rPr lang="tr-TR" sz="2400" dirty="0" smtClean="0"/>
              <a:t> Tuz gölü yöresinde seyrek, cılız stepler yer alır. Buradan bölgenin kenarlarına gidildikçe step bitkileri sıklaşır ve uzun boylu olur.</a:t>
            </a:r>
            <a:br>
              <a:rPr lang="tr-TR" sz="2400" dirty="0" smtClean="0"/>
            </a:br>
            <a:r>
              <a:rPr lang="tr-TR" sz="2400" dirty="0" smtClean="0"/>
              <a:t/>
            </a:r>
            <a:br>
              <a:rPr lang="tr-TR" sz="2400" dirty="0" smtClean="0"/>
            </a:br>
            <a:r>
              <a:rPr lang="tr-TR" sz="2400" dirty="0" smtClean="0"/>
              <a:t>Dağ yamaçlarından yükseldikçe yağış arttığından bazı yerlerde koruluklar ya da iğne yapraklı çamlar görülür. İç Anadolu'nun akarsu boylarında kavak ve söğüt ağaçları sıralanır. Bunların bir kısmı kendiliğinden yetiştiği için doğal bitki örtüsüdür. Bir kısmı da insanlar tarafından yetiştirildiği için kültür bitkisidir.</a:t>
            </a:r>
            <a:br>
              <a:rPr lang="tr-TR" sz="2400" dirty="0" smtClean="0"/>
            </a:br>
            <a:r>
              <a:rPr lang="tr-TR" sz="2400" dirty="0" smtClean="0"/>
              <a:t/>
            </a:r>
            <a:br>
              <a:rPr lang="tr-TR" sz="2400" dirty="0" smtClean="0"/>
            </a:br>
            <a:r>
              <a:rPr lang="tr-TR" sz="2400" dirty="0" smtClean="0"/>
              <a:t>Bölgenin tabii bitki örtüsü bozkırdır. Bozkır, ilkbahar yağmurlarıyla yeşeren, bir kaç ay yeşil kalan, yaz sıcaklığı ile sararan ot topluluğudur. İç Anadolu Bölgesi, ülkemiz ormanlarının % 7'sini kaplayarak bölgeler arasında 6. sırada yer alır.</a:t>
            </a:r>
            <a:br>
              <a:rPr lang="tr-TR" sz="2400" dirty="0" smtClean="0"/>
            </a:br>
            <a:endParaRPr lang="tr-TR" sz="2400" dirty="0">
              <a:solidFill>
                <a:srgbClr val="00B050"/>
              </a:solidFill>
            </a:endParaRPr>
          </a:p>
        </p:txBody>
      </p:sp>
    </p:spTree>
  </p:cSld>
  <p:clrMapOvr>
    <a:masterClrMapping/>
  </p:clrMapOvr>
  <p:transition>
    <p:circle/>
    <p:sndAc>
      <p:stSnd>
        <p:snd r:embed="rId2" name="chimes.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1428728" y="428604"/>
            <a:ext cx="6500858" cy="769441"/>
          </a:xfrm>
          <a:prstGeom prst="rect">
            <a:avLst/>
          </a:prstGeom>
          <a:noFill/>
        </p:spPr>
        <p:txBody>
          <a:bodyPr wrap="square" rtlCol="0">
            <a:spAutoFit/>
          </a:bodyPr>
          <a:lstStyle/>
          <a:p>
            <a:r>
              <a:rPr lang="tr-TR" sz="4400" dirty="0" smtClean="0"/>
              <a:t>   </a:t>
            </a:r>
            <a:r>
              <a:rPr lang="tr-TR" sz="4400" dirty="0" smtClean="0">
                <a:solidFill>
                  <a:srgbClr val="FF0000"/>
                </a:solidFill>
              </a:rPr>
              <a:t>YERYÜZÜ ŞEKİLLERİ</a:t>
            </a:r>
            <a:endParaRPr lang="tr-TR" sz="4400" dirty="0">
              <a:solidFill>
                <a:srgbClr val="FF0000"/>
              </a:solidFill>
            </a:endParaRPr>
          </a:p>
        </p:txBody>
      </p:sp>
      <p:sp>
        <p:nvSpPr>
          <p:cNvPr id="3" name="2 Dikdörtgen"/>
          <p:cNvSpPr/>
          <p:nvPr/>
        </p:nvSpPr>
        <p:spPr>
          <a:xfrm>
            <a:off x="214282" y="1214422"/>
            <a:ext cx="8929718" cy="5078313"/>
          </a:xfrm>
          <a:prstGeom prst="rect">
            <a:avLst/>
          </a:prstGeom>
        </p:spPr>
        <p:txBody>
          <a:bodyPr wrap="square">
            <a:spAutoFit/>
          </a:bodyPr>
          <a:lstStyle/>
          <a:p>
            <a:r>
              <a:rPr lang="tr-TR" dirty="0" smtClean="0"/>
              <a:t>   Bölge, yeryüzü şekilleri bakımından sade bir görünüme sahiptir. </a:t>
            </a:r>
            <a:br>
              <a:rPr lang="tr-TR" dirty="0" smtClean="0"/>
            </a:br>
            <a:r>
              <a:rPr lang="tr-TR" dirty="0" smtClean="0"/>
              <a:t>Yer şekilleri çeşitlilik göstermez. Engebe­li araziler fazla olmadığı için, kara ve demiryolu ulaşı­mına oldukça elverişlidir. Bölgenin çoğu yerinde ge­nellikle 1000 m yükseltiye sahip düzlükler bulunur. En alçak yerleri olan Sakarya ve Kızılırmak vadilerindeki yükselti 700 m civarındadır. </a:t>
            </a:r>
            <a:br>
              <a:rPr lang="tr-TR" dirty="0" smtClean="0"/>
            </a:br>
            <a:r>
              <a:rPr lang="tr-TR" dirty="0" smtClean="0"/>
              <a:t>Bölgenin güneyinde Kuzeydoğu-güneybatı doğrultusunda uzanan dağlar volkanik kökenli </a:t>
            </a:r>
            <a:r>
              <a:rPr lang="tr-TR" dirty="0" err="1" smtClean="0"/>
              <a:t>dir</a:t>
            </a:r>
            <a:r>
              <a:rPr lang="tr-TR" dirty="0" smtClean="0"/>
              <a:t>. </a:t>
            </a:r>
            <a:r>
              <a:rPr lang="tr-TR" dirty="0" err="1" smtClean="0"/>
              <a:t>Başlıcaları</a:t>
            </a:r>
            <a:r>
              <a:rPr lang="tr-TR" dirty="0" smtClean="0"/>
              <a:t>; </a:t>
            </a:r>
            <a:r>
              <a:rPr lang="tr-TR" dirty="0" err="1" smtClean="0"/>
              <a:t>Hasandağı</a:t>
            </a:r>
            <a:r>
              <a:rPr lang="tr-TR" dirty="0" smtClean="0"/>
              <a:t>, </a:t>
            </a:r>
            <a:r>
              <a:rPr lang="tr-TR" dirty="0" err="1" smtClean="0"/>
              <a:t>Karacadağ</a:t>
            </a:r>
            <a:r>
              <a:rPr lang="tr-TR" dirty="0" smtClean="0"/>
              <a:t>, Karadağ, Erciyes Dağı ve </a:t>
            </a:r>
            <a:r>
              <a:rPr lang="tr-TR" dirty="0" err="1" smtClean="0"/>
              <a:t>Melendiz</a:t>
            </a:r>
            <a:r>
              <a:rPr lang="tr-TR" dirty="0" smtClean="0"/>
              <a:t> Dağları'dır. </a:t>
            </a:r>
            <a:br>
              <a:rPr lang="tr-TR" dirty="0" smtClean="0"/>
            </a:br>
            <a:r>
              <a:rPr lang="tr-TR" dirty="0" smtClean="0"/>
              <a:t>Bölgedeki kıvrım dağları ise doğuda geniş bir alan kaplar. En önemlileri, Ak dağlar, Hınzır Dağı, </a:t>
            </a:r>
            <a:r>
              <a:rPr lang="tr-TR" dirty="0" err="1" smtClean="0"/>
              <a:t>Tecer</a:t>
            </a:r>
            <a:r>
              <a:rPr lang="tr-TR" dirty="0" smtClean="0"/>
              <a:t> Dağı ve Yıldız Dağları'dır. </a:t>
            </a:r>
            <a:br>
              <a:rPr lang="tr-TR" dirty="0" smtClean="0"/>
            </a:br>
            <a:r>
              <a:rPr lang="tr-TR" dirty="0" smtClean="0"/>
              <a:t>Platolar en fazla bu bölgemizde yer alır. Batıda Haymana ve Cihanbeyli, güneyde Obruk, doğu­da da </a:t>
            </a:r>
            <a:r>
              <a:rPr lang="tr-TR" dirty="0" err="1" smtClean="0"/>
              <a:t>Bozok</a:t>
            </a:r>
            <a:r>
              <a:rPr lang="tr-TR" dirty="0" smtClean="0"/>
              <a:t> (Kızılırmak) plâtolarıyla, Ege Bölgesi sınırı boyunca Yazılıkaya (Bayat) ve Doğu Anado­lu Bölgesi sınırı boyunca da </a:t>
            </a:r>
            <a:r>
              <a:rPr lang="tr-TR" dirty="0" err="1" smtClean="0"/>
              <a:t>Uzunyayla</a:t>
            </a:r>
            <a:r>
              <a:rPr lang="tr-TR" dirty="0" smtClean="0"/>
              <a:t> gibi platolara sahiptir. </a:t>
            </a:r>
            <a:br>
              <a:rPr lang="tr-TR" dirty="0" smtClean="0"/>
            </a:br>
            <a:r>
              <a:rPr lang="tr-TR" dirty="0" smtClean="0"/>
              <a:t>Tuz Gölü çevresi Türkiye'nin en büyük kapalı havzasıdır. </a:t>
            </a:r>
            <a:br>
              <a:rPr lang="tr-TR" dirty="0" smtClean="0"/>
            </a:br>
            <a:r>
              <a:rPr lang="tr-TR" dirty="0" smtClean="0"/>
              <a:t>İç Anadolu'nun bazı ovaları oldukça geniştir. Konya ovası, Türkiye'nin en büyük ovasıdır. Eski bir göl tabanıdır. Geniş ovalardan diğeri Tuz Gölü'nün gü­neyindeki Aksaray Ovası'dır. Haymana platosunun batısındaki Yukarı Sakarya Ovası da geniş alan kaplar. Küçük ovalar olan Eskişehir, Ankara, Kayseri ve Develi ovaları, platolar arasındaki çukurluklarda yer almaktadır. </a:t>
            </a:r>
            <a:endParaRPr lang="tr-TR" dirty="0"/>
          </a:p>
        </p:txBody>
      </p:sp>
    </p:spTree>
  </p:cSld>
  <p:clrMapOvr>
    <a:masterClrMapping/>
  </p:clrMapOvr>
  <p:transition>
    <p:split orient="vert"/>
    <p:sndAc>
      <p:stSnd>
        <p:snd r:embed="rId2" name="chimes.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642910" y="142852"/>
            <a:ext cx="7643866" cy="769441"/>
          </a:xfrm>
          <a:prstGeom prst="rect">
            <a:avLst/>
          </a:prstGeom>
          <a:noFill/>
        </p:spPr>
        <p:txBody>
          <a:bodyPr wrap="square" rtlCol="0">
            <a:spAutoFit/>
          </a:bodyPr>
          <a:lstStyle/>
          <a:p>
            <a:r>
              <a:rPr lang="tr-TR" sz="4400" dirty="0" smtClean="0"/>
              <a:t>                   </a:t>
            </a:r>
            <a:r>
              <a:rPr lang="tr-TR" sz="4400" dirty="0" smtClean="0">
                <a:solidFill>
                  <a:srgbClr val="FF0000"/>
                </a:solidFill>
              </a:rPr>
              <a:t> SANAYİ</a:t>
            </a:r>
            <a:endParaRPr lang="tr-TR" sz="4400" dirty="0">
              <a:solidFill>
                <a:srgbClr val="FF0000"/>
              </a:solidFill>
            </a:endParaRPr>
          </a:p>
        </p:txBody>
      </p:sp>
      <p:sp>
        <p:nvSpPr>
          <p:cNvPr id="4" name="3 Dikdörtgen"/>
          <p:cNvSpPr/>
          <p:nvPr/>
        </p:nvSpPr>
        <p:spPr>
          <a:xfrm>
            <a:off x="0" y="857232"/>
            <a:ext cx="9358346" cy="6370975"/>
          </a:xfrm>
          <a:prstGeom prst="rect">
            <a:avLst/>
          </a:prstGeom>
        </p:spPr>
        <p:txBody>
          <a:bodyPr wrap="square">
            <a:spAutoFit/>
          </a:bodyPr>
          <a:lstStyle/>
          <a:p>
            <a:r>
              <a:rPr lang="tr-TR" sz="2400" dirty="0" smtClean="0">
                <a:solidFill>
                  <a:srgbClr val="00CC66"/>
                </a:solidFill>
              </a:rPr>
              <a:t>Eskişehir:</a:t>
            </a:r>
            <a:r>
              <a:rPr lang="tr-TR" sz="2400" i="1" dirty="0" smtClean="0"/>
              <a:t> Lokomotif, besin, motor, çimento ve inşaat malzemeleri sanayi,</a:t>
            </a:r>
            <a:endParaRPr lang="tr-TR" sz="2400" dirty="0" smtClean="0">
              <a:solidFill>
                <a:srgbClr val="00CC66"/>
              </a:solidFill>
            </a:endParaRPr>
          </a:p>
          <a:p>
            <a:r>
              <a:rPr lang="tr-TR" sz="2400" dirty="0" smtClean="0">
                <a:solidFill>
                  <a:srgbClr val="00CC66"/>
                </a:solidFill>
              </a:rPr>
              <a:t>Ankara:</a:t>
            </a:r>
            <a:r>
              <a:rPr lang="tr-TR" sz="2400" i="1" dirty="0" smtClean="0"/>
              <a:t> Dokuma, besin, tarım araçları, çimento ve mobilya sanayi,</a:t>
            </a:r>
            <a:endParaRPr lang="tr-TR" sz="2400" dirty="0" smtClean="0">
              <a:solidFill>
                <a:srgbClr val="00CC66"/>
              </a:solidFill>
            </a:endParaRPr>
          </a:p>
          <a:p>
            <a:endParaRPr lang="tr-TR" sz="2400" dirty="0" smtClean="0">
              <a:solidFill>
                <a:srgbClr val="00CC66"/>
              </a:solidFill>
            </a:endParaRPr>
          </a:p>
          <a:p>
            <a:r>
              <a:rPr lang="tr-TR" sz="2400" dirty="0" smtClean="0">
                <a:solidFill>
                  <a:srgbClr val="00CC66"/>
                </a:solidFill>
              </a:rPr>
              <a:t>Konya:</a:t>
            </a:r>
            <a:r>
              <a:rPr lang="tr-TR" sz="2400" i="1" dirty="0" smtClean="0"/>
              <a:t> Tarım araçları, besin, motor, çimento, süt ürünleri ve inşaat malzemeleri sanayi,</a:t>
            </a:r>
            <a:endParaRPr lang="tr-TR" sz="2400" dirty="0" smtClean="0">
              <a:solidFill>
                <a:srgbClr val="00CC66"/>
              </a:solidFill>
            </a:endParaRPr>
          </a:p>
          <a:p>
            <a:endParaRPr lang="tr-TR" sz="2400" dirty="0" smtClean="0">
              <a:solidFill>
                <a:srgbClr val="00CC66"/>
              </a:solidFill>
            </a:endParaRPr>
          </a:p>
          <a:p>
            <a:r>
              <a:rPr lang="tr-TR" sz="2400" dirty="0" smtClean="0">
                <a:solidFill>
                  <a:srgbClr val="00CC66"/>
                </a:solidFill>
              </a:rPr>
              <a:t>Kayseri:</a:t>
            </a:r>
            <a:r>
              <a:rPr lang="tr-TR" sz="2400" i="1" dirty="0" smtClean="0"/>
              <a:t>  Halıcılık, meyve suyu, pamuklu dokuma, pastırma ve sucuk üretim merkezleri,</a:t>
            </a:r>
            <a:endParaRPr lang="tr-TR" sz="2400" dirty="0" smtClean="0">
              <a:solidFill>
                <a:srgbClr val="00CC66"/>
              </a:solidFill>
            </a:endParaRPr>
          </a:p>
          <a:p>
            <a:endParaRPr lang="tr-TR" sz="2400" dirty="0" smtClean="0">
              <a:solidFill>
                <a:srgbClr val="00CC66"/>
              </a:solidFill>
            </a:endParaRPr>
          </a:p>
          <a:p>
            <a:r>
              <a:rPr lang="tr-TR" sz="2400" dirty="0" smtClean="0">
                <a:solidFill>
                  <a:srgbClr val="00CC66"/>
                </a:solidFill>
              </a:rPr>
              <a:t>Kırıkkale:</a:t>
            </a:r>
            <a:r>
              <a:rPr lang="tr-TR" sz="2400" i="1" dirty="0" smtClean="0"/>
              <a:t> Orta Anadolu petrol rafinerisi, silah fabrikası, demir -çelik endüstrisi,</a:t>
            </a:r>
            <a:endParaRPr lang="tr-TR" sz="2400" dirty="0" smtClean="0">
              <a:solidFill>
                <a:srgbClr val="00CC66"/>
              </a:solidFill>
            </a:endParaRPr>
          </a:p>
          <a:p>
            <a:endParaRPr lang="tr-TR" sz="2400" dirty="0" smtClean="0">
              <a:solidFill>
                <a:srgbClr val="00CC66"/>
              </a:solidFill>
            </a:endParaRPr>
          </a:p>
          <a:p>
            <a:r>
              <a:rPr lang="tr-TR" sz="2400" dirty="0" smtClean="0">
                <a:solidFill>
                  <a:srgbClr val="00CC66"/>
                </a:solidFill>
              </a:rPr>
              <a:t>Sivas:</a:t>
            </a:r>
            <a:r>
              <a:rPr lang="tr-TR" sz="2400" i="1" dirty="0" smtClean="0"/>
              <a:t> Besin, yem, çimento endüstrisi ile devlet demir yollarının bakım tesisleri bulunur.</a:t>
            </a:r>
            <a:endParaRPr lang="tr-TR" sz="2400" dirty="0" smtClean="0"/>
          </a:p>
          <a:p>
            <a:r>
              <a:rPr lang="tr-TR" sz="2400" dirty="0" smtClean="0"/>
              <a:t/>
            </a:r>
            <a:br>
              <a:rPr lang="tr-TR" sz="2400" dirty="0" smtClean="0"/>
            </a:br>
            <a:endParaRPr lang="tr-TR" sz="2400" dirty="0">
              <a:solidFill>
                <a:srgbClr val="00CC66"/>
              </a:solidFill>
            </a:endParaRPr>
          </a:p>
        </p:txBody>
      </p:sp>
    </p:spTree>
  </p:cSld>
  <p:clrMapOvr>
    <a:masterClrMapping/>
  </p:clrMapOvr>
  <p:transition>
    <p:newsflash/>
    <p:sndAc>
      <p:stSnd>
        <p:snd r:embed="rId3" name="chimes.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642910" y="428604"/>
            <a:ext cx="7572428" cy="769441"/>
          </a:xfrm>
          <a:prstGeom prst="rect">
            <a:avLst/>
          </a:prstGeom>
          <a:noFill/>
        </p:spPr>
        <p:txBody>
          <a:bodyPr wrap="square" rtlCol="0">
            <a:spAutoFit/>
          </a:bodyPr>
          <a:lstStyle/>
          <a:p>
            <a:r>
              <a:rPr lang="tr-TR" sz="4400" dirty="0" smtClean="0"/>
              <a:t>                 </a:t>
            </a:r>
            <a:r>
              <a:rPr lang="tr-TR" sz="4400" dirty="0" smtClean="0">
                <a:solidFill>
                  <a:srgbClr val="00CC66"/>
                </a:solidFill>
              </a:rPr>
              <a:t>YEMEKLER</a:t>
            </a:r>
            <a:endParaRPr lang="tr-TR" sz="4400" dirty="0">
              <a:solidFill>
                <a:srgbClr val="00CC66"/>
              </a:solidFill>
            </a:endParaRPr>
          </a:p>
        </p:txBody>
      </p:sp>
      <p:pic>
        <p:nvPicPr>
          <p:cNvPr id="27652" name="Picture 4" descr="ankara tavası ile ilgili görsel sonucu"/>
          <p:cNvPicPr>
            <a:picLocks noChangeAspect="1" noChangeArrowheads="1"/>
          </p:cNvPicPr>
          <p:nvPr/>
        </p:nvPicPr>
        <p:blipFill>
          <a:blip r:embed="rId3" cstate="print"/>
          <a:srcRect/>
          <a:stretch>
            <a:fillRect/>
          </a:stretch>
        </p:blipFill>
        <p:spPr bwMode="auto">
          <a:xfrm>
            <a:off x="285720" y="1571612"/>
            <a:ext cx="2214578" cy="17145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6 Metin kutusu"/>
          <p:cNvSpPr txBox="1"/>
          <p:nvPr/>
        </p:nvSpPr>
        <p:spPr>
          <a:xfrm>
            <a:off x="214282" y="3571876"/>
            <a:ext cx="3000396" cy="461665"/>
          </a:xfrm>
          <a:prstGeom prst="rect">
            <a:avLst/>
          </a:prstGeom>
          <a:noFill/>
        </p:spPr>
        <p:txBody>
          <a:bodyPr wrap="square" rtlCol="0">
            <a:spAutoFit/>
          </a:bodyPr>
          <a:lstStyle/>
          <a:p>
            <a:r>
              <a:rPr lang="tr-TR" sz="2400" dirty="0" smtClean="0"/>
              <a:t>    Ankara tavası</a:t>
            </a:r>
            <a:endParaRPr lang="tr-TR" sz="2400" dirty="0"/>
          </a:p>
        </p:txBody>
      </p:sp>
      <p:pic>
        <p:nvPicPr>
          <p:cNvPr id="27658" name="Picture 10" descr="mantı ile ilgili görsel sonucu"/>
          <p:cNvPicPr>
            <a:picLocks noChangeAspect="1" noChangeArrowheads="1"/>
          </p:cNvPicPr>
          <p:nvPr/>
        </p:nvPicPr>
        <p:blipFill>
          <a:blip r:embed="rId4" cstate="print"/>
          <a:srcRect/>
          <a:stretch>
            <a:fillRect/>
          </a:stretch>
        </p:blipFill>
        <p:spPr bwMode="auto">
          <a:xfrm>
            <a:off x="2714612" y="1571612"/>
            <a:ext cx="2500330" cy="1785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10 Metin kutusu"/>
          <p:cNvSpPr txBox="1"/>
          <p:nvPr/>
        </p:nvSpPr>
        <p:spPr>
          <a:xfrm>
            <a:off x="2571736" y="3571876"/>
            <a:ext cx="2928958" cy="461665"/>
          </a:xfrm>
          <a:prstGeom prst="rect">
            <a:avLst/>
          </a:prstGeom>
          <a:noFill/>
        </p:spPr>
        <p:txBody>
          <a:bodyPr wrap="square" rtlCol="0">
            <a:spAutoFit/>
          </a:bodyPr>
          <a:lstStyle/>
          <a:p>
            <a:r>
              <a:rPr lang="tr-TR" dirty="0" smtClean="0"/>
              <a:t>                </a:t>
            </a:r>
            <a:r>
              <a:rPr lang="tr-TR" sz="2400" dirty="0" smtClean="0"/>
              <a:t>Mantı</a:t>
            </a:r>
            <a:endParaRPr lang="tr-TR" sz="2400" dirty="0"/>
          </a:p>
        </p:txBody>
      </p:sp>
      <p:pic>
        <p:nvPicPr>
          <p:cNvPr id="27660" name="Picture 12" descr="yoğurt çorbası ile ilgili görsel sonucu"/>
          <p:cNvPicPr>
            <a:picLocks noChangeAspect="1" noChangeArrowheads="1"/>
          </p:cNvPicPr>
          <p:nvPr/>
        </p:nvPicPr>
        <p:blipFill>
          <a:blip r:embed="rId5" cstate="print"/>
          <a:srcRect/>
          <a:stretch>
            <a:fillRect/>
          </a:stretch>
        </p:blipFill>
        <p:spPr bwMode="auto">
          <a:xfrm>
            <a:off x="5500694" y="1571612"/>
            <a:ext cx="2857520" cy="18573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12 Metin kutusu"/>
          <p:cNvSpPr txBox="1"/>
          <p:nvPr/>
        </p:nvSpPr>
        <p:spPr>
          <a:xfrm>
            <a:off x="5429256" y="3571876"/>
            <a:ext cx="2786082" cy="461665"/>
          </a:xfrm>
          <a:prstGeom prst="rect">
            <a:avLst/>
          </a:prstGeom>
          <a:noFill/>
        </p:spPr>
        <p:txBody>
          <a:bodyPr wrap="square" rtlCol="0">
            <a:spAutoFit/>
          </a:bodyPr>
          <a:lstStyle/>
          <a:p>
            <a:r>
              <a:rPr lang="tr-TR" sz="2400" dirty="0" smtClean="0"/>
              <a:t>    Yoğurt çorbası</a:t>
            </a:r>
            <a:endParaRPr lang="tr-TR" sz="2400" dirty="0"/>
          </a:p>
        </p:txBody>
      </p:sp>
      <p:pic>
        <p:nvPicPr>
          <p:cNvPr id="27662" name="Picture 14" descr="etliekmek ile ilgili görsel sonucu"/>
          <p:cNvPicPr>
            <a:picLocks noChangeAspect="1" noChangeArrowheads="1"/>
          </p:cNvPicPr>
          <p:nvPr/>
        </p:nvPicPr>
        <p:blipFill>
          <a:blip r:embed="rId6" cstate="print"/>
          <a:srcRect/>
          <a:stretch>
            <a:fillRect/>
          </a:stretch>
        </p:blipFill>
        <p:spPr bwMode="auto">
          <a:xfrm>
            <a:off x="285720" y="4286256"/>
            <a:ext cx="2357454" cy="19288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14 Metin kutusu"/>
          <p:cNvSpPr txBox="1"/>
          <p:nvPr/>
        </p:nvSpPr>
        <p:spPr>
          <a:xfrm>
            <a:off x="285720" y="6357958"/>
            <a:ext cx="2428892" cy="461665"/>
          </a:xfrm>
          <a:prstGeom prst="rect">
            <a:avLst/>
          </a:prstGeom>
          <a:noFill/>
        </p:spPr>
        <p:txBody>
          <a:bodyPr wrap="square" rtlCol="0">
            <a:spAutoFit/>
          </a:bodyPr>
          <a:lstStyle/>
          <a:p>
            <a:r>
              <a:rPr lang="tr-TR" sz="2400" dirty="0" smtClean="0"/>
              <a:t>      </a:t>
            </a:r>
            <a:r>
              <a:rPr lang="tr-TR" sz="2400" dirty="0" err="1" smtClean="0"/>
              <a:t>Etliekmek</a:t>
            </a:r>
            <a:endParaRPr lang="tr-TR" sz="2400" dirty="0"/>
          </a:p>
        </p:txBody>
      </p:sp>
      <p:pic>
        <p:nvPicPr>
          <p:cNvPr id="27664" name="Picture 16" descr="sülbiye ile ilgili görsel sonucu"/>
          <p:cNvPicPr>
            <a:picLocks noChangeAspect="1" noChangeArrowheads="1"/>
          </p:cNvPicPr>
          <p:nvPr/>
        </p:nvPicPr>
        <p:blipFill>
          <a:blip r:embed="rId7" cstate="print"/>
          <a:srcRect/>
          <a:stretch>
            <a:fillRect/>
          </a:stretch>
        </p:blipFill>
        <p:spPr bwMode="auto">
          <a:xfrm>
            <a:off x="2786050" y="4214818"/>
            <a:ext cx="2643206" cy="20002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16 Metin kutusu"/>
          <p:cNvSpPr txBox="1"/>
          <p:nvPr/>
        </p:nvSpPr>
        <p:spPr>
          <a:xfrm>
            <a:off x="2786050" y="6286520"/>
            <a:ext cx="2714644" cy="461665"/>
          </a:xfrm>
          <a:prstGeom prst="rect">
            <a:avLst/>
          </a:prstGeom>
          <a:noFill/>
        </p:spPr>
        <p:txBody>
          <a:bodyPr wrap="square" rtlCol="0">
            <a:spAutoFit/>
          </a:bodyPr>
          <a:lstStyle/>
          <a:p>
            <a:r>
              <a:rPr lang="tr-TR" sz="2400" dirty="0" smtClean="0"/>
              <a:t>       </a:t>
            </a:r>
            <a:r>
              <a:rPr lang="tr-TR" sz="2400" dirty="0" err="1" smtClean="0"/>
              <a:t>Sülbiye</a:t>
            </a:r>
            <a:endParaRPr lang="tr-TR" sz="2400" dirty="0"/>
          </a:p>
        </p:txBody>
      </p:sp>
      <p:pic>
        <p:nvPicPr>
          <p:cNvPr id="27666" name="Picture 18" descr="keşkek ile ilgili görsel sonucu"/>
          <p:cNvPicPr>
            <a:picLocks noChangeAspect="1" noChangeArrowheads="1"/>
          </p:cNvPicPr>
          <p:nvPr/>
        </p:nvPicPr>
        <p:blipFill>
          <a:blip r:embed="rId8" cstate="print"/>
          <a:srcRect/>
          <a:stretch>
            <a:fillRect/>
          </a:stretch>
        </p:blipFill>
        <p:spPr bwMode="auto">
          <a:xfrm>
            <a:off x="5715008" y="4286256"/>
            <a:ext cx="2714644" cy="19288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9" name="18 Metin kutusu"/>
          <p:cNvSpPr txBox="1"/>
          <p:nvPr/>
        </p:nvSpPr>
        <p:spPr>
          <a:xfrm>
            <a:off x="5643570" y="6286520"/>
            <a:ext cx="3000396" cy="461665"/>
          </a:xfrm>
          <a:prstGeom prst="rect">
            <a:avLst/>
          </a:prstGeom>
          <a:noFill/>
        </p:spPr>
        <p:txBody>
          <a:bodyPr wrap="square" rtlCol="0">
            <a:spAutoFit/>
          </a:bodyPr>
          <a:lstStyle/>
          <a:p>
            <a:r>
              <a:rPr lang="tr-TR" sz="2400" dirty="0" smtClean="0"/>
              <a:t>         Keşkek</a:t>
            </a:r>
            <a:endParaRPr lang="tr-TR" sz="2400" dirty="0"/>
          </a:p>
        </p:txBody>
      </p:sp>
    </p:spTree>
  </p:cSld>
  <p:clrMapOvr>
    <a:masterClrMapping/>
  </p:clrMapOvr>
  <p:transition>
    <p:diamond/>
    <p:sndAc>
      <p:stSnd>
        <p:snd r:embed="rId2"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kutusu"/>
          <p:cNvSpPr txBox="1"/>
          <p:nvPr/>
        </p:nvSpPr>
        <p:spPr>
          <a:xfrm>
            <a:off x="571472" y="142852"/>
            <a:ext cx="7929618" cy="1446550"/>
          </a:xfrm>
          <a:prstGeom prst="rect">
            <a:avLst/>
          </a:prstGeom>
          <a:noFill/>
        </p:spPr>
        <p:txBody>
          <a:bodyPr wrap="square" rtlCol="0">
            <a:spAutoFit/>
          </a:bodyPr>
          <a:lstStyle/>
          <a:p>
            <a:r>
              <a:rPr lang="tr-TR" sz="4400" dirty="0" smtClean="0">
                <a:solidFill>
                  <a:srgbClr val="FF0000"/>
                </a:solidFill>
              </a:rPr>
              <a:t>İÇ ANADOLU BÖLGESİ İLE İLGİLİ   </a:t>
            </a:r>
          </a:p>
          <a:p>
            <a:r>
              <a:rPr lang="tr-TR" sz="4400" dirty="0" smtClean="0">
                <a:solidFill>
                  <a:srgbClr val="FF0000"/>
                </a:solidFill>
              </a:rPr>
              <a:t>                   BİLGİLER      </a:t>
            </a:r>
            <a:endParaRPr lang="tr-TR" sz="4400" dirty="0">
              <a:solidFill>
                <a:srgbClr val="FF0000"/>
              </a:solidFill>
            </a:endParaRPr>
          </a:p>
        </p:txBody>
      </p:sp>
      <p:sp>
        <p:nvSpPr>
          <p:cNvPr id="6" name="5 Dikdörtgen"/>
          <p:cNvSpPr/>
          <p:nvPr/>
        </p:nvSpPr>
        <p:spPr>
          <a:xfrm>
            <a:off x="428564" y="2285992"/>
            <a:ext cx="8715436" cy="2031325"/>
          </a:xfrm>
          <a:prstGeom prst="rect">
            <a:avLst/>
          </a:prstGeom>
        </p:spPr>
        <p:txBody>
          <a:bodyPr wrap="square">
            <a:spAutoFit/>
          </a:bodyPr>
          <a:lstStyle/>
          <a:p>
            <a:r>
              <a:rPr lang="tr-TR" dirty="0" smtClean="0"/>
              <a:t> İç Anadolu Bölgesi, Anadolu'nun orta kısmında yer alan Türkiye'nin yedi coğrafi bölgesinden biridir. Türkiye'de gelişmiş bölgeler arasında yer alır. Bu konumu sebe­biyle bu bölgeye "Orta Anadolu" da denir. İç Anadolu Bölgesi'nin yüz ölçümü 151.000 km² olup bu alan Türkiye topraklarının %21'ini kaplar.Yüzölçümü bakımından Doğu Anadolu'dan sonra ikinci büyük bölgedir. Güneydoğu Anadolu Bölgesi  dışında diğer bölgelerin hepsiyle komşudur. Aynı zamanda Türkiye'de "tahıl ambarı" olarak da anımsanır.İç Anadolu Bölgesinde toplam 13 il vardır.</a:t>
            </a:r>
            <a:endParaRPr lang="tr-TR" dirty="0"/>
          </a:p>
        </p:txBody>
      </p:sp>
      <p:pic>
        <p:nvPicPr>
          <p:cNvPr id="9" name="Picture 2" descr="iç anadolu bölgesi harita ile ilgili görsel sonucu"/>
          <p:cNvPicPr>
            <a:picLocks noChangeAspect="1" noChangeArrowheads="1"/>
          </p:cNvPicPr>
          <p:nvPr/>
        </p:nvPicPr>
        <p:blipFill>
          <a:blip r:embed="rId3" cstate="print"/>
          <a:srcRect/>
          <a:stretch>
            <a:fillRect/>
          </a:stretch>
        </p:blipFill>
        <p:spPr bwMode="auto">
          <a:xfrm>
            <a:off x="357158" y="4286256"/>
            <a:ext cx="8215370" cy="2571744"/>
          </a:xfrm>
          <a:prstGeom prst="rect">
            <a:avLst/>
          </a:prstGeom>
          <a:noFill/>
        </p:spPr>
      </p:pic>
    </p:spTree>
  </p:cSld>
  <p:clrMapOvr>
    <a:masterClrMapping/>
  </p:clrMapOvr>
  <p:transition>
    <p:checker/>
    <p:sndAc>
      <p:stSnd>
        <p:snd r:embed="rId2" name="chimes.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Kısa saplı oyun kaşığı - Müzik aletleri.mp4">
            <a:hlinkClick r:id="" action="ppaction://media"/>
          </p:cNvPr>
          <p:cNvPicPr>
            <a:picLocks noRot="1" noChangeAspect="1"/>
          </p:cNvPicPr>
          <p:nvPr>
            <a:videoFile r:link="rId1"/>
          </p:nvPr>
        </p:nvPicPr>
        <p:blipFill>
          <a:blip r:embed="rId4" cstate="print"/>
          <a:stretch>
            <a:fillRect/>
          </a:stretch>
        </p:blipFill>
        <p:spPr>
          <a:xfrm>
            <a:off x="642910" y="1428736"/>
            <a:ext cx="8001056" cy="4714908"/>
          </a:xfrm>
          <a:prstGeom prst="rect">
            <a:avLst/>
          </a:prstGeom>
        </p:spPr>
      </p:pic>
      <p:sp>
        <p:nvSpPr>
          <p:cNvPr id="4" name="3 Metin kutusu"/>
          <p:cNvSpPr txBox="1"/>
          <p:nvPr/>
        </p:nvSpPr>
        <p:spPr>
          <a:xfrm>
            <a:off x="571472" y="428604"/>
            <a:ext cx="7929618" cy="769441"/>
          </a:xfrm>
          <a:prstGeom prst="rect">
            <a:avLst/>
          </a:prstGeom>
          <a:noFill/>
        </p:spPr>
        <p:txBody>
          <a:bodyPr wrap="square" rtlCol="0">
            <a:spAutoFit/>
          </a:bodyPr>
          <a:lstStyle/>
          <a:p>
            <a:r>
              <a:rPr lang="tr-TR" sz="4400" dirty="0" smtClean="0"/>
              <a:t>              KAŞIK OYUNU</a:t>
            </a:r>
            <a:endParaRPr lang="tr-TR" sz="4400" dirty="0"/>
          </a:p>
        </p:txBody>
      </p:sp>
    </p:spTree>
  </p:cSld>
  <p:clrMapOvr>
    <a:masterClrMapping/>
  </p:clrMapOvr>
  <p:transition>
    <p:pull dir="ld"/>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ç anadolu bölgesi harita ile ilgili görsel sonucu"/>
          <p:cNvPicPr>
            <a:picLocks noChangeAspect="1" noChangeArrowheads="1"/>
          </p:cNvPicPr>
          <p:nvPr/>
        </p:nvPicPr>
        <p:blipFill>
          <a:blip r:embed="rId3" cstate="print"/>
          <a:srcRect/>
          <a:stretch>
            <a:fillRect/>
          </a:stretch>
        </p:blipFill>
        <p:spPr bwMode="auto">
          <a:xfrm>
            <a:off x="357158" y="285728"/>
            <a:ext cx="8215370" cy="2571744"/>
          </a:xfrm>
          <a:prstGeom prst="rect">
            <a:avLst/>
          </a:prstGeom>
          <a:noFill/>
        </p:spPr>
      </p:pic>
      <p:sp>
        <p:nvSpPr>
          <p:cNvPr id="3" name="2 Metin kutusu"/>
          <p:cNvSpPr txBox="1"/>
          <p:nvPr/>
        </p:nvSpPr>
        <p:spPr>
          <a:xfrm>
            <a:off x="714348" y="3429000"/>
            <a:ext cx="7572428" cy="769441"/>
          </a:xfrm>
          <a:prstGeom prst="rect">
            <a:avLst/>
          </a:prstGeom>
          <a:solidFill>
            <a:srgbClr val="002060"/>
          </a:solidFill>
        </p:spPr>
        <p:txBody>
          <a:bodyPr wrap="square" rtlCol="0">
            <a:spAutoFit/>
          </a:bodyPr>
          <a:lstStyle/>
          <a:p>
            <a:r>
              <a:rPr lang="tr-TR" sz="4400" dirty="0" smtClean="0">
                <a:solidFill>
                  <a:srgbClr val="FFFF00"/>
                </a:solidFill>
              </a:rPr>
              <a:t>HAZIRLAYAN:ALİ AKSOY</a:t>
            </a:r>
          </a:p>
        </p:txBody>
      </p:sp>
      <p:sp>
        <p:nvSpPr>
          <p:cNvPr id="4" name="3 Metin kutusu"/>
          <p:cNvSpPr txBox="1"/>
          <p:nvPr/>
        </p:nvSpPr>
        <p:spPr>
          <a:xfrm>
            <a:off x="500034" y="4429132"/>
            <a:ext cx="7358114" cy="1200329"/>
          </a:xfrm>
          <a:prstGeom prst="rect">
            <a:avLst/>
          </a:prstGeom>
          <a:noFill/>
        </p:spPr>
        <p:txBody>
          <a:bodyPr wrap="square" rtlCol="0">
            <a:spAutoFit/>
          </a:bodyPr>
          <a:lstStyle/>
          <a:p>
            <a:r>
              <a:rPr lang="tr-TR" sz="7200" dirty="0" smtClean="0">
                <a:solidFill>
                  <a:srgbClr val="00B050"/>
                </a:solidFill>
              </a:rPr>
              <a:t>MEVLANA GRUBU</a:t>
            </a:r>
            <a:endParaRPr lang="tr-TR" sz="7200" dirty="0">
              <a:solidFill>
                <a:srgbClr val="00B050"/>
              </a:solidFill>
            </a:endParaRPr>
          </a:p>
        </p:txBody>
      </p:sp>
    </p:spTree>
  </p:cSld>
  <p:clrMapOvr>
    <a:masterClrMapping/>
  </p:clrMapOvr>
  <p:transition>
    <p:wheel spokes="8"/>
    <p:sndAc>
      <p:stSnd>
        <p:snd r:embed="rId2" name="explode.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a:t>
            </a:r>
            <a:r>
              <a:rPr lang="tr-TR" sz="4400" dirty="0" smtClean="0">
                <a:solidFill>
                  <a:srgbClr val="002060"/>
                </a:solidFill>
              </a:rPr>
              <a:t>COĞRAFİ ÖZELLİKLER</a:t>
            </a:r>
            <a:endParaRPr lang="tr-TR" sz="4400" dirty="0">
              <a:solidFill>
                <a:srgbClr val="002060"/>
              </a:solidFill>
            </a:endParaRPr>
          </a:p>
        </p:txBody>
      </p:sp>
      <p:sp>
        <p:nvSpPr>
          <p:cNvPr id="1025" name="Rectangle 1"/>
          <p:cNvSpPr>
            <a:spLocks noChangeArrowheads="1"/>
          </p:cNvSpPr>
          <p:nvPr/>
        </p:nvSpPr>
        <p:spPr bwMode="auto">
          <a:xfrm>
            <a:off x="0" y="1428736"/>
            <a:ext cx="9144000" cy="7848302"/>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lvl="0" fontAlgn="base">
              <a:spcBef>
                <a:spcPct val="0"/>
              </a:spcBef>
              <a:spcAft>
                <a:spcPct val="0"/>
              </a:spcAft>
            </a:pPr>
            <a:r>
              <a:rPr kumimoji="0" lang="tr-TR" sz="1600" b="0" i="0" u="none" strike="noStrike" cap="none" normalizeH="0" baseline="0" dirty="0" smtClean="0">
                <a:ln>
                  <a:noFill/>
                </a:ln>
                <a:solidFill>
                  <a:srgbClr val="000000"/>
                </a:solidFill>
                <a:effectLst/>
                <a:cs typeface="Arial" pitchFamily="34" charset="0"/>
              </a:rPr>
              <a:t>    </a:t>
            </a:r>
            <a:r>
              <a:rPr kumimoji="0" lang="tr-TR" b="0" i="0" u="none" strike="noStrike" cap="none" normalizeH="0" baseline="0" dirty="0" smtClean="0">
                <a:ln>
                  <a:noFill/>
                </a:ln>
                <a:solidFill>
                  <a:srgbClr val="000000"/>
                </a:solidFill>
                <a:effectLst/>
                <a:cs typeface="Arial" pitchFamily="34" charset="0"/>
              </a:rPr>
              <a:t>Bölge, yeryüzü şekilleri bakımından sade bir görünüme sahiptir. </a:t>
            </a:r>
            <a:br>
              <a:rPr kumimoji="0" lang="tr-TR" b="0" i="0" u="none" strike="noStrike" cap="none" normalizeH="0" baseline="0" dirty="0" smtClean="0">
                <a:ln>
                  <a:noFill/>
                </a:ln>
                <a:solidFill>
                  <a:srgbClr val="000000"/>
                </a:solidFill>
                <a:effectLst/>
                <a:cs typeface="Arial" pitchFamily="34" charset="0"/>
              </a:rPr>
            </a:br>
            <a:r>
              <a:rPr lang="tr-TR" dirty="0" smtClean="0">
                <a:solidFill>
                  <a:srgbClr val="000000"/>
                </a:solidFill>
                <a:cs typeface="Arial" pitchFamily="34" charset="0"/>
              </a:rPr>
              <a:t>Yer şekilleri çeşitlilik göstermez. Engebeli araziler fazla olmadığı için, kara ve demiryolu ulaşımına oldukça elverişlidir. Bölgenin çoğu yerinde genellikle 1000 m yükseltiye sahip düzlükler bulunur.En alçak yerleri olan Sakarya ve Kızılırmak vadilerindeki yükselti 700 m civarındadır. </a:t>
            </a:r>
          </a:p>
          <a:p>
            <a:pPr fontAlgn="base">
              <a:spcBef>
                <a:spcPct val="0"/>
              </a:spcBef>
              <a:spcAft>
                <a:spcPct val="0"/>
              </a:spcAft>
            </a:pPr>
            <a:r>
              <a:rPr lang="tr-TR" dirty="0" smtClean="0">
                <a:solidFill>
                  <a:srgbClr val="000000"/>
                </a:solidFill>
                <a:cs typeface="Arial" pitchFamily="34" charset="0"/>
              </a:rPr>
              <a:t>    Bölgenin güneyinde Kuzeydoğu-güneybatı doğrultusunda uzanan dağlar volkanik kökenlidir. </a:t>
            </a:r>
            <a:r>
              <a:rPr lang="tr-TR" dirty="0" err="1" smtClean="0">
                <a:solidFill>
                  <a:srgbClr val="000000"/>
                </a:solidFill>
                <a:cs typeface="Arial" pitchFamily="34" charset="0"/>
              </a:rPr>
              <a:t>Başlıcaları</a:t>
            </a:r>
            <a:r>
              <a:rPr lang="tr-TR" dirty="0" smtClean="0">
                <a:solidFill>
                  <a:srgbClr val="000000"/>
                </a:solidFill>
                <a:cs typeface="Arial" pitchFamily="34" charset="0"/>
              </a:rPr>
              <a:t>; </a:t>
            </a:r>
            <a:r>
              <a:rPr lang="tr-TR" dirty="0" err="1" smtClean="0">
                <a:solidFill>
                  <a:srgbClr val="000000"/>
                </a:solidFill>
                <a:cs typeface="Arial" pitchFamily="34" charset="0"/>
              </a:rPr>
              <a:t>Hasandağı</a:t>
            </a:r>
            <a:r>
              <a:rPr lang="tr-TR" dirty="0" smtClean="0">
                <a:solidFill>
                  <a:srgbClr val="000000"/>
                </a:solidFill>
                <a:cs typeface="Arial" pitchFamily="34" charset="0"/>
              </a:rPr>
              <a:t>, </a:t>
            </a:r>
            <a:r>
              <a:rPr lang="tr-TR" dirty="0" err="1" smtClean="0">
                <a:solidFill>
                  <a:srgbClr val="000000"/>
                </a:solidFill>
                <a:cs typeface="Arial" pitchFamily="34" charset="0"/>
              </a:rPr>
              <a:t>Karacadağ</a:t>
            </a:r>
            <a:r>
              <a:rPr lang="tr-TR" dirty="0" smtClean="0">
                <a:solidFill>
                  <a:srgbClr val="000000"/>
                </a:solidFill>
                <a:cs typeface="Arial" pitchFamily="34" charset="0"/>
              </a:rPr>
              <a:t>, Karadağ, Erciyes Dağı ve </a:t>
            </a:r>
            <a:r>
              <a:rPr lang="tr-TR" dirty="0" err="1" smtClean="0">
                <a:solidFill>
                  <a:srgbClr val="000000"/>
                </a:solidFill>
                <a:cs typeface="Arial" pitchFamily="34" charset="0"/>
              </a:rPr>
              <a:t>Melendiz</a:t>
            </a:r>
            <a:r>
              <a:rPr lang="tr-TR" dirty="0" smtClean="0">
                <a:solidFill>
                  <a:srgbClr val="000000"/>
                </a:solidFill>
                <a:cs typeface="Arial" pitchFamily="34" charset="0"/>
              </a:rPr>
              <a:t> Dağlarıdır. Bölgedeki kıvrım dağları ise doğuda geniş bir alan kaplar. En önemlileri, Ak dağlar, Hınzır Dağı, </a:t>
            </a:r>
            <a:r>
              <a:rPr lang="tr-TR" dirty="0" err="1" smtClean="0">
                <a:solidFill>
                  <a:srgbClr val="000000"/>
                </a:solidFill>
                <a:cs typeface="Arial" pitchFamily="34" charset="0"/>
              </a:rPr>
              <a:t>Tecer</a:t>
            </a:r>
            <a:r>
              <a:rPr lang="tr-TR" dirty="0" smtClean="0">
                <a:solidFill>
                  <a:srgbClr val="000000"/>
                </a:solidFill>
                <a:cs typeface="Arial" pitchFamily="34" charset="0"/>
              </a:rPr>
              <a:t> Dağı ve Yıldız Dağlarıdır. </a:t>
            </a:r>
            <a:br>
              <a:rPr lang="tr-TR" dirty="0" smtClean="0">
                <a:solidFill>
                  <a:srgbClr val="000000"/>
                </a:solidFill>
                <a:cs typeface="Arial" pitchFamily="34" charset="0"/>
              </a:rPr>
            </a:br>
            <a:r>
              <a:rPr lang="tr-TR" dirty="0" smtClean="0">
                <a:solidFill>
                  <a:srgbClr val="000000"/>
                </a:solidFill>
                <a:cs typeface="Arial" pitchFamily="34" charset="0"/>
              </a:rPr>
              <a:t>     Platolar en fazla bu bölgemizde yer alır. Batıda Haymana ve Cihanbeyli, güneyde Obruk, doğuda da </a:t>
            </a:r>
            <a:r>
              <a:rPr lang="tr-TR" dirty="0" err="1" smtClean="0">
                <a:solidFill>
                  <a:srgbClr val="000000"/>
                </a:solidFill>
                <a:cs typeface="Arial" pitchFamily="34" charset="0"/>
              </a:rPr>
              <a:t>Bozok</a:t>
            </a:r>
            <a:r>
              <a:rPr lang="tr-TR" dirty="0" smtClean="0">
                <a:solidFill>
                  <a:srgbClr val="000000"/>
                </a:solidFill>
                <a:cs typeface="Arial" pitchFamily="34" charset="0"/>
              </a:rPr>
              <a:t> (Kızılırmak) plâtolarıyla, Ege Bölgesi sınırı boyunca Yazılıkaya (Bayat) ve Doğu Anadolu Bölgesi sınırı boyunca da </a:t>
            </a:r>
            <a:r>
              <a:rPr lang="tr-TR" dirty="0" err="1" smtClean="0">
                <a:solidFill>
                  <a:srgbClr val="000000"/>
                </a:solidFill>
                <a:cs typeface="Arial" pitchFamily="34" charset="0"/>
              </a:rPr>
              <a:t>Uzunyayla</a:t>
            </a:r>
            <a:r>
              <a:rPr lang="tr-TR" dirty="0" smtClean="0">
                <a:solidFill>
                  <a:srgbClr val="000000"/>
                </a:solidFill>
                <a:cs typeface="Arial" pitchFamily="34" charset="0"/>
              </a:rPr>
              <a:t> gibi platolara sahiptir. Tuz Gölü çevresi Türkiye’</a:t>
            </a:r>
            <a:r>
              <a:rPr lang="tr-TR" dirty="0" err="1" smtClean="0">
                <a:solidFill>
                  <a:srgbClr val="000000"/>
                </a:solidFill>
                <a:cs typeface="Arial" pitchFamily="34" charset="0"/>
              </a:rPr>
              <a:t>nin</a:t>
            </a:r>
            <a:r>
              <a:rPr lang="tr-TR" dirty="0" smtClean="0">
                <a:solidFill>
                  <a:srgbClr val="000000"/>
                </a:solidFill>
                <a:cs typeface="Arial" pitchFamily="34" charset="0"/>
              </a:rPr>
              <a:t> en büyük kapalı havzasıdır. </a:t>
            </a:r>
          </a:p>
          <a:p>
            <a:pPr fontAlgn="base">
              <a:spcBef>
                <a:spcPct val="0"/>
              </a:spcBef>
              <a:spcAft>
                <a:spcPct val="0"/>
              </a:spcAft>
            </a:pPr>
            <a:r>
              <a:rPr lang="tr-TR" dirty="0" smtClean="0">
                <a:solidFill>
                  <a:srgbClr val="000000"/>
                </a:solidFill>
                <a:cs typeface="Arial" pitchFamily="34" charset="0"/>
              </a:rPr>
              <a:t> İç Anadolu’</a:t>
            </a:r>
            <a:r>
              <a:rPr lang="tr-TR" dirty="0" err="1" smtClean="0">
                <a:solidFill>
                  <a:srgbClr val="000000"/>
                </a:solidFill>
                <a:cs typeface="Arial" pitchFamily="34" charset="0"/>
              </a:rPr>
              <a:t>nun</a:t>
            </a:r>
            <a:r>
              <a:rPr lang="tr-TR" dirty="0" smtClean="0">
                <a:solidFill>
                  <a:srgbClr val="000000"/>
                </a:solidFill>
                <a:cs typeface="Arial" pitchFamily="34" charset="0"/>
              </a:rPr>
              <a:t> bazı ovaları oldukça geniştir. Konya ovası, Türkiye’</a:t>
            </a:r>
            <a:r>
              <a:rPr lang="tr-TR" dirty="0" err="1" smtClean="0">
                <a:solidFill>
                  <a:srgbClr val="000000"/>
                </a:solidFill>
                <a:cs typeface="Arial" pitchFamily="34" charset="0"/>
              </a:rPr>
              <a:t>nin</a:t>
            </a:r>
            <a:r>
              <a:rPr lang="tr-TR" dirty="0" smtClean="0">
                <a:solidFill>
                  <a:srgbClr val="000000"/>
                </a:solidFill>
                <a:cs typeface="Arial" pitchFamily="34" charset="0"/>
              </a:rPr>
              <a:t> en büyük ovasıdır. Eski bir göl tabanıdır. Geniş ovalardan diğeri Tuz Gölünün güneyindeki Aksaray Ovasıdır. Haymana platosunun batısındaki Yukarı Sakarya Ovası da geniş alan kaplar. Küçük ovalar olan Eskişehir, Ankara, Kayseri ve Develi ovaları, platolar arasındaki çukurluklarda yer almaktadır. </a:t>
            </a:r>
            <a:r>
              <a:rPr lang="tr-TR" sz="1600" dirty="0" smtClean="0">
                <a:solidFill>
                  <a:srgbClr val="000000"/>
                </a:solidFill>
                <a:cs typeface="Arial" pitchFamily="34" charset="0"/>
              </a:rPr>
              <a:t/>
            </a:r>
            <a:br>
              <a:rPr lang="tr-TR" sz="1600" dirty="0" smtClean="0">
                <a:solidFill>
                  <a:srgbClr val="000000"/>
                </a:solidFill>
                <a:cs typeface="Arial" pitchFamily="34" charset="0"/>
              </a:rPr>
            </a:br>
            <a:r>
              <a:rPr lang="tr-TR" sz="1600" dirty="0" smtClean="0">
                <a:solidFill>
                  <a:srgbClr val="000000"/>
                </a:solidFill>
                <a:cs typeface="Arial" pitchFamily="34" charset="0"/>
              </a:rPr>
              <a:t/>
            </a:r>
            <a:br>
              <a:rPr lang="tr-TR" sz="1600" dirty="0" smtClean="0">
                <a:solidFill>
                  <a:srgbClr val="000000"/>
                </a:solidFill>
                <a:cs typeface="Arial" pitchFamily="34" charset="0"/>
              </a:rPr>
            </a:br>
            <a:r>
              <a:rPr lang="tr-TR" sz="1600" dirty="0" smtClean="0">
                <a:solidFill>
                  <a:srgbClr val="000000"/>
                </a:solidFill>
                <a:cs typeface="Arial" pitchFamily="34" charset="0"/>
              </a:rPr>
              <a:t/>
            </a:r>
            <a:br>
              <a:rPr lang="tr-TR" sz="1600" dirty="0" smtClean="0">
                <a:solidFill>
                  <a:srgbClr val="000000"/>
                </a:solidFill>
                <a:cs typeface="Arial" pitchFamily="34" charset="0"/>
              </a:rPr>
            </a:br>
            <a:r>
              <a:rPr lang="tr-TR" sz="1600" dirty="0" smtClean="0">
                <a:solidFill>
                  <a:srgbClr val="000000"/>
                </a:solidFill>
                <a:cs typeface="Arial" pitchFamily="34" charset="0"/>
              </a:rPr>
              <a:t/>
            </a:r>
            <a:br>
              <a:rPr lang="tr-TR" sz="1600" dirty="0" smtClean="0">
                <a:solidFill>
                  <a:srgbClr val="000000"/>
                </a:solidFill>
                <a:cs typeface="Arial" pitchFamily="34" charset="0"/>
              </a:rPr>
            </a:br>
            <a:r>
              <a:rPr lang="tr-TR" sz="1600" dirty="0" smtClean="0">
                <a:solidFill>
                  <a:srgbClr val="000000"/>
                </a:solidFill>
                <a:cs typeface="Arial" pitchFamily="34" charset="0"/>
              </a:rPr>
              <a:t/>
            </a:r>
            <a:br>
              <a:rPr lang="tr-TR" sz="1600" dirty="0" smtClean="0">
                <a:solidFill>
                  <a:srgbClr val="000000"/>
                </a:solidFill>
                <a:cs typeface="Arial" pitchFamily="34" charset="0"/>
              </a:rPr>
            </a:br>
            <a:r>
              <a:rPr lang="tr-TR" sz="1600" dirty="0" smtClean="0">
                <a:solidFill>
                  <a:srgbClr val="000000"/>
                </a:solidFill>
                <a:cs typeface="Arial" pitchFamily="34" charset="0"/>
              </a:rPr>
              <a:t/>
            </a:r>
            <a:br>
              <a:rPr lang="tr-TR" sz="1600" dirty="0" smtClean="0">
                <a:solidFill>
                  <a:srgbClr val="000000"/>
                </a:solidFill>
                <a:cs typeface="Arial" pitchFamily="34" charset="0"/>
              </a:rPr>
            </a:br>
            <a:r>
              <a:rPr lang="tr-TR" sz="1600" dirty="0" smtClean="0">
                <a:solidFill>
                  <a:srgbClr val="000000"/>
                </a:solidFill>
                <a:cs typeface="Arial" pitchFamily="34" charset="0"/>
              </a:rPr>
              <a:t/>
            </a:r>
            <a:br>
              <a:rPr lang="tr-TR" sz="1600" dirty="0" smtClean="0">
                <a:solidFill>
                  <a:srgbClr val="000000"/>
                </a:solidFill>
                <a:cs typeface="Arial" pitchFamily="34" charset="0"/>
              </a:rPr>
            </a:br>
            <a:endParaRPr lang="tr-TR" sz="1600" dirty="0" smtClean="0">
              <a:solidFill>
                <a:srgbClr val="141414"/>
              </a:solidFill>
              <a:cs typeface="Arial" pitchFamily="34" charset="0"/>
            </a:endParaRPr>
          </a:p>
          <a:p>
            <a:pPr lvl="0" fontAlgn="base">
              <a:spcBef>
                <a:spcPct val="0"/>
              </a:spcBef>
              <a:spcAft>
                <a:spcPct val="0"/>
              </a:spcAft>
            </a:pPr>
            <a:r>
              <a:rPr lang="tr-TR" sz="1600" dirty="0" smtClean="0">
                <a:solidFill>
                  <a:srgbClr val="000000"/>
                </a:solidFill>
                <a:cs typeface="Arial" pitchFamily="34" charset="0"/>
              </a:rPr>
              <a:t/>
            </a:r>
            <a:br>
              <a:rPr lang="tr-TR" sz="1600" dirty="0" smtClean="0">
                <a:solidFill>
                  <a:srgbClr val="000000"/>
                </a:solidFill>
                <a:cs typeface="Arial" pitchFamily="34" charset="0"/>
              </a:rPr>
            </a:br>
            <a:endParaRPr lang="tr-TR" sz="1600" dirty="0" smtClean="0">
              <a:solidFill>
                <a:srgbClr val="000000"/>
              </a:solidFill>
              <a:cs typeface="Arial" pitchFamily="34" charset="0"/>
            </a:endParaRPr>
          </a:p>
          <a:p>
            <a:pPr lvl="0" fontAlgn="base">
              <a:spcBef>
                <a:spcPct val="0"/>
              </a:spcBef>
              <a:spcAft>
                <a:spcPct val="0"/>
              </a:spcAft>
            </a:pPr>
            <a:r>
              <a:rPr kumimoji="0" lang="tr-TR" sz="1600" b="0" i="0" u="none" strike="noStrike" cap="none" normalizeH="0" dirty="0" smtClean="0">
                <a:ln>
                  <a:noFill/>
                </a:ln>
                <a:solidFill>
                  <a:srgbClr val="000000"/>
                </a:solidFill>
                <a:effectLst/>
                <a:cs typeface="Arial" pitchFamily="34" charset="0"/>
              </a:rPr>
              <a:t> </a:t>
            </a:r>
            <a:r>
              <a:rPr kumimoji="0" lang="tr-TR" sz="1600" b="0" i="0" u="none" strike="noStrike" cap="none" normalizeH="0" baseline="0" dirty="0" smtClean="0">
                <a:ln>
                  <a:noFill/>
                </a:ln>
                <a:solidFill>
                  <a:srgbClr val="000000"/>
                </a:solidFill>
                <a:effectLst/>
                <a:cs typeface="Arial" pitchFamily="34" charset="0"/>
              </a:rPr>
              <a:t/>
            </a:r>
            <a:br>
              <a:rPr kumimoji="0" lang="tr-TR" sz="1600" b="0" i="0" u="none" strike="noStrike" cap="none" normalizeH="0" baseline="0" dirty="0" smtClean="0">
                <a:ln>
                  <a:noFill/>
                </a:ln>
                <a:solidFill>
                  <a:srgbClr val="000000"/>
                </a:solidFill>
                <a:effectLst/>
                <a:cs typeface="Arial" pitchFamily="34" charset="0"/>
              </a:rPr>
            </a:br>
            <a:r>
              <a:rPr kumimoji="0" lang="tr-TR" sz="1600" b="0" i="0" u="none" strike="noStrike" cap="none" normalizeH="0" baseline="0" dirty="0" smtClean="0">
                <a:ln>
                  <a:noFill/>
                </a:ln>
                <a:solidFill>
                  <a:srgbClr val="000000"/>
                </a:solidFill>
                <a:effectLst/>
                <a:cs typeface="Arial" pitchFamily="34" charset="0"/>
              </a:rPr>
              <a:t/>
            </a:r>
            <a:br>
              <a:rPr kumimoji="0" lang="tr-TR" sz="1600" b="0" i="0" u="none" strike="noStrike" cap="none" normalizeH="0" baseline="0" dirty="0" smtClean="0">
                <a:ln>
                  <a:noFill/>
                </a:ln>
                <a:solidFill>
                  <a:srgbClr val="000000"/>
                </a:solidFill>
                <a:effectLst/>
                <a:cs typeface="Arial" pitchFamily="34" charset="0"/>
              </a:rPr>
            </a:br>
            <a:r>
              <a:rPr kumimoji="0" lang="tr-TR" sz="1400" b="0" i="0" u="none" strike="noStrike" cap="none" normalizeH="0" baseline="0" dirty="0" smtClean="0">
                <a:ln>
                  <a:noFill/>
                </a:ln>
                <a:solidFill>
                  <a:srgbClr val="141414"/>
                </a:solidFill>
                <a:effectLst/>
                <a:latin typeface="Trebuchet MS" pitchFamily="34" charset="0"/>
                <a:cs typeface="Arial" pitchFamily="34" charset="0"/>
              </a:rPr>
              <a:t/>
            </a:r>
            <a:br>
              <a:rPr kumimoji="0" lang="tr-TR" sz="1400" b="0" i="0" u="none" strike="noStrike" cap="none" normalizeH="0" baseline="0" dirty="0" smtClean="0">
                <a:ln>
                  <a:noFill/>
                </a:ln>
                <a:solidFill>
                  <a:srgbClr val="141414"/>
                </a:solidFill>
                <a:effectLst/>
                <a:latin typeface="Trebuchet MS" pitchFamily="34" charset="0"/>
                <a:cs typeface="Arial" pitchFamily="34" charset="0"/>
              </a:rPr>
            </a:br>
            <a:endParaRPr kumimoji="0" lang="tr-TR"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randomBar dir="vert"/>
    <p:sndAc>
      <p:stSnd>
        <p:snd r:embed="rId3"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4400" dirty="0" smtClean="0">
                <a:solidFill>
                  <a:srgbClr val="FF0000"/>
                </a:solidFill>
              </a:rPr>
              <a:t>            BAŞLICA  DAĞLAR</a:t>
            </a:r>
            <a:endParaRPr lang="tr-TR" sz="4400" dirty="0">
              <a:solidFill>
                <a:srgbClr val="FF0000"/>
              </a:solidFill>
            </a:endParaRPr>
          </a:p>
        </p:txBody>
      </p:sp>
      <p:pic>
        <p:nvPicPr>
          <p:cNvPr id="16386" name="Picture 2" descr="sivrihisar dağı ile ilgili görsel sonucu"/>
          <p:cNvPicPr>
            <a:picLocks noChangeAspect="1" noChangeArrowheads="1"/>
          </p:cNvPicPr>
          <p:nvPr/>
        </p:nvPicPr>
        <p:blipFill>
          <a:blip r:embed="rId3" cstate="print"/>
          <a:srcRect/>
          <a:stretch>
            <a:fillRect/>
          </a:stretch>
        </p:blipFill>
        <p:spPr bwMode="auto">
          <a:xfrm>
            <a:off x="142844" y="1428736"/>
            <a:ext cx="2500330" cy="2390781"/>
          </a:xfrm>
          <a:prstGeom prst="ellipse">
            <a:avLst/>
          </a:prstGeom>
          <a:ln>
            <a:noFill/>
          </a:ln>
          <a:effectLst>
            <a:softEdge rad="112500"/>
          </a:effectLst>
        </p:spPr>
      </p:pic>
      <p:sp>
        <p:nvSpPr>
          <p:cNvPr id="7" name="6 Metin kutusu"/>
          <p:cNvSpPr txBox="1"/>
          <p:nvPr/>
        </p:nvSpPr>
        <p:spPr>
          <a:xfrm>
            <a:off x="214282" y="3714752"/>
            <a:ext cx="2571768" cy="369332"/>
          </a:xfrm>
          <a:prstGeom prst="rect">
            <a:avLst/>
          </a:prstGeom>
          <a:noFill/>
        </p:spPr>
        <p:txBody>
          <a:bodyPr wrap="square" rtlCol="0">
            <a:spAutoFit/>
          </a:bodyPr>
          <a:lstStyle/>
          <a:p>
            <a:r>
              <a:rPr lang="tr-TR" dirty="0" smtClean="0"/>
              <a:t>     </a:t>
            </a:r>
            <a:r>
              <a:rPr lang="tr-TR" dirty="0" smtClean="0">
                <a:latin typeface="+mj-lt"/>
              </a:rPr>
              <a:t>Sivrihisar Dağı</a:t>
            </a:r>
            <a:endParaRPr lang="tr-TR" dirty="0">
              <a:latin typeface="+mj-lt"/>
            </a:endParaRPr>
          </a:p>
        </p:txBody>
      </p:sp>
      <p:pic>
        <p:nvPicPr>
          <p:cNvPr id="16388" name="Picture 4" descr="tecer dağları ile ilgili görsel sonucu"/>
          <p:cNvPicPr>
            <a:picLocks noChangeAspect="1" noChangeArrowheads="1"/>
          </p:cNvPicPr>
          <p:nvPr/>
        </p:nvPicPr>
        <p:blipFill>
          <a:blip r:embed="rId4" cstate="print"/>
          <a:srcRect/>
          <a:stretch>
            <a:fillRect/>
          </a:stretch>
        </p:blipFill>
        <p:spPr bwMode="auto">
          <a:xfrm>
            <a:off x="2714612" y="1500174"/>
            <a:ext cx="2714644" cy="2214578"/>
          </a:xfrm>
          <a:prstGeom prst="ellipse">
            <a:avLst/>
          </a:prstGeom>
          <a:ln>
            <a:noFill/>
          </a:ln>
          <a:effectLst>
            <a:softEdge rad="112500"/>
          </a:effectLst>
        </p:spPr>
      </p:pic>
      <p:sp>
        <p:nvSpPr>
          <p:cNvPr id="10" name="9 Metin kutusu"/>
          <p:cNvSpPr txBox="1"/>
          <p:nvPr/>
        </p:nvSpPr>
        <p:spPr>
          <a:xfrm>
            <a:off x="3143240" y="3714752"/>
            <a:ext cx="2214578" cy="369332"/>
          </a:xfrm>
          <a:prstGeom prst="rect">
            <a:avLst/>
          </a:prstGeom>
          <a:noFill/>
        </p:spPr>
        <p:txBody>
          <a:bodyPr wrap="square" rtlCol="0">
            <a:spAutoFit/>
          </a:bodyPr>
          <a:lstStyle/>
          <a:p>
            <a:r>
              <a:rPr lang="tr-TR" dirty="0" smtClean="0"/>
              <a:t>       </a:t>
            </a:r>
            <a:r>
              <a:rPr lang="tr-TR" dirty="0" err="1" smtClean="0">
                <a:latin typeface="+mj-lt"/>
              </a:rPr>
              <a:t>Tecer</a:t>
            </a:r>
            <a:r>
              <a:rPr lang="tr-TR" dirty="0" smtClean="0">
                <a:latin typeface="+mj-lt"/>
              </a:rPr>
              <a:t> Dağı</a:t>
            </a:r>
            <a:endParaRPr lang="tr-TR" dirty="0">
              <a:latin typeface="+mj-lt"/>
            </a:endParaRPr>
          </a:p>
        </p:txBody>
      </p:sp>
      <p:pic>
        <p:nvPicPr>
          <p:cNvPr id="16390" name="Picture 6" descr="erciyes dağı ile ilgili görsel sonucu"/>
          <p:cNvPicPr>
            <a:picLocks noChangeAspect="1" noChangeArrowheads="1"/>
          </p:cNvPicPr>
          <p:nvPr/>
        </p:nvPicPr>
        <p:blipFill>
          <a:blip r:embed="rId5" cstate="print"/>
          <a:srcRect/>
          <a:stretch>
            <a:fillRect/>
          </a:stretch>
        </p:blipFill>
        <p:spPr bwMode="auto">
          <a:xfrm>
            <a:off x="5500694" y="1500174"/>
            <a:ext cx="2928958" cy="2286016"/>
          </a:xfrm>
          <a:prstGeom prst="ellipse">
            <a:avLst/>
          </a:prstGeom>
          <a:ln>
            <a:noFill/>
          </a:ln>
          <a:effectLst>
            <a:softEdge rad="112500"/>
          </a:effectLst>
        </p:spPr>
      </p:pic>
      <p:sp>
        <p:nvSpPr>
          <p:cNvPr id="13" name="12 Metin kutusu"/>
          <p:cNvSpPr txBox="1"/>
          <p:nvPr/>
        </p:nvSpPr>
        <p:spPr>
          <a:xfrm>
            <a:off x="6072198" y="3714752"/>
            <a:ext cx="2071702" cy="369332"/>
          </a:xfrm>
          <a:prstGeom prst="rect">
            <a:avLst/>
          </a:prstGeom>
          <a:noFill/>
        </p:spPr>
        <p:txBody>
          <a:bodyPr wrap="square" rtlCol="0">
            <a:spAutoFit/>
          </a:bodyPr>
          <a:lstStyle/>
          <a:p>
            <a:r>
              <a:rPr lang="tr-TR" dirty="0" smtClean="0">
                <a:latin typeface="+mj-lt"/>
              </a:rPr>
              <a:t>Erciyes Dağı</a:t>
            </a:r>
            <a:endParaRPr lang="tr-TR" dirty="0">
              <a:latin typeface="+mj-lt"/>
            </a:endParaRPr>
          </a:p>
        </p:txBody>
      </p:sp>
      <p:sp>
        <p:nvSpPr>
          <p:cNvPr id="16392" name="AutoShape 8" descr="melendiz dağ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6394" name="AutoShape 10" descr="melendiz dağ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6396" name="AutoShape 12" descr="melendiz dağ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6398" name="Picture 14" descr="melendiz dağı ile ilgili görsel sonucu"/>
          <p:cNvPicPr>
            <a:picLocks noChangeAspect="1" noChangeArrowheads="1"/>
          </p:cNvPicPr>
          <p:nvPr/>
        </p:nvPicPr>
        <p:blipFill>
          <a:blip r:embed="rId6" cstate="print"/>
          <a:srcRect/>
          <a:stretch>
            <a:fillRect/>
          </a:stretch>
        </p:blipFill>
        <p:spPr bwMode="auto">
          <a:xfrm>
            <a:off x="1571604" y="4214818"/>
            <a:ext cx="2428892" cy="2286016"/>
          </a:xfrm>
          <a:prstGeom prst="ellipse">
            <a:avLst/>
          </a:prstGeom>
          <a:ln>
            <a:noFill/>
          </a:ln>
          <a:effectLst>
            <a:softEdge rad="112500"/>
          </a:effectLst>
        </p:spPr>
      </p:pic>
      <p:sp>
        <p:nvSpPr>
          <p:cNvPr id="18" name="17 Metin kutusu"/>
          <p:cNvSpPr txBox="1"/>
          <p:nvPr/>
        </p:nvSpPr>
        <p:spPr>
          <a:xfrm>
            <a:off x="2071670" y="6357958"/>
            <a:ext cx="1714512" cy="369332"/>
          </a:xfrm>
          <a:prstGeom prst="rect">
            <a:avLst/>
          </a:prstGeom>
          <a:noFill/>
        </p:spPr>
        <p:txBody>
          <a:bodyPr wrap="square" rtlCol="0">
            <a:spAutoFit/>
          </a:bodyPr>
          <a:lstStyle/>
          <a:p>
            <a:r>
              <a:rPr lang="tr-TR" dirty="0" err="1" smtClean="0">
                <a:latin typeface="+mj-lt"/>
              </a:rPr>
              <a:t>Melendiz</a:t>
            </a:r>
            <a:r>
              <a:rPr lang="tr-TR" dirty="0" smtClean="0">
                <a:latin typeface="+mj-lt"/>
              </a:rPr>
              <a:t> Dağı</a:t>
            </a:r>
            <a:endParaRPr lang="tr-TR" dirty="0">
              <a:latin typeface="+mj-lt"/>
            </a:endParaRPr>
          </a:p>
        </p:txBody>
      </p:sp>
      <p:pic>
        <p:nvPicPr>
          <p:cNvPr id="16400" name="Picture 16" descr="hasan dağı ile ilgili görsel sonucu"/>
          <p:cNvPicPr>
            <a:picLocks noChangeAspect="1" noChangeArrowheads="1"/>
          </p:cNvPicPr>
          <p:nvPr/>
        </p:nvPicPr>
        <p:blipFill>
          <a:blip r:embed="rId7" cstate="print"/>
          <a:srcRect/>
          <a:stretch>
            <a:fillRect/>
          </a:stretch>
        </p:blipFill>
        <p:spPr bwMode="auto">
          <a:xfrm>
            <a:off x="4572000" y="4286256"/>
            <a:ext cx="2714644" cy="2214578"/>
          </a:xfrm>
          <a:prstGeom prst="ellipse">
            <a:avLst/>
          </a:prstGeom>
          <a:ln>
            <a:noFill/>
          </a:ln>
          <a:effectLst>
            <a:softEdge rad="112500"/>
          </a:effectLst>
        </p:spPr>
      </p:pic>
      <p:sp>
        <p:nvSpPr>
          <p:cNvPr id="21" name="20 Metin kutusu"/>
          <p:cNvSpPr txBox="1"/>
          <p:nvPr/>
        </p:nvSpPr>
        <p:spPr>
          <a:xfrm>
            <a:off x="5357818" y="6429396"/>
            <a:ext cx="1428760" cy="369332"/>
          </a:xfrm>
          <a:prstGeom prst="rect">
            <a:avLst/>
          </a:prstGeom>
          <a:noFill/>
        </p:spPr>
        <p:txBody>
          <a:bodyPr wrap="square" rtlCol="0">
            <a:spAutoFit/>
          </a:bodyPr>
          <a:lstStyle/>
          <a:p>
            <a:r>
              <a:rPr lang="tr-TR" dirty="0" smtClean="0">
                <a:latin typeface="+mj-lt"/>
              </a:rPr>
              <a:t>Hasan Dağı</a:t>
            </a:r>
            <a:endParaRPr lang="tr-TR" dirty="0">
              <a:latin typeface="+mj-lt"/>
            </a:endParaRPr>
          </a:p>
        </p:txBody>
      </p:sp>
    </p:spTree>
  </p:cSld>
  <p:clrMapOvr>
    <a:masterClrMapping/>
  </p:clrMapOvr>
  <p:transition>
    <p:split orient="vert" dir="in"/>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a:t>
            </a:r>
            <a:r>
              <a:rPr lang="tr-TR" sz="4400" dirty="0" smtClean="0">
                <a:solidFill>
                  <a:srgbClr val="00B050"/>
                </a:solidFill>
              </a:rPr>
              <a:t>GÖLLER </a:t>
            </a:r>
            <a:r>
              <a:rPr lang="tr-TR" dirty="0" smtClean="0"/>
              <a:t> </a:t>
            </a:r>
            <a:endParaRPr lang="tr-TR" dirty="0"/>
          </a:p>
        </p:txBody>
      </p:sp>
      <p:graphicFrame>
        <p:nvGraphicFramePr>
          <p:cNvPr id="6" name="5 İçerik Yer Tutucusu"/>
          <p:cNvGraphicFramePr>
            <a:graphicFrameLocks noGrp="1"/>
          </p:cNvGraphicFramePr>
          <p:nvPr>
            <p:ph idx="1"/>
          </p:nvPr>
        </p:nvGraphicFramePr>
        <p:xfrm>
          <a:off x="1000099" y="1357298"/>
          <a:ext cx="7072365" cy="5148765"/>
        </p:xfrm>
        <a:graphic>
          <a:graphicData uri="http://schemas.openxmlformats.org/drawingml/2006/table">
            <a:tbl>
              <a:tblPr firstRow="1" bandRow="1">
                <a:tableStyleId>{22838BEF-8BB2-4498-84A7-C5851F593DF1}</a:tableStyleId>
              </a:tblPr>
              <a:tblGrid>
                <a:gridCol w="1414473"/>
                <a:gridCol w="1414473"/>
                <a:gridCol w="1414473"/>
                <a:gridCol w="1414473"/>
                <a:gridCol w="1414473"/>
              </a:tblGrid>
              <a:tr h="478635">
                <a:tc>
                  <a:txBody>
                    <a:bodyPr/>
                    <a:lstStyle/>
                    <a:p>
                      <a:r>
                        <a:rPr lang="tr-TR" dirty="0" smtClean="0">
                          <a:solidFill>
                            <a:srgbClr val="C00000"/>
                          </a:solidFill>
                        </a:rPr>
                        <a:t>GÖL </a:t>
                      </a:r>
                      <a:r>
                        <a:rPr lang="tr-TR" baseline="0" dirty="0" smtClean="0">
                          <a:solidFill>
                            <a:srgbClr val="C00000"/>
                          </a:solidFill>
                        </a:rPr>
                        <a:t>  ADI</a:t>
                      </a:r>
                      <a:endParaRPr lang="tr-TR" dirty="0">
                        <a:solidFill>
                          <a:srgbClr val="C00000"/>
                        </a:solidFill>
                      </a:endParaRPr>
                    </a:p>
                  </a:txBody>
                  <a:tcPr/>
                </a:tc>
                <a:tc>
                  <a:txBody>
                    <a:bodyPr/>
                    <a:lstStyle/>
                    <a:p>
                      <a:r>
                        <a:rPr lang="tr-TR" sz="1600" dirty="0" smtClean="0">
                          <a:solidFill>
                            <a:srgbClr val="FFC000"/>
                          </a:solidFill>
                        </a:rPr>
                        <a:t>BULUNDUĞU</a:t>
                      </a:r>
                    </a:p>
                    <a:p>
                      <a:r>
                        <a:rPr lang="tr-TR" sz="1600" dirty="0" smtClean="0">
                          <a:solidFill>
                            <a:srgbClr val="FFC000"/>
                          </a:solidFill>
                        </a:rPr>
                        <a:t>       </a:t>
                      </a:r>
                      <a:r>
                        <a:rPr lang="tr-TR" sz="1600" baseline="0" dirty="0" smtClean="0">
                          <a:solidFill>
                            <a:srgbClr val="FFC000"/>
                          </a:solidFill>
                        </a:rPr>
                        <a:t>  İL</a:t>
                      </a:r>
                      <a:r>
                        <a:rPr lang="tr-TR" sz="1600" dirty="0" smtClean="0">
                          <a:solidFill>
                            <a:srgbClr val="FFC000"/>
                          </a:solidFill>
                        </a:rPr>
                        <a:t>      </a:t>
                      </a:r>
                      <a:endParaRPr lang="tr-TR" sz="1600" dirty="0">
                        <a:solidFill>
                          <a:srgbClr val="FFC000"/>
                        </a:solidFill>
                      </a:endParaRPr>
                    </a:p>
                  </a:txBody>
                  <a:tcPr/>
                </a:tc>
                <a:tc>
                  <a:txBody>
                    <a:bodyPr/>
                    <a:lstStyle/>
                    <a:p>
                      <a:r>
                        <a:rPr lang="tr-TR" sz="1600" dirty="0" smtClean="0">
                          <a:solidFill>
                            <a:srgbClr val="00B050"/>
                          </a:solidFill>
                        </a:rPr>
                        <a:t>BULUNDUĞU</a:t>
                      </a:r>
                      <a:r>
                        <a:rPr lang="tr-TR" sz="1600" baseline="0" dirty="0" smtClean="0">
                          <a:solidFill>
                            <a:srgbClr val="00B050"/>
                          </a:solidFill>
                        </a:rPr>
                        <a:t>  </a:t>
                      </a:r>
                    </a:p>
                    <a:p>
                      <a:r>
                        <a:rPr lang="tr-TR" sz="1600" baseline="0" dirty="0" smtClean="0">
                          <a:solidFill>
                            <a:srgbClr val="00B050"/>
                          </a:solidFill>
                        </a:rPr>
                        <a:t>       İLÇE   </a:t>
                      </a:r>
                      <a:endParaRPr lang="tr-TR" sz="1600" dirty="0">
                        <a:solidFill>
                          <a:srgbClr val="00B050"/>
                        </a:solidFill>
                      </a:endParaRPr>
                    </a:p>
                  </a:txBody>
                  <a:tcPr/>
                </a:tc>
                <a:tc>
                  <a:txBody>
                    <a:bodyPr/>
                    <a:lstStyle/>
                    <a:p>
                      <a:endParaRPr lang="tr-TR"/>
                    </a:p>
                  </a:txBody>
                  <a:tcPr/>
                </a:tc>
                <a:tc>
                  <a:txBody>
                    <a:bodyPr/>
                    <a:lstStyle/>
                    <a:p>
                      <a:endParaRPr lang="tr-TR"/>
                    </a:p>
                  </a:txBody>
                  <a:tcPr/>
                </a:tc>
              </a:tr>
              <a:tr h="478635">
                <a:tc>
                  <a:txBody>
                    <a:bodyPr/>
                    <a:lstStyle/>
                    <a:p>
                      <a:r>
                        <a:rPr lang="tr-TR" dirty="0" smtClean="0"/>
                        <a:t>Tuz Gölü</a:t>
                      </a:r>
                      <a:endParaRPr lang="tr-TR" dirty="0"/>
                    </a:p>
                  </a:txBody>
                  <a:tcPr/>
                </a:tc>
                <a:tc>
                  <a:txBody>
                    <a:bodyPr/>
                    <a:lstStyle/>
                    <a:p>
                      <a:r>
                        <a:rPr lang="tr-TR" dirty="0" smtClean="0"/>
                        <a:t>Konya</a:t>
                      </a:r>
                      <a:endParaRPr lang="tr-TR" dirty="0"/>
                    </a:p>
                  </a:txBody>
                  <a:tcPr/>
                </a:tc>
                <a:tc>
                  <a:txBody>
                    <a:bodyPr/>
                    <a:lstStyle/>
                    <a:p>
                      <a:r>
                        <a:rPr lang="tr-TR" sz="1500" dirty="0" smtClean="0"/>
                        <a:t>Şereflikoçhisar</a:t>
                      </a:r>
                      <a:endParaRPr lang="tr-TR" sz="1500" dirty="0"/>
                    </a:p>
                  </a:txBody>
                  <a:tcPr/>
                </a:tc>
                <a:tc>
                  <a:txBody>
                    <a:bodyPr/>
                    <a:lstStyle/>
                    <a:p>
                      <a:endParaRPr lang="tr-TR"/>
                    </a:p>
                  </a:txBody>
                  <a:tcPr/>
                </a:tc>
                <a:tc>
                  <a:txBody>
                    <a:bodyPr/>
                    <a:lstStyle/>
                    <a:p>
                      <a:endParaRPr lang="tr-TR"/>
                    </a:p>
                  </a:txBody>
                  <a:tcPr/>
                </a:tc>
              </a:tr>
              <a:tr h="478635">
                <a:tc>
                  <a:txBody>
                    <a:bodyPr/>
                    <a:lstStyle/>
                    <a:p>
                      <a:r>
                        <a:rPr lang="tr-TR" dirty="0" smtClean="0"/>
                        <a:t>Akşehir gölü</a:t>
                      </a:r>
                      <a:endParaRPr lang="tr-TR" dirty="0"/>
                    </a:p>
                  </a:txBody>
                  <a:tcPr/>
                </a:tc>
                <a:tc>
                  <a:txBody>
                    <a:bodyPr/>
                    <a:lstStyle/>
                    <a:p>
                      <a:r>
                        <a:rPr lang="tr-TR" dirty="0" smtClean="0"/>
                        <a:t>Konya</a:t>
                      </a:r>
                      <a:endParaRPr lang="tr-TR" dirty="0"/>
                    </a:p>
                  </a:txBody>
                  <a:tcPr/>
                </a:tc>
                <a:tc>
                  <a:txBody>
                    <a:bodyPr/>
                    <a:lstStyle/>
                    <a:p>
                      <a:r>
                        <a:rPr lang="tr-TR" dirty="0" smtClean="0"/>
                        <a:t>Akşehir</a:t>
                      </a:r>
                      <a:endParaRPr lang="tr-TR" dirty="0"/>
                    </a:p>
                  </a:txBody>
                  <a:tcPr/>
                </a:tc>
                <a:tc>
                  <a:txBody>
                    <a:bodyPr/>
                    <a:lstStyle/>
                    <a:p>
                      <a:endParaRPr lang="tr-TR"/>
                    </a:p>
                  </a:txBody>
                  <a:tcPr/>
                </a:tc>
                <a:tc>
                  <a:txBody>
                    <a:bodyPr/>
                    <a:lstStyle/>
                    <a:p>
                      <a:endParaRPr lang="tr-TR" dirty="0"/>
                    </a:p>
                  </a:txBody>
                  <a:tcPr/>
                </a:tc>
              </a:tr>
              <a:tr h="478635">
                <a:tc>
                  <a:txBody>
                    <a:bodyPr/>
                    <a:lstStyle/>
                    <a:p>
                      <a:r>
                        <a:rPr lang="tr-TR" dirty="0" smtClean="0"/>
                        <a:t>Eber Gölü</a:t>
                      </a:r>
                      <a:endParaRPr lang="tr-TR" dirty="0"/>
                    </a:p>
                  </a:txBody>
                  <a:tcPr/>
                </a:tc>
                <a:tc>
                  <a:txBody>
                    <a:bodyPr/>
                    <a:lstStyle/>
                    <a:p>
                      <a:r>
                        <a:rPr lang="tr-TR" sz="1500" dirty="0" err="1" smtClean="0"/>
                        <a:t>Afyonkarahisar</a:t>
                      </a:r>
                      <a:endParaRPr lang="tr-TR" sz="1500" dirty="0"/>
                    </a:p>
                  </a:txBody>
                  <a:tcPr/>
                </a:tc>
                <a:tc>
                  <a:txBody>
                    <a:bodyPr/>
                    <a:lstStyle/>
                    <a:p>
                      <a:r>
                        <a:rPr lang="tr-TR" dirty="0" smtClean="0"/>
                        <a:t>Çay</a:t>
                      </a:r>
                      <a:endParaRPr lang="tr-TR" dirty="0"/>
                    </a:p>
                  </a:txBody>
                  <a:tcPr/>
                </a:tc>
                <a:tc>
                  <a:txBody>
                    <a:bodyPr/>
                    <a:lstStyle/>
                    <a:p>
                      <a:endParaRPr lang="tr-TR"/>
                    </a:p>
                  </a:txBody>
                  <a:tcPr/>
                </a:tc>
                <a:tc>
                  <a:txBody>
                    <a:bodyPr/>
                    <a:lstStyle/>
                    <a:p>
                      <a:endParaRPr lang="tr-TR" dirty="0"/>
                    </a:p>
                  </a:txBody>
                  <a:tcPr/>
                </a:tc>
              </a:tr>
              <a:tr h="478635">
                <a:tc>
                  <a:txBody>
                    <a:bodyPr/>
                    <a:lstStyle/>
                    <a:p>
                      <a:r>
                        <a:rPr lang="tr-TR" dirty="0" err="1" smtClean="0"/>
                        <a:t>Eymir</a:t>
                      </a:r>
                      <a:r>
                        <a:rPr lang="tr-TR" dirty="0" smtClean="0"/>
                        <a:t> Gölü</a:t>
                      </a:r>
                      <a:endParaRPr lang="tr-TR" dirty="0"/>
                    </a:p>
                  </a:txBody>
                  <a:tcPr/>
                </a:tc>
                <a:tc>
                  <a:txBody>
                    <a:bodyPr/>
                    <a:lstStyle/>
                    <a:p>
                      <a:r>
                        <a:rPr lang="tr-TR" dirty="0" smtClean="0"/>
                        <a:t>Ankara</a:t>
                      </a:r>
                      <a:endParaRPr lang="tr-TR" dirty="0"/>
                    </a:p>
                  </a:txBody>
                  <a:tcPr/>
                </a:tc>
                <a:tc>
                  <a:txBody>
                    <a:bodyPr/>
                    <a:lstStyle/>
                    <a:p>
                      <a:r>
                        <a:rPr lang="tr-TR" dirty="0" smtClean="0"/>
                        <a:t>Gölbaşı</a:t>
                      </a:r>
                      <a:endParaRPr lang="tr-TR" dirty="0"/>
                    </a:p>
                  </a:txBody>
                  <a:tcPr/>
                </a:tc>
                <a:tc>
                  <a:txBody>
                    <a:bodyPr/>
                    <a:lstStyle/>
                    <a:p>
                      <a:endParaRPr lang="tr-TR" dirty="0"/>
                    </a:p>
                  </a:txBody>
                  <a:tcPr/>
                </a:tc>
                <a:tc>
                  <a:txBody>
                    <a:bodyPr/>
                    <a:lstStyle/>
                    <a:p>
                      <a:endParaRPr lang="tr-TR" dirty="0"/>
                    </a:p>
                  </a:txBody>
                  <a:tcPr/>
                </a:tc>
              </a:tr>
              <a:tr h="478635">
                <a:tc>
                  <a:txBody>
                    <a:bodyPr/>
                    <a:lstStyle/>
                    <a:p>
                      <a:r>
                        <a:rPr lang="tr-TR" dirty="0" smtClean="0"/>
                        <a:t>Ilgın</a:t>
                      </a:r>
                      <a:r>
                        <a:rPr lang="tr-TR" baseline="0" dirty="0" smtClean="0"/>
                        <a:t> Gölü</a:t>
                      </a:r>
                      <a:endParaRPr lang="tr-TR" dirty="0"/>
                    </a:p>
                  </a:txBody>
                  <a:tcPr/>
                </a:tc>
                <a:tc>
                  <a:txBody>
                    <a:bodyPr/>
                    <a:lstStyle/>
                    <a:p>
                      <a:r>
                        <a:rPr lang="tr-TR" dirty="0" smtClean="0"/>
                        <a:t>Konya</a:t>
                      </a:r>
                      <a:endParaRPr lang="tr-TR" dirty="0"/>
                    </a:p>
                  </a:txBody>
                  <a:tcPr/>
                </a:tc>
                <a:tc>
                  <a:txBody>
                    <a:bodyPr/>
                    <a:lstStyle/>
                    <a:p>
                      <a:r>
                        <a:rPr lang="tr-TR" dirty="0" smtClean="0"/>
                        <a:t>Ilgın</a:t>
                      </a:r>
                      <a:endParaRPr lang="tr-TR" dirty="0"/>
                    </a:p>
                  </a:txBody>
                  <a:tcPr/>
                </a:tc>
                <a:tc>
                  <a:txBody>
                    <a:bodyPr/>
                    <a:lstStyle/>
                    <a:p>
                      <a:endParaRPr lang="tr-TR"/>
                    </a:p>
                  </a:txBody>
                  <a:tcPr/>
                </a:tc>
                <a:tc>
                  <a:txBody>
                    <a:bodyPr/>
                    <a:lstStyle/>
                    <a:p>
                      <a:endParaRPr lang="tr-TR" dirty="0"/>
                    </a:p>
                  </a:txBody>
                  <a:tcPr/>
                </a:tc>
              </a:tr>
              <a:tr h="478635">
                <a:tc>
                  <a:txBody>
                    <a:bodyPr/>
                    <a:lstStyle/>
                    <a:p>
                      <a:r>
                        <a:rPr lang="tr-TR" dirty="0" smtClean="0"/>
                        <a:t>Tuzla Gölü</a:t>
                      </a:r>
                      <a:endParaRPr lang="tr-TR" dirty="0"/>
                    </a:p>
                  </a:txBody>
                  <a:tcPr/>
                </a:tc>
                <a:tc>
                  <a:txBody>
                    <a:bodyPr/>
                    <a:lstStyle/>
                    <a:p>
                      <a:r>
                        <a:rPr lang="tr-TR" dirty="0" smtClean="0"/>
                        <a:t>Kayseri</a:t>
                      </a:r>
                      <a:endParaRPr lang="tr-TR" dirty="0"/>
                    </a:p>
                  </a:txBody>
                  <a:tcPr/>
                </a:tc>
                <a:tc>
                  <a:txBody>
                    <a:bodyPr/>
                    <a:lstStyle/>
                    <a:p>
                      <a:r>
                        <a:rPr lang="tr-TR" dirty="0" smtClean="0"/>
                        <a:t>Sarıoğlan</a:t>
                      </a:r>
                      <a:endParaRPr lang="tr-TR" dirty="0"/>
                    </a:p>
                  </a:txBody>
                  <a:tcPr/>
                </a:tc>
                <a:tc>
                  <a:txBody>
                    <a:bodyPr/>
                    <a:lstStyle/>
                    <a:p>
                      <a:endParaRPr lang="tr-TR"/>
                    </a:p>
                  </a:txBody>
                  <a:tcPr/>
                </a:tc>
                <a:tc>
                  <a:txBody>
                    <a:bodyPr/>
                    <a:lstStyle/>
                    <a:p>
                      <a:endParaRPr lang="tr-TR"/>
                    </a:p>
                  </a:txBody>
                  <a:tcPr/>
                </a:tc>
              </a:tr>
              <a:tr h="478635">
                <a:tc>
                  <a:txBody>
                    <a:bodyPr/>
                    <a:lstStyle/>
                    <a:p>
                      <a:r>
                        <a:rPr lang="tr-TR" dirty="0" err="1" smtClean="0"/>
                        <a:t>Mekip</a:t>
                      </a:r>
                      <a:r>
                        <a:rPr lang="tr-TR" dirty="0" smtClean="0"/>
                        <a:t> Gölü</a:t>
                      </a:r>
                      <a:endParaRPr lang="tr-TR" dirty="0"/>
                    </a:p>
                  </a:txBody>
                  <a:tcPr/>
                </a:tc>
                <a:tc>
                  <a:txBody>
                    <a:bodyPr/>
                    <a:lstStyle/>
                    <a:p>
                      <a:r>
                        <a:rPr lang="tr-TR" sz="2500" dirty="0" smtClean="0"/>
                        <a:t> </a:t>
                      </a:r>
                      <a:r>
                        <a:rPr lang="tr-TR" sz="1600" dirty="0" smtClean="0"/>
                        <a:t>Konya</a:t>
                      </a:r>
                      <a:endParaRPr lang="tr-TR" sz="2500" dirty="0"/>
                    </a:p>
                  </a:txBody>
                  <a:tcPr/>
                </a:tc>
                <a:tc>
                  <a:txBody>
                    <a:bodyPr/>
                    <a:lstStyle/>
                    <a:p>
                      <a:r>
                        <a:rPr lang="tr-TR" sz="3200" dirty="0" smtClean="0"/>
                        <a:t>     -</a:t>
                      </a:r>
                      <a:endParaRPr lang="tr-TR" sz="3200" dirty="0"/>
                    </a:p>
                  </a:txBody>
                  <a:tcPr/>
                </a:tc>
                <a:tc>
                  <a:txBody>
                    <a:bodyPr/>
                    <a:lstStyle/>
                    <a:p>
                      <a:endParaRPr lang="tr-TR"/>
                    </a:p>
                  </a:txBody>
                  <a:tcPr/>
                </a:tc>
                <a:tc>
                  <a:txBody>
                    <a:bodyPr/>
                    <a:lstStyle/>
                    <a:p>
                      <a:endParaRPr lang="tr-TR"/>
                    </a:p>
                  </a:txBody>
                  <a:tcPr/>
                </a:tc>
              </a:tr>
              <a:tr h="478635">
                <a:tc>
                  <a:txBody>
                    <a:bodyPr/>
                    <a:lstStyle/>
                    <a:p>
                      <a:r>
                        <a:rPr lang="tr-TR" dirty="0" err="1" smtClean="0"/>
                        <a:t>Sarıyar</a:t>
                      </a:r>
                      <a:r>
                        <a:rPr lang="tr-TR" dirty="0" smtClean="0"/>
                        <a:t> Gölü</a:t>
                      </a:r>
                      <a:endParaRPr lang="tr-TR" dirty="0"/>
                    </a:p>
                  </a:txBody>
                  <a:tcPr/>
                </a:tc>
                <a:tc>
                  <a:txBody>
                    <a:bodyPr/>
                    <a:lstStyle/>
                    <a:p>
                      <a:r>
                        <a:rPr lang="tr-TR" dirty="0" smtClean="0"/>
                        <a:t>Ankara</a:t>
                      </a:r>
                      <a:endParaRPr lang="tr-TR" dirty="0"/>
                    </a:p>
                  </a:txBody>
                  <a:tcPr/>
                </a:tc>
                <a:tc>
                  <a:txBody>
                    <a:bodyPr/>
                    <a:lstStyle/>
                    <a:p>
                      <a:r>
                        <a:rPr lang="tr-TR" dirty="0" err="1" smtClean="0"/>
                        <a:t>Nalıhan</a:t>
                      </a:r>
                      <a:endParaRPr lang="tr-TR" dirty="0"/>
                    </a:p>
                  </a:txBody>
                  <a:tcPr/>
                </a:tc>
                <a:tc>
                  <a:txBody>
                    <a:bodyPr/>
                    <a:lstStyle/>
                    <a:p>
                      <a:endParaRPr lang="tr-TR"/>
                    </a:p>
                  </a:txBody>
                  <a:tcPr/>
                </a:tc>
                <a:tc>
                  <a:txBody>
                    <a:bodyPr/>
                    <a:lstStyle/>
                    <a:p>
                      <a:endParaRPr lang="tr-TR"/>
                    </a:p>
                  </a:txBody>
                  <a:tcPr/>
                </a:tc>
              </a:tr>
              <a:tr h="478635">
                <a:tc>
                  <a:txBody>
                    <a:bodyPr/>
                    <a:lstStyle/>
                    <a:p>
                      <a:r>
                        <a:rPr lang="tr-TR" dirty="0" err="1" smtClean="0"/>
                        <a:t>Gökçekaya</a:t>
                      </a:r>
                      <a:r>
                        <a:rPr lang="tr-TR" dirty="0" smtClean="0"/>
                        <a:t>   </a:t>
                      </a:r>
                    </a:p>
                    <a:p>
                      <a:r>
                        <a:rPr lang="tr-TR" baseline="0" dirty="0" smtClean="0"/>
                        <a:t>     Gölü</a:t>
                      </a:r>
                      <a:endParaRPr lang="tr-TR" dirty="0"/>
                    </a:p>
                  </a:txBody>
                  <a:tcPr/>
                </a:tc>
                <a:tc>
                  <a:txBody>
                    <a:bodyPr/>
                    <a:lstStyle/>
                    <a:p>
                      <a:r>
                        <a:rPr lang="tr-TR" dirty="0" smtClean="0"/>
                        <a:t>Eskişehir</a:t>
                      </a:r>
                      <a:endParaRPr lang="tr-TR" dirty="0"/>
                    </a:p>
                  </a:txBody>
                  <a:tcPr/>
                </a:tc>
                <a:tc>
                  <a:txBody>
                    <a:bodyPr/>
                    <a:lstStyle/>
                    <a:p>
                      <a:r>
                        <a:rPr lang="tr-TR" dirty="0" smtClean="0"/>
                        <a:t>Alpu</a:t>
                      </a:r>
                      <a:endParaRPr lang="tr-TR" dirty="0"/>
                    </a:p>
                  </a:txBody>
                  <a:tcPr/>
                </a:tc>
                <a:tc>
                  <a:txBody>
                    <a:bodyPr/>
                    <a:lstStyle/>
                    <a:p>
                      <a:endParaRPr lang="tr-TR"/>
                    </a:p>
                  </a:txBody>
                  <a:tcPr/>
                </a:tc>
                <a:tc>
                  <a:txBody>
                    <a:bodyPr/>
                    <a:lstStyle/>
                    <a:p>
                      <a:endParaRPr lang="tr-TR" dirty="0"/>
                    </a:p>
                  </a:txBody>
                  <a:tcPr/>
                </a:tc>
              </a:tr>
            </a:tbl>
          </a:graphicData>
        </a:graphic>
      </p:graphicFrame>
    </p:spTree>
  </p:cSld>
  <p:clrMapOvr>
    <a:masterClrMapping/>
  </p:clrMapOvr>
  <p:transition>
    <p:wedge/>
    <p:sndAc>
      <p:stSnd>
        <p:snd r:embed="rId2" name="chimes.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5" name="Picture 7"/>
          <p:cNvPicPr>
            <a:picLocks noChangeAspect="1" noChangeArrowheads="1"/>
          </p:cNvPicPr>
          <p:nvPr/>
        </p:nvPicPr>
        <p:blipFill>
          <a:blip r:embed="rId3" cstate="print"/>
          <a:srcRect/>
          <a:stretch>
            <a:fillRect/>
          </a:stretch>
        </p:blipFill>
        <p:spPr bwMode="auto">
          <a:xfrm>
            <a:off x="214282" y="1285860"/>
            <a:ext cx="8656857" cy="5005410"/>
          </a:xfrm>
          <a:prstGeom prst="rect">
            <a:avLst/>
          </a:prstGeom>
          <a:noFill/>
          <a:ln w="9525">
            <a:noFill/>
            <a:miter lim="800000"/>
            <a:headEnd/>
            <a:tailEnd/>
          </a:ln>
          <a:effectLst/>
        </p:spPr>
      </p:pic>
      <p:sp>
        <p:nvSpPr>
          <p:cNvPr id="5" name="4 Metin kutusu"/>
          <p:cNvSpPr txBox="1"/>
          <p:nvPr/>
        </p:nvSpPr>
        <p:spPr>
          <a:xfrm>
            <a:off x="857224" y="214290"/>
            <a:ext cx="7500990" cy="769441"/>
          </a:xfrm>
          <a:prstGeom prst="rect">
            <a:avLst/>
          </a:prstGeom>
          <a:noFill/>
        </p:spPr>
        <p:txBody>
          <a:bodyPr wrap="square" rtlCol="0">
            <a:spAutoFit/>
          </a:bodyPr>
          <a:lstStyle/>
          <a:p>
            <a:r>
              <a:rPr lang="tr-TR" sz="4400" dirty="0" smtClean="0">
                <a:latin typeface="Arial" pitchFamily="34" charset="0"/>
                <a:cs typeface="Arial" pitchFamily="34" charset="0"/>
              </a:rPr>
              <a:t>     TARİHİ GÜZELLİKLER</a:t>
            </a:r>
            <a:endParaRPr lang="tr-TR" sz="4400" dirty="0">
              <a:latin typeface="Arial" pitchFamily="34" charset="0"/>
              <a:cs typeface="Arial" pitchFamily="34" charset="0"/>
            </a:endParaRPr>
          </a:p>
        </p:txBody>
      </p:sp>
      <p:sp>
        <p:nvSpPr>
          <p:cNvPr id="7" name="6 Metin kutusu"/>
          <p:cNvSpPr txBox="1"/>
          <p:nvPr/>
        </p:nvSpPr>
        <p:spPr>
          <a:xfrm>
            <a:off x="642910" y="1428736"/>
            <a:ext cx="8143932" cy="3539430"/>
          </a:xfrm>
          <a:prstGeom prst="rect">
            <a:avLst/>
          </a:prstGeom>
          <a:noFill/>
        </p:spPr>
        <p:txBody>
          <a:bodyPr wrap="square" rtlCol="0">
            <a:spAutoFit/>
          </a:bodyPr>
          <a:lstStyle/>
          <a:p>
            <a:r>
              <a:rPr lang="tr-TR" sz="2400" dirty="0" smtClean="0">
                <a:solidFill>
                  <a:srgbClr val="FF0000"/>
                </a:solidFill>
                <a:latin typeface="Arial" pitchFamily="34" charset="0"/>
                <a:cs typeface="Arial" pitchFamily="34" charset="0"/>
              </a:rPr>
              <a:t>Anıtkabir</a:t>
            </a:r>
            <a:r>
              <a:rPr lang="tr-TR" sz="2400" dirty="0" smtClean="0">
                <a:solidFill>
                  <a:schemeClr val="bg1"/>
                </a:solidFill>
                <a:latin typeface="Arial" pitchFamily="34" charset="0"/>
                <a:cs typeface="Arial" pitchFamily="34" charset="0"/>
              </a:rPr>
              <a:t>:</a:t>
            </a:r>
            <a:r>
              <a:rPr lang="tr-TR" sz="2400" b="1" dirty="0" smtClean="0">
                <a:solidFill>
                  <a:schemeClr val="bg1"/>
                </a:solidFill>
              </a:rPr>
              <a:t>Anıtkabir</a:t>
            </a:r>
            <a:r>
              <a:rPr lang="tr-TR" sz="2400" dirty="0" smtClean="0">
                <a:solidFill>
                  <a:schemeClr val="bg1"/>
                </a:solidFill>
              </a:rPr>
              <a:t>, Kurtuluş Savaşı'nın, inkılapların önderi ve Türkiye Cumhuriyeti'nin ilk cumhurbaşkanı Mustafa Kemal Atatürk'ün, Ankara </a:t>
            </a:r>
            <a:r>
              <a:rPr lang="tr-TR" sz="2400" dirty="0" err="1" smtClean="0">
                <a:solidFill>
                  <a:schemeClr val="bg1"/>
                </a:solidFill>
              </a:rPr>
              <a:t>Anıttepe'de</a:t>
            </a:r>
            <a:r>
              <a:rPr lang="tr-TR" sz="2400" dirty="0" smtClean="0">
                <a:solidFill>
                  <a:schemeClr val="bg1"/>
                </a:solidFill>
              </a:rPr>
              <a:t> (</a:t>
            </a:r>
            <a:r>
              <a:rPr lang="tr-TR" sz="2400" i="1" dirty="0" smtClean="0">
                <a:solidFill>
                  <a:schemeClr val="bg1"/>
                </a:solidFill>
              </a:rPr>
              <a:t>eski adıyla </a:t>
            </a:r>
            <a:r>
              <a:rPr lang="tr-TR" sz="2400" i="1" dirty="0" err="1" smtClean="0">
                <a:solidFill>
                  <a:schemeClr val="bg1"/>
                </a:solidFill>
              </a:rPr>
              <a:t>Rasattepe</a:t>
            </a:r>
            <a:r>
              <a:rPr lang="tr-TR" sz="2400" dirty="0" smtClean="0">
                <a:solidFill>
                  <a:schemeClr val="bg1"/>
                </a:solidFill>
              </a:rPr>
              <a:t>) bulunan anıt mezarıdır. Ayrıca dördüncü cumhurbaşkanı Cemal </a:t>
            </a:r>
            <a:r>
              <a:rPr lang="tr-TR" sz="2400" dirty="0" err="1" smtClean="0">
                <a:solidFill>
                  <a:schemeClr val="bg1"/>
                </a:solidFill>
              </a:rPr>
              <a:t>Gürsal’da</a:t>
            </a:r>
            <a:r>
              <a:rPr lang="tr-TR" sz="2400" dirty="0" smtClean="0">
                <a:solidFill>
                  <a:schemeClr val="bg1"/>
                </a:solidFill>
              </a:rPr>
              <a:t> 1966  yılında devrim şehitleri bölümüne defnedilmiştir (6 Kasım 1981 tarihli Devlet Mezarlığı Kanunu 1.madde 2.fıkra gereğince, 27 Ağustos 1988'de çıkartıldı). 1973'ten beri İsmet İnönü'nün kabri de Anıtkabir'dedir.</a:t>
            </a:r>
            <a:endParaRPr lang="tr-TR" sz="2400" dirty="0">
              <a:solidFill>
                <a:schemeClr val="bg1"/>
              </a:solidFill>
              <a:latin typeface="Arial" pitchFamily="34" charset="0"/>
              <a:cs typeface="Arial" pitchFamily="34" charset="0"/>
            </a:endParaRPr>
          </a:p>
        </p:txBody>
      </p:sp>
      <p:sp>
        <p:nvSpPr>
          <p:cNvPr id="2050" name="AutoShape 2" descr="anıtkab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052" name="AutoShape 4" descr="anıtkab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054" name="AutoShape 6" descr="anıtkab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Tree>
  </p:cSld>
  <p:clrMapOvr>
    <a:masterClrMapping/>
  </p:clrMapOvr>
  <p:transition>
    <p:dissolve/>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mevlana türbesi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28" name="Picture 4" descr="mevlana türbesi ile ilgili görsel sonucu"/>
          <p:cNvPicPr>
            <a:picLocks noChangeAspect="1" noChangeArrowheads="1"/>
          </p:cNvPicPr>
          <p:nvPr/>
        </p:nvPicPr>
        <p:blipFill>
          <a:blip r:embed="rId3" cstate="print"/>
          <a:srcRect/>
          <a:stretch>
            <a:fillRect/>
          </a:stretch>
        </p:blipFill>
        <p:spPr bwMode="auto">
          <a:xfrm>
            <a:off x="214282" y="1071546"/>
            <a:ext cx="4786346" cy="3071834"/>
          </a:xfrm>
          <a:prstGeom prst="rect">
            <a:avLst/>
          </a:prstGeom>
          <a:noFill/>
        </p:spPr>
      </p:pic>
      <p:sp>
        <p:nvSpPr>
          <p:cNvPr id="6" name="5 Dikdörtgen"/>
          <p:cNvSpPr/>
          <p:nvPr/>
        </p:nvSpPr>
        <p:spPr>
          <a:xfrm>
            <a:off x="714348" y="4357694"/>
            <a:ext cx="6858000" cy="2308324"/>
          </a:xfrm>
          <a:prstGeom prst="rect">
            <a:avLst/>
          </a:prstGeom>
        </p:spPr>
        <p:txBody>
          <a:bodyPr wrap="square">
            <a:spAutoFit/>
          </a:bodyPr>
          <a:lstStyle/>
          <a:p>
            <a:r>
              <a:rPr lang="tr-TR" b="1" dirty="0" smtClean="0"/>
              <a:t>Mevlana Müzesi</a:t>
            </a:r>
            <a:r>
              <a:rPr lang="tr-TR" dirty="0" smtClean="0"/>
              <a:t>, Konya'da bulunan, eskiden Mevlana'nın dergâhı olan yapı kompleksinde 1926yılından beri faaliyet gösteren müzedir. "Mevlana Türbesi" olarak da anılır.</a:t>
            </a:r>
          </a:p>
          <a:p>
            <a:r>
              <a:rPr lang="tr-TR" dirty="0" smtClean="0"/>
              <a:t>(Yeşil Kubbe) denilen Mevlana'nın türbesi dört fil ayağı (kalın sütun) üzerine yapılmıştır. O günden sonra yapı faaliyetler hiç bitmemiş, 19. yüzyılın sonuna kadar yapılan eklemelerle devam etmiştir. Osmanlı sultanlarının bir kısmının Mevlevi tarikatından olması Türbe'ye özel bir önem verilmesini ve iyi korunmasını sağlamıştır.</a:t>
            </a:r>
            <a:endParaRPr lang="tr-TR" dirty="0"/>
          </a:p>
        </p:txBody>
      </p:sp>
      <p:sp>
        <p:nvSpPr>
          <p:cNvPr id="8" name="7 Metin kutusu"/>
          <p:cNvSpPr txBox="1"/>
          <p:nvPr/>
        </p:nvSpPr>
        <p:spPr>
          <a:xfrm>
            <a:off x="214282" y="214290"/>
            <a:ext cx="8501122" cy="769441"/>
          </a:xfrm>
          <a:prstGeom prst="rect">
            <a:avLst/>
          </a:prstGeom>
          <a:solidFill>
            <a:srgbClr val="00B050"/>
          </a:solidFill>
        </p:spPr>
        <p:txBody>
          <a:bodyPr wrap="square" rtlCol="0">
            <a:spAutoFit/>
          </a:bodyPr>
          <a:lstStyle/>
          <a:p>
            <a:r>
              <a:rPr lang="tr-TR" sz="4400" dirty="0" smtClean="0">
                <a:solidFill>
                  <a:srgbClr val="FF0000"/>
                </a:solidFill>
              </a:rPr>
              <a:t>                 Mevlana Müzesi</a:t>
            </a:r>
            <a:endParaRPr lang="tr-TR" sz="4400" dirty="0">
              <a:solidFill>
                <a:srgbClr val="FF0000"/>
              </a:solidFill>
            </a:endParaRPr>
          </a:p>
        </p:txBody>
      </p:sp>
    </p:spTree>
  </p:cSld>
  <p:clrMapOvr>
    <a:masterClrMapping/>
  </p:clrMapOvr>
  <p:transition>
    <p:strips dir="rd"/>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çatalhöyük ile ilgili görsel sonucu"/>
          <p:cNvPicPr>
            <a:picLocks noChangeAspect="1" noChangeArrowheads="1"/>
          </p:cNvPicPr>
          <p:nvPr/>
        </p:nvPicPr>
        <p:blipFill>
          <a:blip r:embed="rId3" cstate="print"/>
          <a:srcRect/>
          <a:stretch>
            <a:fillRect/>
          </a:stretch>
        </p:blipFill>
        <p:spPr bwMode="auto">
          <a:xfrm>
            <a:off x="214282" y="1142985"/>
            <a:ext cx="5857916" cy="2786082"/>
          </a:xfrm>
          <a:prstGeom prst="rect">
            <a:avLst/>
          </a:prstGeom>
          <a:noFill/>
        </p:spPr>
      </p:pic>
      <p:sp>
        <p:nvSpPr>
          <p:cNvPr id="5" name="4 Dikdörtgen"/>
          <p:cNvSpPr/>
          <p:nvPr/>
        </p:nvSpPr>
        <p:spPr>
          <a:xfrm>
            <a:off x="0" y="3887956"/>
            <a:ext cx="7715272" cy="2446824"/>
          </a:xfrm>
          <a:prstGeom prst="rect">
            <a:avLst/>
          </a:prstGeom>
        </p:spPr>
        <p:txBody>
          <a:bodyPr wrap="square">
            <a:spAutoFit/>
          </a:bodyPr>
          <a:lstStyle/>
          <a:p>
            <a:r>
              <a:rPr lang="tr-TR" sz="1700" b="1" dirty="0" smtClean="0"/>
              <a:t>Çatalhöyük</a:t>
            </a:r>
            <a:r>
              <a:rPr lang="tr-TR" sz="1700" dirty="0" smtClean="0"/>
              <a:t>, Orta Anadolu'da, günümüzden 9 bin yıl önce yerleşim yeri olmuş, çok geniş bir Neolitik Çağ ve </a:t>
            </a:r>
            <a:r>
              <a:rPr lang="tr-TR" sz="1700" dirty="0" err="1" smtClean="0"/>
              <a:t>Kalkolatil</a:t>
            </a:r>
            <a:r>
              <a:rPr lang="tr-TR" sz="1700" dirty="0" smtClean="0"/>
              <a:t> </a:t>
            </a:r>
            <a:r>
              <a:rPr lang="tr-TR" sz="1700" dirty="0" err="1" smtClean="0"/>
              <a:t>çağyerleşim</a:t>
            </a:r>
            <a:r>
              <a:rPr lang="tr-TR" sz="1700" dirty="0" smtClean="0"/>
              <a:t> yeridir. Doğu ve batı yönlerinde yan yana iki höyükten oluşmaktadır. Doğudaki </a:t>
            </a:r>
            <a:r>
              <a:rPr lang="tr-TR" sz="1700" b="1" dirty="0" smtClean="0"/>
              <a:t>Çatalhöyük (Doğu)</a:t>
            </a:r>
            <a:r>
              <a:rPr lang="tr-TR" sz="1700" dirty="0" smtClean="0"/>
              <a:t> olarak adlandırılan yerleşme Neolitik Çağ'da, </a:t>
            </a:r>
            <a:r>
              <a:rPr lang="tr-TR" sz="1700" b="1" dirty="0" smtClean="0"/>
              <a:t>Çatalhöyük (Batı)</a:t>
            </a:r>
            <a:r>
              <a:rPr lang="tr-TR" sz="1700" dirty="0" smtClean="0"/>
              <a:t> olarak adlandırılan batıdaki höyük ise Kalkolitik Çağ'da iskan görmüştür. Günümüz Konya şehrinin 52 km. güneydoğusunda, </a:t>
            </a:r>
            <a:r>
              <a:rPr lang="tr-TR" sz="1700" dirty="0" err="1" smtClean="0"/>
              <a:t>Hasandağı'nın</a:t>
            </a:r>
            <a:r>
              <a:rPr lang="tr-TR" sz="1700" dirty="0" smtClean="0"/>
              <a:t> yaklaşık olarak 136 kilometre uzağında, Çumra ilçesinin 11 km. kuzeyinde, Konya Ovası'na hakim buğdaylık arazide bulunmaktadır. Doğu yerleşimini, en son Cilalı Taş Devri sırasında ovadan 20 metre yüksekliğe kadar ulaşan bir yerleşim birimi oluşturmaktadır. </a:t>
            </a:r>
            <a:endParaRPr lang="tr-TR" sz="1700" dirty="0"/>
          </a:p>
        </p:txBody>
      </p:sp>
      <p:sp>
        <p:nvSpPr>
          <p:cNvPr id="8" name="7 Metin kutusu"/>
          <p:cNvSpPr txBox="1"/>
          <p:nvPr/>
        </p:nvSpPr>
        <p:spPr>
          <a:xfrm>
            <a:off x="428596" y="285728"/>
            <a:ext cx="7786742" cy="769441"/>
          </a:xfrm>
          <a:prstGeom prst="rect">
            <a:avLst/>
          </a:prstGeom>
          <a:solidFill>
            <a:srgbClr val="FF0000"/>
          </a:solidFill>
        </p:spPr>
        <p:txBody>
          <a:bodyPr wrap="square" rtlCol="0">
            <a:spAutoFit/>
          </a:bodyPr>
          <a:lstStyle/>
          <a:p>
            <a:r>
              <a:rPr lang="tr-TR" sz="4400" dirty="0" smtClean="0"/>
              <a:t>                  </a:t>
            </a:r>
            <a:r>
              <a:rPr lang="tr-TR" sz="4400" dirty="0" smtClean="0">
                <a:solidFill>
                  <a:srgbClr val="00B050"/>
                </a:solidFill>
              </a:rPr>
              <a:t>Çatalhöyük</a:t>
            </a:r>
            <a:endParaRPr lang="tr-TR" sz="4400" dirty="0">
              <a:solidFill>
                <a:srgbClr val="00B050"/>
              </a:solidFill>
            </a:endParaRPr>
          </a:p>
        </p:txBody>
      </p:sp>
    </p:spTree>
  </p:cSld>
  <p:clrMapOvr>
    <a:masterClrMapping/>
  </p:clrMapOvr>
  <p:transition>
    <p:comb dir="vert"/>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divriği ulu camii ve darüşşifası ile ilgili görsel sonucu"/>
          <p:cNvPicPr>
            <a:picLocks noChangeAspect="1" noChangeArrowheads="1"/>
          </p:cNvPicPr>
          <p:nvPr/>
        </p:nvPicPr>
        <p:blipFill>
          <a:blip r:embed="rId3" cstate="print"/>
          <a:srcRect/>
          <a:stretch>
            <a:fillRect/>
          </a:stretch>
        </p:blipFill>
        <p:spPr bwMode="auto">
          <a:xfrm>
            <a:off x="285720" y="1285860"/>
            <a:ext cx="4429156" cy="3143272"/>
          </a:xfrm>
          <a:prstGeom prst="rect">
            <a:avLst/>
          </a:prstGeom>
          <a:noFill/>
        </p:spPr>
      </p:pic>
      <p:sp>
        <p:nvSpPr>
          <p:cNvPr id="5" name="4 Dikdörtgen"/>
          <p:cNvSpPr/>
          <p:nvPr/>
        </p:nvSpPr>
        <p:spPr>
          <a:xfrm>
            <a:off x="214282" y="4643446"/>
            <a:ext cx="5929338" cy="1477328"/>
          </a:xfrm>
          <a:prstGeom prst="rect">
            <a:avLst/>
          </a:prstGeom>
        </p:spPr>
        <p:txBody>
          <a:bodyPr wrap="square">
            <a:spAutoFit/>
          </a:bodyPr>
          <a:lstStyle/>
          <a:p>
            <a:r>
              <a:rPr lang="tr-TR" dirty="0" smtClean="0"/>
              <a:t>Darüşşifa caminin güney duvarına dayanmıştır. Orta bölümü bir ışıklık kubbesi ile örtülmüştür, giriş ile birlikte dört eyvandan oluşur. Darüşşifanın kuzeydoğu köşesinde türbe yer alır. Divriği Ulu Camii ve Darüşşifası 1985 yılında UNESCO Dünya mirası listesine alınmıştır.</a:t>
            </a:r>
            <a:endParaRPr lang="tr-TR" dirty="0"/>
          </a:p>
        </p:txBody>
      </p:sp>
      <p:sp>
        <p:nvSpPr>
          <p:cNvPr id="6" name="5 Dikdörtgen"/>
          <p:cNvSpPr/>
          <p:nvPr/>
        </p:nvSpPr>
        <p:spPr>
          <a:xfrm>
            <a:off x="4714876" y="1428736"/>
            <a:ext cx="4643470" cy="2185214"/>
          </a:xfrm>
          <a:prstGeom prst="rect">
            <a:avLst/>
          </a:prstGeom>
        </p:spPr>
        <p:txBody>
          <a:bodyPr wrap="square">
            <a:spAutoFit/>
          </a:bodyPr>
          <a:lstStyle/>
          <a:p>
            <a:r>
              <a:rPr lang="tr-TR" sz="1700" b="1" dirty="0" smtClean="0"/>
              <a:t>Divriği Ulu Camii ve Darüşşifası</a:t>
            </a:r>
            <a:r>
              <a:rPr lang="tr-TR" sz="1700" dirty="0" smtClean="0"/>
              <a:t>, Sivas'ın Divriği ilçesindeki tarihi cami ve hastane. Cami 1228–29 yıllarında </a:t>
            </a:r>
            <a:r>
              <a:rPr lang="tr-TR" sz="1700" dirty="0" err="1" smtClean="0"/>
              <a:t>Mengücekli</a:t>
            </a:r>
            <a:r>
              <a:rPr lang="tr-TR" sz="1700" dirty="0" smtClean="0"/>
              <a:t> beyi </a:t>
            </a:r>
            <a:r>
              <a:rPr lang="tr-TR" sz="1700" dirty="0" err="1" smtClean="0"/>
              <a:t>Ahmed</a:t>
            </a:r>
            <a:r>
              <a:rPr lang="tr-TR" sz="1700" dirty="0" smtClean="0"/>
              <a:t> Şah tarafından; </a:t>
            </a:r>
            <a:r>
              <a:rPr lang="tr-TR" sz="1700" dirty="0" err="1" smtClean="0"/>
              <a:t>Dârüşşifa</a:t>
            </a:r>
            <a:r>
              <a:rPr lang="tr-TR" sz="1700" dirty="0" smtClean="0"/>
              <a:t> ise aynı tarihte, </a:t>
            </a:r>
            <a:r>
              <a:rPr lang="tr-TR" sz="1700" dirty="0" err="1" smtClean="0"/>
              <a:t>Ahmed</a:t>
            </a:r>
            <a:r>
              <a:rPr lang="tr-TR" sz="1700" dirty="0" smtClean="0"/>
              <a:t> Şah'ın eşi ve Erzincan beyi </a:t>
            </a:r>
            <a:r>
              <a:rPr lang="tr-TR" sz="1700" dirty="0" err="1" smtClean="0"/>
              <a:t>Fahreddin</a:t>
            </a:r>
            <a:r>
              <a:rPr lang="tr-TR" sz="1700" dirty="0" smtClean="0"/>
              <a:t> </a:t>
            </a:r>
            <a:r>
              <a:rPr lang="tr-TR" sz="1700" dirty="0" err="1" smtClean="0"/>
              <a:t>Behramşah</a:t>
            </a:r>
            <a:r>
              <a:rPr lang="tr-TR" sz="1700" dirty="0" smtClean="0"/>
              <a:t> ’</a:t>
            </a:r>
            <a:r>
              <a:rPr lang="tr-TR" sz="1700" dirty="0" err="1" smtClean="0"/>
              <a:t>ın</a:t>
            </a:r>
            <a:r>
              <a:rPr lang="tr-TR" sz="1700" dirty="0" smtClean="0"/>
              <a:t> kızı olan Turan Melek tarafından Ahlatlı </a:t>
            </a:r>
            <a:r>
              <a:rPr lang="tr-TR" sz="1700" dirty="0" err="1" smtClean="0"/>
              <a:t>Muğis</a:t>
            </a:r>
            <a:r>
              <a:rPr lang="tr-TR" sz="1700" dirty="0" smtClean="0"/>
              <a:t> oğlu </a:t>
            </a:r>
            <a:r>
              <a:rPr lang="tr-TR" sz="1700" dirty="0" err="1" smtClean="0"/>
              <a:t>Hurrem</a:t>
            </a:r>
            <a:r>
              <a:rPr lang="tr-TR" sz="1700" dirty="0" smtClean="0"/>
              <a:t> Şah adlı bir mimara yaptırılmıştır. </a:t>
            </a:r>
            <a:endParaRPr lang="tr-TR" sz="1700" dirty="0"/>
          </a:p>
        </p:txBody>
      </p:sp>
      <p:sp>
        <p:nvSpPr>
          <p:cNvPr id="8" name="7 Metin kutusu"/>
          <p:cNvSpPr txBox="1"/>
          <p:nvPr/>
        </p:nvSpPr>
        <p:spPr>
          <a:xfrm>
            <a:off x="357158" y="428604"/>
            <a:ext cx="7858180" cy="769441"/>
          </a:xfrm>
          <a:prstGeom prst="rect">
            <a:avLst/>
          </a:prstGeom>
          <a:solidFill>
            <a:srgbClr val="002060"/>
          </a:solidFill>
        </p:spPr>
        <p:txBody>
          <a:bodyPr wrap="square" rtlCol="0">
            <a:spAutoFit/>
          </a:bodyPr>
          <a:lstStyle/>
          <a:p>
            <a:r>
              <a:rPr lang="tr-TR" sz="4400" dirty="0" smtClean="0"/>
              <a:t>               </a:t>
            </a:r>
            <a:r>
              <a:rPr lang="tr-TR" sz="4400" dirty="0" smtClean="0">
                <a:solidFill>
                  <a:srgbClr val="FFFF00"/>
                </a:solidFill>
              </a:rPr>
              <a:t>Divriği Ulu Camii</a:t>
            </a:r>
            <a:endParaRPr lang="tr-TR" sz="4400" dirty="0">
              <a:solidFill>
                <a:srgbClr val="FFFF00"/>
              </a:solidFill>
            </a:endParaRPr>
          </a:p>
        </p:txBody>
      </p:sp>
    </p:spTree>
  </p:cSld>
  <p:clrMapOvr>
    <a:masterClrMapping/>
  </p:clrMapOvr>
  <p:transition>
    <p:wedge/>
    <p:sndAc>
      <p:stSnd>
        <p:snd r:embed="rId2" name="chimes.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256</TotalTime>
  <Words>566</Words>
  <PresentationFormat>Ekran Gösterisi (4:3)</PresentationFormat>
  <Paragraphs>104</Paragraphs>
  <Slides>21</Slides>
  <Notes>3</Notes>
  <HiddenSlides>0</HiddenSlides>
  <MMClips>1</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Gezinti</vt:lpstr>
      <vt:lpstr>Slayt 1</vt:lpstr>
      <vt:lpstr>Slayt 2</vt:lpstr>
      <vt:lpstr>              COĞRAFİ ÖZELLİKLER</vt:lpstr>
      <vt:lpstr>            BAŞLICA  DAĞLAR</vt:lpstr>
      <vt:lpstr>                            GÖLLER  </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2016-11-05T11:09:04Z</dcterms:created>
  <dcterms:modified xsi:type="dcterms:W3CDTF">2016-11-13T13:56:34Z</dcterms:modified>
  <cp:category>www.sorubak.com</cp:category>
</cp:coreProperties>
</file>