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FF"/>
    <a:srgbClr val="00FF00"/>
    <a:srgbClr val="9900CC"/>
    <a:srgbClr val="FF0066"/>
    <a:srgbClr val="FF3300"/>
    <a:srgbClr val="663300"/>
    <a:srgbClr val="9900FF"/>
    <a:srgbClr val="00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title>
      <c:tx>
        <c:rich>
          <a:bodyPr/>
          <a:lstStyle/>
          <a:p>
            <a:pPr>
              <a:defRPr/>
            </a:pPr>
            <a:r>
              <a:rPr lang="tr-TR" dirty="0" smtClean="0"/>
              <a:t>Grafik:</a:t>
            </a:r>
            <a:r>
              <a:rPr lang="tr-TR" baseline="0" dirty="0" smtClean="0"/>
              <a:t> Bir müzeye giden turist sayısı</a:t>
            </a:r>
            <a:endParaRPr lang="en-US" dirty="0"/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Sayfa1!$B$1</c:f>
              <c:strCache>
                <c:ptCount val="1"/>
                <c:pt idx="0">
                  <c:v>Sütun1</c:v>
                </c:pt>
              </c:strCache>
            </c:strRef>
          </c:tx>
          <c:cat>
            <c:strRef>
              <c:f>Sayfa1!$A$2:$A$6</c:f>
              <c:strCache>
                <c:ptCount val="5"/>
                <c:pt idx="0">
                  <c:v>Pazartesi</c:v>
                </c:pt>
                <c:pt idx="1">
                  <c:v>Salı</c:v>
                </c:pt>
                <c:pt idx="2">
                  <c:v>Çarşamba</c:v>
                </c:pt>
                <c:pt idx="3">
                  <c:v>Perşembe</c:v>
                </c:pt>
                <c:pt idx="4">
                  <c:v>Cuma</c:v>
                </c:pt>
              </c:strCache>
            </c:strRef>
          </c:cat>
          <c:val>
            <c:numRef>
              <c:f>Sayfa1!$B$2:$B$6</c:f>
              <c:numCache>
                <c:formatCode>General</c:formatCode>
                <c:ptCount val="5"/>
                <c:pt idx="0">
                  <c:v>400</c:v>
                </c:pt>
                <c:pt idx="1">
                  <c:v>200</c:v>
                </c:pt>
                <c:pt idx="2">
                  <c:v>300</c:v>
                </c:pt>
                <c:pt idx="3">
                  <c:v>200</c:v>
                </c:pt>
                <c:pt idx="4">
                  <c:v>500</c:v>
                </c:pt>
              </c:numCache>
            </c:numRef>
          </c:val>
        </c:ser>
        <c:shape val="box"/>
        <c:axId val="125780736"/>
        <c:axId val="125782272"/>
        <c:axId val="0"/>
      </c:bar3DChart>
      <c:catAx>
        <c:axId val="125780736"/>
        <c:scaling>
          <c:orientation val="minMax"/>
        </c:scaling>
        <c:axPos val="b"/>
        <c:tickLblPos val="nextTo"/>
        <c:crossAx val="125782272"/>
        <c:crosses val="autoZero"/>
        <c:auto val="1"/>
        <c:lblAlgn val="ctr"/>
        <c:lblOffset val="100"/>
      </c:catAx>
      <c:valAx>
        <c:axId val="125782272"/>
        <c:scaling>
          <c:orientation val="minMax"/>
        </c:scaling>
        <c:axPos val="l"/>
        <c:majorGridlines/>
        <c:numFmt formatCode="General" sourceLinked="1"/>
        <c:tickLblPos val="nextTo"/>
        <c:crossAx val="125780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tr-T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style val="8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Sayfa1!$B$1</c:f>
              <c:strCache>
                <c:ptCount val="1"/>
                <c:pt idx="0">
                  <c:v>Graafik : Bir fabrikanın yıllara göre üretim miktarı</c:v>
                </c:pt>
              </c:strCache>
            </c:strRef>
          </c:tx>
          <c:cat>
            <c:numRef>
              <c:f>Sayfa1!$A$2:$A$5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Sayfa1!$B$2:$B$5</c:f>
              <c:numCache>
                <c:formatCode>General</c:formatCode>
                <c:ptCount val="4"/>
                <c:pt idx="0" formatCode="#,##0">
                  <c:v>25000</c:v>
                </c:pt>
                <c:pt idx="1">
                  <c:v>20000</c:v>
                </c:pt>
                <c:pt idx="2">
                  <c:v>30000</c:v>
                </c:pt>
                <c:pt idx="3">
                  <c:v>35000</c:v>
                </c:pt>
              </c:numCache>
            </c:numRef>
          </c:val>
        </c:ser>
        <c:gapWidth val="75"/>
        <c:gapDepth val="75"/>
        <c:shape val="pyramid"/>
        <c:axId val="126098048"/>
        <c:axId val="126100224"/>
        <c:axId val="0"/>
      </c:bar3DChart>
      <c:catAx>
        <c:axId val="1260980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YILLAR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126100224"/>
        <c:crosses val="autoZero"/>
        <c:auto val="1"/>
        <c:lblAlgn val="ctr"/>
        <c:lblOffset val="100"/>
      </c:catAx>
      <c:valAx>
        <c:axId val="126100224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ÜRETİM MİKTAARI (ADET)</a:t>
                </a:r>
              </a:p>
            </c:rich>
          </c:tx>
          <c:layout/>
        </c:title>
        <c:numFmt formatCode="#,##0" sourceLinked="1"/>
        <c:tickLblPos val="nextTo"/>
        <c:crossAx val="1260980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143951218535003"/>
          <c:y val="0.23684209287480323"/>
          <c:w val="0.32269137673227588"/>
          <c:h val="0.3431010019602343"/>
        </c:manualLayout>
      </c:layout>
    </c:legend>
    <c:plotVisOnly val="1"/>
    <c:dispBlanksAs val="gap"/>
  </c:chart>
  <c:txPr>
    <a:bodyPr/>
    <a:lstStyle/>
    <a:p>
      <a:pPr>
        <a:defRPr sz="1800"/>
      </a:pPr>
      <a:endParaRPr lang="tr-T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style val="32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Sayfa1!$B$1</c:f>
              <c:strCache>
                <c:ptCount val="1"/>
                <c:pt idx="0">
                  <c:v>EN SEVİLEN MÜZİK TÜRÜ</c:v>
                </c:pt>
              </c:strCache>
            </c:strRef>
          </c:tx>
          <c:cat>
            <c:strRef>
              <c:f>Sayfa1!$A$2:$A$5</c:f>
              <c:strCache>
                <c:ptCount val="4"/>
                <c:pt idx="0">
                  <c:v>POP</c:v>
                </c:pt>
                <c:pt idx="1">
                  <c:v>ROCK</c:v>
                </c:pt>
                <c:pt idx="2">
                  <c:v>METAL</c:v>
                </c:pt>
                <c:pt idx="3">
                  <c:v>KLASİK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14</c:v>
                </c:pt>
                <c:pt idx="1">
                  <c:v>8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</c:ser>
        <c:gapWidth val="55"/>
        <c:overlap val="100"/>
        <c:axId val="126889344"/>
        <c:axId val="127271680"/>
      </c:barChart>
      <c:catAx>
        <c:axId val="126889344"/>
        <c:scaling>
          <c:orientation val="minMax"/>
        </c:scaling>
        <c:axPos val="b"/>
        <c:majorTickMark val="none"/>
        <c:tickLblPos val="nextTo"/>
        <c:crossAx val="127271680"/>
        <c:crosses val="autoZero"/>
        <c:auto val="1"/>
        <c:lblAlgn val="ctr"/>
        <c:lblOffset val="100"/>
      </c:catAx>
      <c:valAx>
        <c:axId val="12727168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2688934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tr-T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41391-436F-475E-B877-3675A6BD9B36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A29E3-B17B-46AF-BB3D-5B5F9AC0E57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A29E3-B17B-46AF-BB3D-5B5F9AC0E57E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A29E3-B17B-46AF-BB3D-5B5F9AC0E57E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A29E3-B17B-46AF-BB3D-5B5F9AC0E57E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etin kutusu 11"/>
          <p:cNvSpPr txBox="1"/>
          <p:nvPr/>
        </p:nvSpPr>
        <p:spPr>
          <a:xfrm>
            <a:off x="1907704" y="836712"/>
            <a:ext cx="698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b="1" dirty="0" smtClean="0">
                <a:solidFill>
                  <a:srgbClr val="00CC00"/>
                </a:solidFill>
                <a:latin typeface="+mj-lt"/>
              </a:rPr>
              <a:t>5. SINIF MATEMATİK 2.ÜNİTE</a:t>
            </a:r>
            <a:endParaRPr lang="tr-TR" sz="9600" b="1" dirty="0">
              <a:solidFill>
                <a:srgbClr val="00CC00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858273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187624" y="0"/>
            <a:ext cx="79563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tr-TR" sz="2400" dirty="0" smtClean="0">
                <a:solidFill>
                  <a:schemeClr val="accent1"/>
                </a:solidFill>
              </a:rPr>
              <a:t> Aşağıdakilerden hangisi bir araştırma sorusu değildir?</a:t>
            </a:r>
          </a:p>
          <a:p>
            <a:pPr marL="457200" indent="-457200">
              <a:buFont typeface="+mj-lt"/>
              <a:buAutoNum type="alphaLcParenR"/>
            </a:pPr>
            <a:r>
              <a:rPr lang="tr-TR" sz="2400" dirty="0" smtClean="0">
                <a:solidFill>
                  <a:schemeClr val="accent1"/>
                </a:solidFill>
              </a:rPr>
              <a:t>5-E  sınıfındaki öğrencilerin taraftarı olduğu futbol takımları  hangileridir?</a:t>
            </a:r>
          </a:p>
          <a:p>
            <a:pPr marL="457200" indent="-457200">
              <a:buFont typeface="+mj-lt"/>
              <a:buAutoNum type="alphaLcParenR"/>
            </a:pPr>
            <a:r>
              <a:rPr lang="tr-TR" sz="2400" dirty="0" smtClean="0">
                <a:solidFill>
                  <a:schemeClr val="accent1"/>
                </a:solidFill>
              </a:rPr>
              <a:t>Aysel’in en çok sevdiği meyve hangisidir?</a:t>
            </a:r>
          </a:p>
          <a:p>
            <a:pPr marL="457200" indent="-457200">
              <a:buFont typeface="+mj-lt"/>
              <a:buAutoNum type="alphaLcParenR"/>
            </a:pPr>
            <a:r>
              <a:rPr lang="tr-TR" sz="2400" dirty="0" smtClean="0">
                <a:solidFill>
                  <a:schemeClr val="accent1"/>
                </a:solidFill>
              </a:rPr>
              <a:t>Adana Kız Lisesi’ndeki öğrencilerin en çok sevdiği kitap türü hangisidir? </a:t>
            </a:r>
          </a:p>
          <a:p>
            <a:pPr marL="457200" indent="-457200">
              <a:buFont typeface="+mj-lt"/>
              <a:buAutoNum type="alphaLcParenR"/>
            </a:pPr>
            <a:r>
              <a:rPr lang="tr-TR" sz="2400" dirty="0" smtClean="0">
                <a:solidFill>
                  <a:schemeClr val="accent1"/>
                </a:solidFill>
              </a:rPr>
              <a:t> 7-E sınıfındaki öğrenciler en çok hangi tür müzikleri dinliyor ?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2400" dirty="0" smtClean="0">
                <a:solidFill>
                  <a:schemeClr val="accent1"/>
                </a:solidFill>
              </a:rPr>
              <a:t>Yanda verilen sütun grafiğinin sıklık </a:t>
            </a:r>
          </a:p>
          <a:p>
            <a:r>
              <a:rPr lang="tr-TR" sz="2400" dirty="0" smtClean="0">
                <a:solidFill>
                  <a:schemeClr val="accent1"/>
                </a:solidFill>
              </a:rPr>
              <a:t>tablosunu doldurunuz.</a:t>
            </a:r>
          </a:p>
          <a:p>
            <a:r>
              <a:rPr lang="tr-TR" sz="2400" dirty="0" smtClean="0">
                <a:solidFill>
                  <a:schemeClr val="accent1"/>
                </a:solidFill>
              </a:rPr>
              <a:t> </a:t>
            </a:r>
            <a:endParaRPr lang="tr-TR" sz="2400" dirty="0">
              <a:solidFill>
                <a:schemeClr val="accent1"/>
              </a:solidFill>
            </a:endParaRPr>
          </a:p>
        </p:txBody>
      </p:sp>
      <p:graphicFrame>
        <p:nvGraphicFramePr>
          <p:cNvPr id="4" name="Grafik 3"/>
          <p:cNvGraphicFramePr/>
          <p:nvPr>
            <p:extLst>
              <p:ext uri="{D42A27DB-BD31-4B8C-83A1-F6EECF244321}">
                <p14:modId xmlns="" xmlns:p14="http://schemas.microsoft.com/office/powerpoint/2010/main" val="2295826214"/>
              </p:ext>
            </p:extLst>
          </p:nvPr>
        </p:nvGraphicFramePr>
        <p:xfrm>
          <a:off x="6058982" y="2910876"/>
          <a:ext cx="309123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66566266"/>
              </p:ext>
            </p:extLst>
          </p:nvPr>
        </p:nvGraphicFramePr>
        <p:xfrm>
          <a:off x="1763688" y="3789041"/>
          <a:ext cx="3960440" cy="2736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220"/>
                <a:gridCol w="1980220"/>
              </a:tblGrid>
              <a:tr h="547261">
                <a:tc>
                  <a:txBody>
                    <a:bodyPr/>
                    <a:lstStyle/>
                    <a:p>
                      <a:r>
                        <a:rPr lang="tr-TR" dirty="0" smtClean="0"/>
                        <a:t>MÜZİKLER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KİŞİ SAYISI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47261">
                <a:tc>
                  <a:txBody>
                    <a:bodyPr/>
                    <a:lstStyle/>
                    <a:p>
                      <a:r>
                        <a:rPr lang="tr-TR" dirty="0" smtClean="0"/>
                        <a:t>POP MÜZİK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14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47261">
                <a:tc>
                  <a:txBody>
                    <a:bodyPr/>
                    <a:lstStyle/>
                    <a:p>
                      <a:r>
                        <a:rPr lang="tr-TR" dirty="0" smtClean="0"/>
                        <a:t>ROCK MÜZİK 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47261">
                <a:tc>
                  <a:txBody>
                    <a:bodyPr/>
                    <a:lstStyle/>
                    <a:p>
                      <a:r>
                        <a:rPr lang="tr-TR" dirty="0" smtClean="0"/>
                        <a:t>METAL MÜZİK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47261">
                <a:tc>
                  <a:txBody>
                    <a:bodyPr/>
                    <a:lstStyle/>
                    <a:p>
                      <a:r>
                        <a:rPr lang="tr-TR" dirty="0" smtClean="0"/>
                        <a:t>KLASİK MÜZİK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12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91667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87624" y="26359"/>
            <a:ext cx="7956376" cy="51090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9600" u="sng" dirty="0" smtClean="0">
                <a:solidFill>
                  <a:srgbClr val="FF00FF"/>
                </a:solidFill>
              </a:rPr>
              <a:t>HAZIRLAYAN:</a:t>
            </a:r>
          </a:p>
          <a:p>
            <a:r>
              <a:rPr lang="tr-TR" sz="11500" u="sng" dirty="0" smtClean="0">
                <a:solidFill>
                  <a:srgbClr val="00FFFF"/>
                </a:solidFill>
              </a:rPr>
              <a:t>NURSEL</a:t>
            </a:r>
          </a:p>
          <a:p>
            <a:r>
              <a:rPr lang="tr-TR" sz="11500" u="sng" dirty="0" smtClean="0">
                <a:solidFill>
                  <a:srgbClr val="FF0000"/>
                </a:solidFill>
              </a:rPr>
              <a:t>İNAN</a:t>
            </a:r>
          </a:p>
        </p:txBody>
      </p:sp>
    </p:spTree>
    <p:extLst>
      <p:ext uri="{BB962C8B-B14F-4D97-AF65-F5344CB8AC3E}">
        <p14:creationId xmlns="" xmlns:p14="http://schemas.microsoft.com/office/powerpoint/2010/main" val="405143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15616" y="0"/>
            <a:ext cx="802838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2.1 ARAŞTIRMA SORULARI</a:t>
            </a:r>
          </a:p>
          <a:p>
            <a:r>
              <a:rPr lang="tr-TR" sz="2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TANIM </a:t>
            </a:r>
            <a:r>
              <a:rPr lang="tr-TR" sz="2400" dirty="0">
                <a:latin typeface="Calibri" panose="020F0502020204030204" pitchFamily="34" charset="0"/>
              </a:rPr>
              <a:t>: Bir araştırma yapılırken soruların sorulacağı grup </a:t>
            </a:r>
            <a:r>
              <a:rPr lang="tr-TR" sz="2400" dirty="0" smtClean="0">
                <a:latin typeface="Calibri" panose="020F0502020204030204" pitchFamily="34" charset="0"/>
              </a:rPr>
              <a:t>ya da </a:t>
            </a:r>
            <a:r>
              <a:rPr lang="tr-TR" sz="2400" dirty="0">
                <a:latin typeface="Calibri" panose="020F0502020204030204" pitchFamily="34" charset="0"/>
              </a:rPr>
              <a:t>kişilere </a:t>
            </a:r>
            <a:r>
              <a:rPr lang="tr-TR" sz="2400" b="1" dirty="0">
                <a:latin typeface="Calibri" panose="020F0502020204030204" pitchFamily="34" charset="0"/>
              </a:rPr>
              <a:t>örneklem</a:t>
            </a:r>
            <a:r>
              <a:rPr lang="tr-TR" sz="2400" dirty="0">
                <a:latin typeface="Calibri" panose="020F0502020204030204" pitchFamily="34" charset="0"/>
              </a:rPr>
              <a:t> denir.</a:t>
            </a:r>
          </a:p>
          <a:p>
            <a:r>
              <a:rPr lang="tr-TR" sz="2400" dirty="0">
                <a:solidFill>
                  <a:schemeClr val="accent1"/>
                </a:solidFill>
                <a:latin typeface="Calibri" panose="020F0502020204030204" pitchFamily="34" charset="0"/>
              </a:rPr>
              <a:t>TANIM</a:t>
            </a:r>
            <a:r>
              <a:rPr lang="tr-TR" sz="2400" dirty="0">
                <a:latin typeface="Calibri" panose="020F0502020204030204" pitchFamily="34" charset="0"/>
              </a:rPr>
              <a:t> : Bir araştırmanın temeli olan ana ögedir. Deneysel ölçümler ya da sayımlar sonucu elde edilen bilgilere</a:t>
            </a:r>
            <a:r>
              <a:rPr lang="tr-TR" sz="2400" b="1" dirty="0">
                <a:latin typeface="Calibri" panose="020F0502020204030204" pitchFamily="34" charset="0"/>
              </a:rPr>
              <a:t> veri </a:t>
            </a:r>
            <a:r>
              <a:rPr lang="tr-TR" sz="2400" dirty="0">
                <a:latin typeface="Calibri" panose="020F0502020204030204" pitchFamily="34" charset="0"/>
              </a:rPr>
              <a:t>denir</a:t>
            </a:r>
            <a:r>
              <a:rPr lang="tr-TR" sz="2400" dirty="0" smtClean="0">
                <a:latin typeface="Calibri" panose="020F0502020204030204" pitchFamily="34" charset="0"/>
              </a:rPr>
              <a:t>.</a:t>
            </a:r>
            <a:endParaRPr lang="tr-TR" sz="2400" b="1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r>
              <a:rPr lang="tr-TR" sz="2400" dirty="0" smtClean="0">
                <a:latin typeface="Calibri" panose="020F0502020204030204" pitchFamily="34" charset="0"/>
              </a:rPr>
              <a:t>   Veri toplamayı gerektiren araştırma soruları oluşturulurken soruların herkes tarafından anlaşılacak şekilde ve net olmasına dikkat edilir. Araştırma soruları toplumu ilgilendiren konularda objektif bilgi toplamak için kullanılır.</a:t>
            </a:r>
          </a:p>
          <a:p>
            <a:r>
              <a:rPr lang="tr-TR" sz="2400" b="1" u="sng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Ör </a:t>
            </a:r>
            <a:r>
              <a:rPr lang="tr-TR" sz="2400" dirty="0" smtClean="0">
                <a:latin typeface="Calibri" panose="020F0502020204030204" pitchFamily="34" charset="0"/>
              </a:rPr>
              <a:t>: ’’Deniz’in en sevdiği spor dalı hangisidir?’’ sorusu veri toplama için uygun bir araştırma sorusu değildir. </a:t>
            </a:r>
            <a:r>
              <a:rPr lang="tr-TR" sz="2400" dirty="0">
                <a:latin typeface="Calibri" panose="020F0502020204030204" pitchFamily="34" charset="0"/>
              </a:rPr>
              <a:t>Fakat </a:t>
            </a:r>
            <a:r>
              <a:rPr lang="tr-TR" sz="2400" dirty="0" smtClean="0">
                <a:latin typeface="Calibri" panose="020F0502020204030204" pitchFamily="34" charset="0"/>
              </a:rPr>
              <a:t>’’5-E</a:t>
            </a:r>
          </a:p>
          <a:p>
            <a:r>
              <a:rPr lang="tr-TR" sz="2400" dirty="0" smtClean="0">
                <a:latin typeface="Calibri" panose="020F0502020204030204" pitchFamily="34" charset="0"/>
              </a:rPr>
              <a:t>Sınıfındaki öğrencilerin en sevdiği spor dalı hangisidir?’’ sorusu bir araştırma sorusu olabilir.</a:t>
            </a:r>
          </a:p>
          <a:p>
            <a:r>
              <a:rPr lang="tr-TR" sz="2400" b="1" u="sng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Ör </a:t>
            </a:r>
            <a:r>
              <a:rPr lang="tr-TR" sz="2400" dirty="0" smtClean="0">
                <a:latin typeface="Calibri" panose="020F0502020204030204" pitchFamily="34" charset="0"/>
              </a:rPr>
              <a:t>:Bir yayınevinin </a:t>
            </a:r>
            <a:r>
              <a:rPr lang="tr-TR" sz="2400" dirty="0">
                <a:latin typeface="Calibri" panose="020F0502020204030204" pitchFamily="34" charset="0"/>
              </a:rPr>
              <a:t>yaptığı ankette’’ </a:t>
            </a:r>
            <a:r>
              <a:rPr lang="tr-TR" sz="2400" dirty="0" smtClean="0">
                <a:latin typeface="Calibri" panose="020F0502020204030204" pitchFamily="34" charset="0"/>
              </a:rPr>
              <a:t>Kitaplarımızdaki soru çeşitliliği yeterli mi?’’ sorusu bir araştırma sorusu olabilir fakat ’’Duru kitaplarımızı beğeniyor mu?’’ sorusu bir araştırma sorusu olamaz.</a:t>
            </a:r>
          </a:p>
        </p:txBody>
      </p:sp>
    </p:spTree>
    <p:extLst>
      <p:ext uri="{BB962C8B-B14F-4D97-AF65-F5344CB8AC3E}">
        <p14:creationId xmlns="" xmlns:p14="http://schemas.microsoft.com/office/powerpoint/2010/main" val="37977631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13667" y="0"/>
            <a:ext cx="7956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2.2 SIKLIK TABLOSU</a:t>
            </a:r>
          </a:p>
          <a:p>
            <a:r>
              <a:rPr lang="tr-TR" sz="2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TANIM</a:t>
            </a:r>
            <a:r>
              <a:rPr lang="tr-TR" sz="2400" dirty="0" smtClean="0">
                <a:latin typeface="Calibri" panose="020F0502020204030204" pitchFamily="34" charset="0"/>
              </a:rPr>
              <a:t> </a:t>
            </a:r>
            <a:r>
              <a:rPr lang="tr-TR" sz="2400" dirty="0">
                <a:latin typeface="Calibri" panose="020F0502020204030204" pitchFamily="34" charset="0"/>
              </a:rPr>
              <a:t>:Verilerin özetlenmesi için kullanılan sayılardan oluşan tabloya</a:t>
            </a:r>
            <a:r>
              <a:rPr lang="tr-TR" sz="2400" b="1" dirty="0">
                <a:latin typeface="Calibri" panose="020F0502020204030204" pitchFamily="34" charset="0"/>
              </a:rPr>
              <a:t> sıklık(sayı)tablosu </a:t>
            </a:r>
            <a:r>
              <a:rPr lang="tr-TR" sz="2400" dirty="0">
                <a:latin typeface="Calibri" panose="020F0502020204030204" pitchFamily="34" charset="0"/>
              </a:rPr>
              <a:t>denir</a:t>
            </a:r>
            <a:r>
              <a:rPr lang="tr-TR" sz="2400" dirty="0" smtClean="0">
                <a:latin typeface="Calibri" panose="020F0502020204030204" pitchFamily="34" charset="0"/>
              </a:rPr>
              <a:t>.</a:t>
            </a:r>
            <a:endParaRPr lang="tr-TR" sz="2400" b="1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r>
              <a:rPr lang="tr-TR" sz="2400" b="1" u="sng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Ör</a:t>
            </a:r>
            <a:r>
              <a:rPr lang="tr-TR" sz="2400" dirty="0" smtClean="0">
                <a:latin typeface="Calibri" panose="020F0502020204030204" pitchFamily="34" charset="0"/>
              </a:rPr>
              <a:t> :5-E sınıfında başkanlık seçiminde aday olan  4 öğrencinin aldıkları oy  sayılarını gösteren sıklık tablosu aşağıdaki gibidir.</a:t>
            </a:r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8197116"/>
              </p:ext>
            </p:extLst>
          </p:nvPr>
        </p:nvGraphicFramePr>
        <p:xfrm>
          <a:off x="1979712" y="2204864"/>
          <a:ext cx="6408712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356"/>
                <a:gridCol w="3204356"/>
              </a:tblGrid>
              <a:tr h="792088">
                <a:tc>
                  <a:txBody>
                    <a:bodyPr/>
                    <a:lstStyle/>
                    <a:p>
                      <a:r>
                        <a:rPr lang="tr-TR" dirty="0" smtClean="0"/>
                        <a:t>ADAYLAR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ALDIKLARI OY SAYISI</a:t>
                      </a:r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FARUK SİPAHİ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SEMA  ALTINKAYA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BEYZA KARAÇIRAY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ÖMER</a:t>
                      </a:r>
                      <a:r>
                        <a:rPr lang="tr-TR" baseline="0" dirty="0" smtClean="0">
                          <a:solidFill>
                            <a:schemeClr val="bg1"/>
                          </a:solidFill>
                        </a:rPr>
                        <a:t> FARUK DEMİRCAN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13847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32266"/>
            <a:ext cx="7956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 smtClean="0">
                <a:solidFill>
                  <a:schemeClr val="accent1"/>
                </a:solidFill>
              </a:rPr>
              <a:t>Ör</a:t>
            </a:r>
            <a:r>
              <a:rPr lang="tr-TR" sz="2400" dirty="0" smtClean="0"/>
              <a:t> : 8-E  sınıfındaki öğrencilerin en sevdikleri meyvelerin hangileri olduğu sorusuna verdikleri cevaplar ile oluşturulan sıklık tablosu aşağıdaki gibidir.</a:t>
            </a:r>
          </a:p>
          <a:p>
            <a:endParaRPr lang="tr-TR" sz="24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99266573"/>
              </p:ext>
            </p:extLst>
          </p:nvPr>
        </p:nvGraphicFramePr>
        <p:xfrm>
          <a:off x="1475656" y="1484784"/>
          <a:ext cx="7272808" cy="4608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04"/>
                <a:gridCol w="3636404"/>
              </a:tblGrid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MEYVELER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BU MEYVEYİ SEVEN ÖĞRENCİ SAYISI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KARPUZ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ÇİLEK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ERİK 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KAYISI 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</a:tr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KİRAZ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16715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0"/>
            <a:ext cx="79563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1"/>
                </a:solidFill>
              </a:rPr>
              <a:t>2.3 SÜTUN GRAFİĞİ</a:t>
            </a:r>
          </a:p>
          <a:p>
            <a:r>
              <a:rPr lang="tr-TR" sz="2400" dirty="0" smtClean="0">
                <a:solidFill>
                  <a:schemeClr val="accent1"/>
                </a:solidFill>
              </a:rPr>
              <a:t>TANIM</a:t>
            </a:r>
            <a:r>
              <a:rPr lang="tr-TR" sz="2400" dirty="0" smtClean="0"/>
              <a:t> :Bir araştırma sonucunda elde edilen verilerin ; yatay ve dikey eksen üzerinde sütunlarla gösterilmesiyle oluşan grafiğe </a:t>
            </a:r>
            <a:r>
              <a:rPr lang="tr-TR" sz="2400" b="1" dirty="0" smtClean="0"/>
              <a:t>sütun grafiği </a:t>
            </a:r>
            <a:r>
              <a:rPr lang="tr-TR" sz="2400" dirty="0" smtClean="0"/>
              <a:t>denir.</a:t>
            </a:r>
          </a:p>
          <a:p>
            <a:r>
              <a:rPr lang="tr-TR" sz="2400" b="1" u="sng" dirty="0" smtClean="0">
                <a:solidFill>
                  <a:schemeClr val="accent1"/>
                </a:solidFill>
              </a:rPr>
              <a:t>Ör</a:t>
            </a:r>
            <a:r>
              <a:rPr lang="tr-TR" sz="2400" dirty="0" smtClean="0"/>
              <a:t> : Bir müzeye bir hafta içinde gelen turist sayısı aşağıda verilmiştir.</a:t>
            </a:r>
          </a:p>
          <a:p>
            <a:r>
              <a:rPr lang="tr-TR" sz="2400" dirty="0" smtClean="0"/>
              <a:t>Pazartesi:400          Bu bilgilerin sütun grafiğinde gösterilişi      </a:t>
            </a:r>
          </a:p>
          <a:p>
            <a:r>
              <a:rPr lang="tr-TR" sz="2400" dirty="0" smtClean="0"/>
              <a:t>Salı:200                     aşağıdaki gibidir.</a:t>
            </a:r>
          </a:p>
          <a:p>
            <a:r>
              <a:rPr lang="tr-TR" sz="2400" dirty="0" smtClean="0"/>
              <a:t>Çarşamba:300</a:t>
            </a:r>
          </a:p>
          <a:p>
            <a:r>
              <a:rPr lang="tr-TR" sz="2400" dirty="0" smtClean="0"/>
              <a:t>Perşembe:200</a:t>
            </a:r>
          </a:p>
          <a:p>
            <a:r>
              <a:rPr lang="tr-TR" sz="2400" dirty="0" smtClean="0"/>
              <a:t>Cuma:500</a:t>
            </a:r>
            <a:endParaRPr lang="tr-TR" sz="2400" dirty="0"/>
          </a:p>
        </p:txBody>
      </p:sp>
      <p:graphicFrame>
        <p:nvGraphicFramePr>
          <p:cNvPr id="7" name="Grafik 6"/>
          <p:cNvGraphicFramePr/>
          <p:nvPr>
            <p:extLst>
              <p:ext uri="{D42A27DB-BD31-4B8C-83A1-F6EECF244321}">
                <p14:modId xmlns="" xmlns:p14="http://schemas.microsoft.com/office/powerpoint/2010/main" val="1296390721"/>
              </p:ext>
            </p:extLst>
          </p:nvPr>
        </p:nvGraphicFramePr>
        <p:xfrm>
          <a:off x="3419872" y="3140968"/>
          <a:ext cx="5328592" cy="3271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712926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0"/>
            <a:ext cx="7956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 smtClean="0">
                <a:solidFill>
                  <a:schemeClr val="accent1"/>
                </a:solidFill>
              </a:rPr>
              <a:t>Ör</a:t>
            </a:r>
            <a:r>
              <a:rPr lang="tr-TR" sz="2400" dirty="0" smtClean="0"/>
              <a:t> : Aşağıda bir fabrikanın yıllara göre üretim miktarlarının sıklık tablosu ve sütun grafiği verilmiştir.</a:t>
            </a:r>
            <a:endParaRPr lang="tr-TR" sz="24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61377236"/>
              </p:ext>
            </p:extLst>
          </p:nvPr>
        </p:nvGraphicFramePr>
        <p:xfrm>
          <a:off x="1207127" y="1988840"/>
          <a:ext cx="3096344" cy="2950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485"/>
                <a:gridCol w="1588859"/>
              </a:tblGrid>
              <a:tr h="72578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Yıllar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Üretim Miktarı</a:t>
                      </a:r>
                    </a:p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(Adet)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56161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2010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25.000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56161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2011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20.000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56161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2012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30.000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56161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2013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35.000</a:t>
                      </a:r>
                      <a:endParaRPr lang="tr-TR" sz="16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afik 5"/>
          <p:cNvGraphicFramePr/>
          <p:nvPr>
            <p:extLst>
              <p:ext uri="{D42A27DB-BD31-4B8C-83A1-F6EECF244321}">
                <p14:modId xmlns="" xmlns:p14="http://schemas.microsoft.com/office/powerpoint/2010/main" val="77588289"/>
              </p:ext>
            </p:extLst>
          </p:nvPr>
        </p:nvGraphicFramePr>
        <p:xfrm>
          <a:off x="4499992" y="1052736"/>
          <a:ext cx="43924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8649486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114800" y="2971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187624" y="0"/>
            <a:ext cx="7956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1"/>
                </a:solidFill>
              </a:rPr>
              <a:t>2.4 AĞAÇ ŞEMASI</a:t>
            </a:r>
          </a:p>
          <a:p>
            <a:r>
              <a:rPr lang="tr-TR" sz="2400" u="sng" dirty="0" smtClean="0">
                <a:solidFill>
                  <a:schemeClr val="accent1"/>
                </a:solidFill>
              </a:rPr>
              <a:t>TANIM </a:t>
            </a:r>
            <a:r>
              <a:rPr lang="tr-TR" sz="2400" dirty="0" smtClean="0"/>
              <a:t>:Bilgileri sınıflandırmak ve aralarındaki ilişkiyi göstermek için bir araçtır. İlişkileri görmemizde kolaylık sağlar.</a:t>
            </a:r>
          </a:p>
          <a:p>
            <a:r>
              <a:rPr lang="tr-TR" sz="2400" u="sng" dirty="0" smtClean="0">
                <a:solidFill>
                  <a:schemeClr val="accent1"/>
                </a:solidFill>
              </a:rPr>
              <a:t>Ör </a:t>
            </a:r>
            <a:r>
              <a:rPr lang="tr-TR" sz="2400" dirty="0" smtClean="0"/>
              <a:t>:</a:t>
            </a:r>
          </a:p>
          <a:p>
            <a:pPr algn="ctr"/>
            <a:r>
              <a:rPr lang="tr-TR" sz="2400" dirty="0" smtClean="0"/>
              <a:t>HAYVANLAR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3563888" y="1938992"/>
            <a:ext cx="316835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3563888" y="1938992"/>
            <a:ext cx="0" cy="1032808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6732240" y="1965244"/>
            <a:ext cx="0" cy="1006556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/>
          <p:cNvSpPr txBox="1"/>
          <p:nvPr/>
        </p:nvSpPr>
        <p:spPr>
          <a:xfrm>
            <a:off x="3000399" y="2894856"/>
            <a:ext cx="112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YABANİ HAYVANLAR</a:t>
            </a:r>
            <a:endParaRPr lang="tr-TR" sz="14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6120172" y="289485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EVCİL HAYVANLAR</a:t>
            </a:r>
            <a:endParaRPr lang="tr-TR" sz="1400" dirty="0"/>
          </a:p>
        </p:txBody>
      </p:sp>
      <p:cxnSp>
        <p:nvCxnSpPr>
          <p:cNvPr id="30" name="Düz Bağlayıcı 29"/>
          <p:cNvCxnSpPr/>
          <p:nvPr/>
        </p:nvCxnSpPr>
        <p:spPr>
          <a:xfrm>
            <a:off x="2411760" y="3455448"/>
            <a:ext cx="2016224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>
            <a:off x="2411760" y="3455448"/>
            <a:ext cx="0" cy="837648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Ok Bağlayıcısı 37"/>
          <p:cNvCxnSpPr/>
          <p:nvPr/>
        </p:nvCxnSpPr>
        <p:spPr>
          <a:xfrm>
            <a:off x="4427985" y="3455448"/>
            <a:ext cx="0" cy="837648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Metin kutusu 42"/>
          <p:cNvSpPr txBox="1"/>
          <p:nvPr/>
        </p:nvSpPr>
        <p:spPr>
          <a:xfrm>
            <a:off x="1943708" y="42930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ASLAN</a:t>
            </a:r>
            <a:endParaRPr lang="tr-TR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4031940" y="429128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YILAN</a:t>
            </a:r>
            <a:endParaRPr lang="tr-TR" dirty="0"/>
          </a:p>
        </p:txBody>
      </p:sp>
      <p:cxnSp>
        <p:nvCxnSpPr>
          <p:cNvPr id="48" name="Düz Bağlayıcı 47"/>
          <p:cNvCxnSpPr/>
          <p:nvPr/>
        </p:nvCxnSpPr>
        <p:spPr>
          <a:xfrm>
            <a:off x="5724128" y="3431753"/>
            <a:ext cx="2016224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Ok Bağlayıcısı 50"/>
          <p:cNvCxnSpPr/>
          <p:nvPr/>
        </p:nvCxnSpPr>
        <p:spPr>
          <a:xfrm>
            <a:off x="5724128" y="3455448"/>
            <a:ext cx="0" cy="837648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Ok Bağlayıcısı 53"/>
          <p:cNvCxnSpPr/>
          <p:nvPr/>
        </p:nvCxnSpPr>
        <p:spPr>
          <a:xfrm>
            <a:off x="7740352" y="3455448"/>
            <a:ext cx="0" cy="835835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/>
          <p:cNvSpPr txBox="1"/>
          <p:nvPr/>
        </p:nvSpPr>
        <p:spPr>
          <a:xfrm>
            <a:off x="5256076" y="4291283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KÖPEK</a:t>
            </a:r>
            <a:endParaRPr lang="tr-TR" dirty="0"/>
          </a:p>
        </p:txBody>
      </p:sp>
      <p:sp>
        <p:nvSpPr>
          <p:cNvPr id="58" name="Metin kutusu 57"/>
          <p:cNvSpPr txBox="1"/>
          <p:nvPr/>
        </p:nvSpPr>
        <p:spPr>
          <a:xfrm>
            <a:off x="7434318" y="4293096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KEDİ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772327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52620" y="6951"/>
            <a:ext cx="79563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 smtClean="0">
                <a:solidFill>
                  <a:schemeClr val="accent1"/>
                </a:solidFill>
              </a:rPr>
              <a:t>Ör </a:t>
            </a:r>
            <a:r>
              <a:rPr lang="tr-TR" sz="2400" dirty="0" smtClean="0"/>
              <a:t>:</a:t>
            </a:r>
          </a:p>
          <a:p>
            <a:pPr algn="ctr"/>
            <a:r>
              <a:rPr lang="tr-TR" sz="2400" u="sng" dirty="0" smtClean="0"/>
              <a:t>TAŞITLAR</a:t>
            </a:r>
          </a:p>
          <a:p>
            <a:pPr algn="ctr"/>
            <a:endParaRPr lang="tr-TR" sz="2400" u="sng" dirty="0"/>
          </a:p>
          <a:p>
            <a:pPr algn="ctr"/>
            <a:endParaRPr lang="tr-TR" sz="2400" u="sng" dirty="0" smtClean="0"/>
          </a:p>
          <a:p>
            <a:pPr algn="ctr"/>
            <a:endParaRPr lang="tr-TR" sz="2400" u="sng" dirty="0"/>
          </a:p>
          <a:p>
            <a:pPr algn="ctr"/>
            <a:endParaRPr lang="tr-TR" sz="2400" u="sng" dirty="0" smtClean="0"/>
          </a:p>
          <a:p>
            <a:pPr algn="ctr"/>
            <a:endParaRPr lang="tr-TR" sz="2400" u="sng" dirty="0"/>
          </a:p>
          <a:p>
            <a:pPr algn="ctr"/>
            <a:endParaRPr lang="tr-TR" sz="2400" u="sng" dirty="0" smtClean="0"/>
          </a:p>
          <a:p>
            <a:pPr algn="ctr"/>
            <a:endParaRPr lang="tr-TR" sz="2400" u="sng" dirty="0"/>
          </a:p>
          <a:p>
            <a:pPr algn="ctr"/>
            <a:endParaRPr lang="tr-TR" sz="2400" u="sng" dirty="0" smtClean="0"/>
          </a:p>
          <a:p>
            <a:pPr algn="ctr"/>
            <a:r>
              <a:rPr lang="tr-TR" sz="2400" dirty="0" smtClean="0"/>
              <a:t>Ağaç şeması günlük hayatta rahatça kullanabildiğimiz bir şemadır.</a:t>
            </a:r>
            <a:endParaRPr lang="tr-TR" sz="2400" dirty="0"/>
          </a:p>
        </p:txBody>
      </p:sp>
      <p:cxnSp>
        <p:nvCxnSpPr>
          <p:cNvPr id="4" name="Düz Bağlayıcı 3"/>
          <p:cNvCxnSpPr/>
          <p:nvPr/>
        </p:nvCxnSpPr>
        <p:spPr>
          <a:xfrm>
            <a:off x="3293604" y="830997"/>
            <a:ext cx="3744416" cy="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3293604" y="830997"/>
            <a:ext cx="0" cy="797803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7049468" y="830997"/>
            <a:ext cx="0" cy="797803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2465512" y="165503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KARA TAŞITLARI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4409728" y="1644188"/>
            <a:ext cx="1674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HAVA TAŞITLARI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6254468" y="1613411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DENİZ TAŞITLARI</a:t>
            </a:r>
            <a:endParaRPr lang="tr-TR" dirty="0"/>
          </a:p>
        </p:txBody>
      </p:sp>
      <p:cxnSp>
        <p:nvCxnSpPr>
          <p:cNvPr id="18" name="Düz Bağlayıcı 17"/>
          <p:cNvCxnSpPr/>
          <p:nvPr/>
        </p:nvCxnSpPr>
        <p:spPr>
          <a:xfrm flipV="1">
            <a:off x="2795143" y="2013520"/>
            <a:ext cx="1056777" cy="1084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2794546" y="2024362"/>
            <a:ext cx="0" cy="75656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3851920" y="2024362"/>
            <a:ext cx="0" cy="75656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etin kutusu 24"/>
          <p:cNvSpPr txBox="1"/>
          <p:nvPr/>
        </p:nvSpPr>
        <p:spPr>
          <a:xfrm>
            <a:off x="2423351" y="2780928"/>
            <a:ext cx="728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TREN</a:t>
            </a:r>
            <a:endParaRPr lang="tr-TR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356738" y="2780928"/>
            <a:ext cx="99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OTOBÜS</a:t>
            </a:r>
            <a:endParaRPr lang="tr-TR" dirty="0"/>
          </a:p>
        </p:txBody>
      </p:sp>
      <p:cxnSp>
        <p:nvCxnSpPr>
          <p:cNvPr id="28" name="Düz Bağlayıcı 27"/>
          <p:cNvCxnSpPr/>
          <p:nvPr/>
        </p:nvCxnSpPr>
        <p:spPr>
          <a:xfrm>
            <a:off x="4706888" y="2024362"/>
            <a:ext cx="1080120" cy="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4697342" y="2024362"/>
            <a:ext cx="0" cy="75656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>
            <a:off x="5787008" y="2024362"/>
            <a:ext cx="0" cy="75656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Metin kutusu 36"/>
          <p:cNvSpPr txBox="1"/>
          <p:nvPr/>
        </p:nvSpPr>
        <p:spPr>
          <a:xfrm>
            <a:off x="4287987" y="2780928"/>
            <a:ext cx="818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UÇAK</a:t>
            </a:r>
            <a:endParaRPr lang="tr-TR" dirty="0"/>
          </a:p>
        </p:txBody>
      </p:sp>
      <p:sp>
        <p:nvSpPr>
          <p:cNvPr id="38" name="Metin kutusu 37"/>
          <p:cNvSpPr txBox="1"/>
          <p:nvPr/>
        </p:nvSpPr>
        <p:spPr>
          <a:xfrm>
            <a:off x="5054390" y="2790947"/>
            <a:ext cx="1386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HELİKOPTER</a:t>
            </a:r>
            <a:endParaRPr lang="tr-TR" dirty="0"/>
          </a:p>
        </p:txBody>
      </p:sp>
      <p:cxnSp>
        <p:nvCxnSpPr>
          <p:cNvPr id="40" name="Düz Bağlayıcı 39"/>
          <p:cNvCxnSpPr/>
          <p:nvPr/>
        </p:nvCxnSpPr>
        <p:spPr>
          <a:xfrm flipV="1">
            <a:off x="6614508" y="2002678"/>
            <a:ext cx="1152128" cy="1084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Ok Bağlayıcısı 42"/>
          <p:cNvCxnSpPr/>
          <p:nvPr/>
        </p:nvCxnSpPr>
        <p:spPr>
          <a:xfrm>
            <a:off x="6614508" y="2024362"/>
            <a:ext cx="0" cy="766585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etin kutusu 44"/>
          <p:cNvSpPr txBox="1"/>
          <p:nvPr/>
        </p:nvSpPr>
        <p:spPr>
          <a:xfrm>
            <a:off x="6346157" y="2790947"/>
            <a:ext cx="81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GEMİ</a:t>
            </a:r>
            <a:endParaRPr lang="tr-TR" dirty="0"/>
          </a:p>
        </p:txBody>
      </p:sp>
      <p:cxnSp>
        <p:nvCxnSpPr>
          <p:cNvPr id="47" name="Düz Ok Bağlayıcısı 46"/>
          <p:cNvCxnSpPr/>
          <p:nvPr/>
        </p:nvCxnSpPr>
        <p:spPr>
          <a:xfrm>
            <a:off x="7766636" y="2002678"/>
            <a:ext cx="0" cy="778250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etin kutusu 47"/>
          <p:cNvSpPr txBox="1"/>
          <p:nvPr/>
        </p:nvSpPr>
        <p:spPr>
          <a:xfrm>
            <a:off x="7334588" y="27809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VAPUR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757744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87624" y="2060848"/>
            <a:ext cx="7956376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A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9900CC"/>
                </a:solidFill>
              </a:rPr>
              <a:t>L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00FFFF"/>
                </a:solidFill>
              </a:rPr>
              <a:t>I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00FF00"/>
                </a:solidFill>
              </a:rPr>
              <a:t>Ş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T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</a:rPr>
              <a:t>I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663300"/>
                </a:solidFill>
              </a:rPr>
              <a:t>R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M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A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FF3300"/>
                </a:solidFill>
              </a:rPr>
              <a:t>L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A</a:t>
            </a:r>
            <a:r>
              <a:rPr lang="tr-TR" sz="10000" dirty="0" smtClean="0">
                <a:ln>
                  <a:solidFill>
                    <a:schemeClr val="tx1"/>
                  </a:solidFill>
                </a:ln>
                <a:solidFill>
                  <a:srgbClr val="9900FF"/>
                </a:solidFill>
              </a:rPr>
              <a:t>R</a:t>
            </a:r>
            <a:endParaRPr lang="tr-TR" sz="10000" dirty="0">
              <a:ln>
                <a:solidFill>
                  <a:schemeClr val="tx1"/>
                </a:solidFill>
              </a:ln>
              <a:solidFill>
                <a:srgbClr val="9900FF"/>
              </a:solidFill>
            </a:endParaRPr>
          </a:p>
        </p:txBody>
      </p:sp>
      <p:sp>
        <p:nvSpPr>
          <p:cNvPr id="3" name="Artı 2"/>
          <p:cNvSpPr/>
          <p:nvPr/>
        </p:nvSpPr>
        <p:spPr>
          <a:xfrm>
            <a:off x="1979712" y="260648"/>
            <a:ext cx="1440160" cy="1584176"/>
          </a:xfrm>
          <a:prstGeom prst="mathPlus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Bölme 3"/>
          <p:cNvSpPr/>
          <p:nvPr/>
        </p:nvSpPr>
        <p:spPr>
          <a:xfrm>
            <a:off x="4427984" y="404664"/>
            <a:ext cx="1728192" cy="1440160"/>
          </a:xfrm>
          <a:prstGeom prst="mathDivid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Eksi 4"/>
          <p:cNvSpPr/>
          <p:nvPr/>
        </p:nvSpPr>
        <p:spPr>
          <a:xfrm>
            <a:off x="2123728" y="4077072"/>
            <a:ext cx="2016224" cy="1728192"/>
          </a:xfrm>
          <a:prstGeom prst="mathMinus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Çarpma 5"/>
          <p:cNvSpPr/>
          <p:nvPr/>
        </p:nvSpPr>
        <p:spPr>
          <a:xfrm>
            <a:off x="6300192" y="4005064"/>
            <a:ext cx="1970615" cy="1872208"/>
          </a:xfrm>
          <a:prstGeom prst="mathMultiply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6864780" y="476672"/>
            <a:ext cx="1656184" cy="1296144"/>
          </a:xfrm>
          <a:prstGeom prst="mathEqual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Gülen Yüz 7"/>
          <p:cNvSpPr/>
          <p:nvPr/>
        </p:nvSpPr>
        <p:spPr>
          <a:xfrm>
            <a:off x="4517740" y="4219096"/>
            <a:ext cx="1296144" cy="1298135"/>
          </a:xfrm>
          <a:prstGeom prst="smileyFac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49514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454</Words>
  <PresentationFormat>Ekran Gösterisi (4:3)</PresentationFormat>
  <Paragraphs>112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2016-01-23T16:42:39Z</dcterms:created>
  <dcterms:modified xsi:type="dcterms:W3CDTF">2016-12-13T17:07:35Z</dcterms:modified>
  <cp:category>www.sorubak.com</cp:category>
</cp:coreProperties>
</file>