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8" r:id="rId2"/>
    <p:sldId id="258" r:id="rId3"/>
    <p:sldId id="259" r:id="rId4"/>
    <p:sldId id="260" r:id="rId5"/>
    <p:sldId id="270" r:id="rId6"/>
    <p:sldId id="261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48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18B03FF-81F5-4C61-8317-E81EC9E4BD46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63FFE7F-C917-439A-8026-3D301EB5CC28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5279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ECC13BC-7B25-4F73-A396-556C8ADEDC69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C0B30D-C07A-425B-A90C-BA7BEB191079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231904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87580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1089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tr-TR" smtClean="0"/>
              <a:pPr rtl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16334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tr-TR" smtClean="0"/>
              <a:pPr rtl="0"/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3885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EC0B30D-C07A-425B-A90C-BA7BEB191079}" type="slidenum">
              <a:rPr lang="tr-TR" smtClean="0"/>
              <a:pPr rtl="0"/>
              <a:t>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6297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886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749187-D14C-4129-8ADD-AA7420479312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7715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7E88B1-51DB-48C4-9776-8C6080110E65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46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</p:spPr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DAF0A0-020F-46CE-A7BB-048D690BFAD7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1244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3506778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5549FF-5A50-40C0-8B41-163903A277A5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456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E92B1A-8EAF-408E-B16C-100DFDAF52F4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9790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EFF51B-1DA9-404D-9635-4E1138D48E85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897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C7F3C4-AF72-493C-869A-C6746AEA044B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4681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8D5BD6-4C81-472C-A911-367AA54B596B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737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297724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E97FD48-BD26-4F92-A96D-DC2D188FC4D1}" type="datetime1">
              <a:rPr lang="tr-TR" smtClean="0"/>
              <a:pPr rtl="0"/>
              <a:t>03.05.2017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75360" y="3278782"/>
            <a:ext cx="8686800" cy="1464906"/>
          </a:xfrm>
        </p:spPr>
        <p:txBody>
          <a:bodyPr rtlCol="0"/>
          <a:lstStyle/>
          <a:p>
            <a:pPr rtl="0"/>
            <a:r>
              <a:rPr lang="tr-TR" dirty="0" smtClean="0"/>
              <a:t>EDATLAR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6800" y="4794069"/>
            <a:ext cx="8686800" cy="966651"/>
          </a:xfrm>
        </p:spPr>
        <p:txBody>
          <a:bodyPr rtlCol="0">
            <a:normAutofit/>
          </a:bodyPr>
          <a:lstStyle/>
          <a:p>
            <a:pPr rtl="0"/>
            <a:r>
              <a:rPr lang="tr-TR" sz="4400" dirty="0" smtClean="0"/>
              <a:t>HAZIRLAYAN: MAKBULE ÖZELKAN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23701107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SANKİ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Everest, </a:t>
            </a:r>
            <a:r>
              <a:rPr lang="tr-TR" i="1" u="sng" dirty="0" smtClean="0"/>
              <a:t>sanki</a:t>
            </a:r>
            <a:r>
              <a:rPr lang="tr-TR" i="1" dirty="0" smtClean="0"/>
              <a:t> bir dev çadırdı. </a:t>
            </a:r>
            <a:r>
              <a:rPr lang="tr-TR" i="1" dirty="0" smtClean="0">
                <a:solidFill>
                  <a:srgbClr val="FF0000"/>
                </a:solidFill>
              </a:rPr>
              <a:t>(benzerlik)</a:t>
            </a:r>
          </a:p>
          <a:p>
            <a:r>
              <a:rPr lang="tr-TR" i="1" dirty="0" smtClean="0"/>
              <a:t>Babam, </a:t>
            </a:r>
            <a:r>
              <a:rPr lang="tr-TR" i="1" u="sng" dirty="0" smtClean="0"/>
              <a:t>sanki</a:t>
            </a:r>
            <a:r>
              <a:rPr lang="tr-TR" i="1" dirty="0" smtClean="0"/>
              <a:t> seni dinler de! </a:t>
            </a:r>
            <a:r>
              <a:rPr lang="tr-TR" i="1" dirty="0" smtClean="0">
                <a:solidFill>
                  <a:srgbClr val="FF0000"/>
                </a:solidFill>
              </a:rPr>
              <a:t>(inanmama)</a:t>
            </a:r>
          </a:p>
          <a:p>
            <a:r>
              <a:rPr lang="tr-TR" i="1" u="sng" dirty="0" smtClean="0"/>
              <a:t>Sanki</a:t>
            </a:r>
            <a:r>
              <a:rPr lang="tr-TR" i="1" dirty="0" smtClean="0"/>
              <a:t> birazdan yağmur yağacak. </a:t>
            </a:r>
            <a:r>
              <a:rPr lang="tr-TR" i="1" dirty="0" smtClean="0">
                <a:solidFill>
                  <a:srgbClr val="FF0000"/>
                </a:solidFill>
              </a:rPr>
              <a:t>(tahmin, olasılık)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YALNIZ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ömür boyu </a:t>
            </a:r>
            <a:r>
              <a:rPr lang="tr-TR" u="sng" dirty="0" smtClean="0"/>
              <a:t>yalnız</a:t>
            </a:r>
            <a:r>
              <a:rPr lang="tr-TR" dirty="0" smtClean="0"/>
              <a:t> yaşadı. </a:t>
            </a:r>
            <a:r>
              <a:rPr lang="tr-TR" dirty="0" smtClean="0">
                <a:solidFill>
                  <a:srgbClr val="FF0000"/>
                </a:solidFill>
              </a:rPr>
              <a:t>(tek başına, zarf)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Biz bu dünyada hep </a:t>
            </a:r>
            <a:r>
              <a:rPr lang="tr-TR" u="sng" dirty="0" smtClean="0"/>
              <a:t>yalnız</a:t>
            </a:r>
            <a:r>
              <a:rPr lang="tr-TR" dirty="0" smtClean="0"/>
              <a:t>ız. </a:t>
            </a:r>
            <a:r>
              <a:rPr lang="tr-TR" dirty="0" smtClean="0">
                <a:solidFill>
                  <a:srgbClr val="FF0000"/>
                </a:solidFill>
              </a:rPr>
              <a:t>(tek başına, isim)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Parkta oturan </a:t>
            </a:r>
            <a:r>
              <a:rPr lang="tr-TR" u="sng" dirty="0" smtClean="0"/>
              <a:t>yalnız</a:t>
            </a:r>
            <a:r>
              <a:rPr lang="tr-TR" dirty="0" smtClean="0"/>
              <a:t> adam onun babasıydı. </a:t>
            </a:r>
            <a:r>
              <a:rPr lang="tr-TR" dirty="0" smtClean="0">
                <a:solidFill>
                  <a:srgbClr val="FF0000"/>
                </a:solidFill>
              </a:rPr>
              <a:t>(tek, sıfat)</a:t>
            </a:r>
            <a:endParaRPr lang="tr-T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ANCAK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Seni </a:t>
            </a:r>
            <a:r>
              <a:rPr lang="tr-TR" u="sng" dirty="0" smtClean="0"/>
              <a:t>ancak</a:t>
            </a:r>
            <a:r>
              <a:rPr lang="tr-TR" dirty="0" smtClean="0"/>
              <a:t> </a:t>
            </a:r>
            <a:r>
              <a:rPr lang="tr-TR" dirty="0" err="1" smtClean="0"/>
              <a:t>ebediyyetler</a:t>
            </a:r>
            <a:r>
              <a:rPr lang="tr-TR" dirty="0" smtClean="0"/>
              <a:t> eder </a:t>
            </a:r>
            <a:r>
              <a:rPr lang="tr-TR" dirty="0" err="1" smtClean="0"/>
              <a:t>istiab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(sadece)</a:t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Onu </a:t>
            </a:r>
            <a:r>
              <a:rPr lang="tr-TR" u="sng" dirty="0" smtClean="0"/>
              <a:t>ancak</a:t>
            </a:r>
            <a:r>
              <a:rPr lang="tr-TR" dirty="0" smtClean="0"/>
              <a:t> para ilgilendirir. </a:t>
            </a:r>
            <a:r>
              <a:rPr lang="tr-TR" dirty="0" smtClean="0">
                <a:solidFill>
                  <a:srgbClr val="FF0000"/>
                </a:solidFill>
              </a:rPr>
              <a:t>(sadece, bir tek)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Bu işten </a:t>
            </a:r>
            <a:r>
              <a:rPr lang="tr-TR" u="sng" dirty="0" smtClean="0"/>
              <a:t>ancak</a:t>
            </a:r>
            <a:r>
              <a:rPr lang="tr-TR" dirty="0" smtClean="0"/>
              <a:t> Hasan Usta anlar. </a:t>
            </a:r>
            <a:r>
              <a:rPr lang="tr-TR" dirty="0" smtClean="0">
                <a:solidFill>
                  <a:srgbClr val="FF0000"/>
                </a:solidFill>
              </a:rPr>
              <a:t>(sadece)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DEĞİL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Burası dediğin kadar güzel </a:t>
            </a:r>
            <a:r>
              <a:rPr lang="tr-TR" i="1" u="sng" dirty="0" smtClean="0"/>
              <a:t>değil</a:t>
            </a:r>
            <a:r>
              <a:rPr lang="tr-TR" i="1" dirty="0" smtClean="0"/>
              <a:t>. </a:t>
            </a:r>
            <a:r>
              <a:rPr lang="tr-TR" i="1" dirty="0" smtClean="0">
                <a:solidFill>
                  <a:srgbClr val="FF0000"/>
                </a:solidFill>
              </a:rPr>
              <a:t>(olumsuzluk)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Mİ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Babanız İstanbul'dan döndü </a:t>
            </a:r>
            <a:r>
              <a:rPr lang="tr-TR" b="1" dirty="0" smtClean="0"/>
              <a:t>mü</a:t>
            </a:r>
            <a:r>
              <a:rPr lang="tr-TR" dirty="0" smtClean="0"/>
              <a:t>? </a:t>
            </a:r>
            <a:r>
              <a:rPr lang="tr-TR" dirty="0" smtClean="0">
                <a:solidFill>
                  <a:srgbClr val="FF0000"/>
                </a:solidFill>
              </a:rPr>
              <a:t>(soru)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Onu gördüm </a:t>
            </a:r>
            <a:r>
              <a:rPr lang="tr-TR" b="1" dirty="0" smtClean="0"/>
              <a:t>mü</a:t>
            </a:r>
            <a:r>
              <a:rPr lang="tr-TR" dirty="0" smtClean="0"/>
              <a:t> sinirleniyorum. </a:t>
            </a:r>
            <a:r>
              <a:rPr lang="tr-TR" dirty="0" smtClean="0">
                <a:solidFill>
                  <a:srgbClr val="FF0000"/>
                </a:solidFill>
              </a:rPr>
              <a:t>(zaman)</a:t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Sıcak </a:t>
            </a:r>
            <a:r>
              <a:rPr lang="tr-TR" b="1" dirty="0" smtClean="0"/>
              <a:t>mı</a:t>
            </a:r>
            <a:r>
              <a:rPr lang="tr-TR" dirty="0" smtClean="0"/>
              <a:t> sıcak bir havaydı. </a:t>
            </a:r>
            <a:r>
              <a:rPr lang="tr-TR" dirty="0" smtClean="0">
                <a:solidFill>
                  <a:srgbClr val="FF0000"/>
                </a:solidFill>
              </a:rPr>
              <a:t>(pekiştirme)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Çalıştın </a:t>
            </a:r>
            <a:r>
              <a:rPr lang="tr-TR" b="1" dirty="0" smtClean="0"/>
              <a:t>mı</a:t>
            </a:r>
            <a:r>
              <a:rPr lang="tr-TR" dirty="0" smtClean="0"/>
              <a:t> her şeyi başarırsın. </a:t>
            </a:r>
            <a:r>
              <a:rPr lang="tr-TR" dirty="0" smtClean="0">
                <a:solidFill>
                  <a:srgbClr val="FF0000"/>
                </a:solidFill>
              </a:rPr>
              <a:t>(koşul)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KARŞI/E KARŞI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Edebiyat</a:t>
            </a:r>
            <a:r>
              <a:rPr lang="tr-TR" u="sng" dirty="0" smtClean="0"/>
              <a:t>a karşı </a:t>
            </a:r>
            <a:r>
              <a:rPr lang="tr-TR" dirty="0" smtClean="0"/>
              <a:t>ilgim vardı. </a:t>
            </a:r>
            <a:r>
              <a:rPr lang="tr-TR" dirty="0" smtClean="0">
                <a:solidFill>
                  <a:srgbClr val="FF0000"/>
                </a:solidFill>
              </a:rPr>
              <a:t>(hakkında, yönelik)</a:t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Deniz</a:t>
            </a:r>
            <a:r>
              <a:rPr lang="tr-TR" u="sng" dirty="0" smtClean="0"/>
              <a:t>e karşı </a:t>
            </a:r>
            <a:r>
              <a:rPr lang="tr-TR" dirty="0" smtClean="0"/>
              <a:t>bir balkonu var. </a:t>
            </a:r>
            <a:r>
              <a:rPr lang="tr-TR" dirty="0" smtClean="0">
                <a:solidFill>
                  <a:srgbClr val="FF0000"/>
                </a:solidFill>
              </a:rPr>
              <a:t>(yönelik)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 BERİ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Sabah</a:t>
            </a:r>
            <a:r>
              <a:rPr lang="tr-TR" b="1" dirty="0" smtClean="0"/>
              <a:t>tan</a:t>
            </a:r>
            <a:r>
              <a:rPr lang="tr-TR" dirty="0" smtClean="0"/>
              <a:t> </a:t>
            </a:r>
            <a:r>
              <a:rPr lang="tr-TR" b="1" dirty="0" smtClean="0"/>
              <a:t>beri </a:t>
            </a:r>
            <a:r>
              <a:rPr lang="tr-TR" dirty="0" smtClean="0"/>
              <a:t>burada bekliyoruz, </a:t>
            </a:r>
            <a:r>
              <a:rPr lang="tr-TR" dirty="0" smtClean="0">
                <a:solidFill>
                  <a:srgbClr val="FF0000"/>
                </a:solidFill>
              </a:rPr>
              <a:t>(zaman)</a:t>
            </a:r>
          </a:p>
          <a:p>
            <a:endParaRPr lang="tr-TR" dirty="0" smtClean="0"/>
          </a:p>
          <a:p>
            <a:r>
              <a:rPr lang="tr-TR" dirty="0" smtClean="0"/>
              <a:t> Düzce'</a:t>
            </a:r>
            <a:r>
              <a:rPr lang="tr-TR" b="1" dirty="0" smtClean="0"/>
              <a:t>den</a:t>
            </a:r>
            <a:r>
              <a:rPr lang="tr-TR" dirty="0" smtClean="0"/>
              <a:t> </a:t>
            </a:r>
            <a:r>
              <a:rPr lang="tr-TR" b="1" dirty="0" smtClean="0"/>
              <a:t>beri </a:t>
            </a:r>
            <a:r>
              <a:rPr lang="tr-TR" dirty="0" smtClean="0"/>
              <a:t>hiç durmadık, </a:t>
            </a:r>
            <a:r>
              <a:rPr lang="tr-TR" dirty="0" smtClean="0">
                <a:solidFill>
                  <a:srgbClr val="FF0000"/>
                </a:solidFill>
              </a:rPr>
              <a:t>(yer)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r>
              <a:rPr lang="tr-TR" dirty="0" smtClean="0"/>
              <a:t>Ekim</a:t>
            </a:r>
            <a:r>
              <a:rPr lang="tr-TR" b="1" dirty="0" smtClean="0"/>
              <a:t>den</a:t>
            </a:r>
            <a:r>
              <a:rPr lang="tr-TR" dirty="0" smtClean="0"/>
              <a:t> </a:t>
            </a:r>
            <a:r>
              <a:rPr lang="tr-TR" b="1" dirty="0" smtClean="0"/>
              <a:t>beri</a:t>
            </a:r>
            <a:r>
              <a:rPr lang="tr-TR" dirty="0" smtClean="0"/>
              <a:t> biz bu mahallede oturuyoruz. </a:t>
            </a:r>
            <a:r>
              <a:rPr lang="tr-TR" dirty="0" smtClean="0">
                <a:solidFill>
                  <a:srgbClr val="FF0000"/>
                </a:solidFill>
              </a:rPr>
              <a:t>(tarih)</a:t>
            </a:r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DOĞRU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Çocuklar sahile </a:t>
            </a:r>
            <a:r>
              <a:rPr lang="tr-TR" i="1" u="sng" dirty="0" smtClean="0"/>
              <a:t>doğru</a:t>
            </a:r>
            <a:r>
              <a:rPr lang="tr-TR" i="1" dirty="0" smtClean="0"/>
              <a:t> yürüyorlar. </a:t>
            </a:r>
            <a:r>
              <a:rPr lang="tr-TR" i="1" dirty="0" smtClean="0">
                <a:solidFill>
                  <a:srgbClr val="FF0000"/>
                </a:solidFill>
              </a:rPr>
              <a:t>(yön)</a:t>
            </a:r>
          </a:p>
          <a:p>
            <a:r>
              <a:rPr lang="tr-TR" i="1" dirty="0" smtClean="0"/>
              <a:t>Akşama </a:t>
            </a:r>
            <a:r>
              <a:rPr lang="tr-TR" i="1" u="sng" dirty="0" smtClean="0"/>
              <a:t>doğru </a:t>
            </a:r>
            <a:r>
              <a:rPr lang="tr-TR" i="1" dirty="0" smtClean="0"/>
              <a:t>buralar sakinleşir. </a:t>
            </a:r>
            <a:r>
              <a:rPr lang="tr-TR" i="1" dirty="0" smtClean="0">
                <a:solidFill>
                  <a:srgbClr val="FF0000"/>
                </a:solidFill>
              </a:rPr>
              <a:t>(zaman)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KADAR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Bu işi akşam</a:t>
            </a:r>
            <a:r>
              <a:rPr lang="tr-TR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a kadar </a:t>
            </a:r>
            <a:r>
              <a:rPr lang="tr-TR" i="1" dirty="0" smtClean="0"/>
              <a:t>halletmeliyim. (zaman, süre)</a:t>
            </a:r>
          </a:p>
          <a:p>
            <a:r>
              <a:rPr lang="tr-TR" i="1" dirty="0" smtClean="0"/>
              <a:t>Elmalar yumruğum </a:t>
            </a:r>
            <a:r>
              <a:rPr lang="tr-TR" i="1" u="sng" dirty="0" smtClean="0"/>
              <a:t>kadar</a:t>
            </a:r>
            <a:r>
              <a:rPr lang="tr-TR" i="1" dirty="0" smtClean="0"/>
              <a:t>dı. (benzerlik)</a:t>
            </a:r>
          </a:p>
          <a:p>
            <a:r>
              <a:rPr lang="tr-TR" i="1" dirty="0" smtClean="0"/>
              <a:t>Durakta bir saat </a:t>
            </a:r>
            <a:r>
              <a:rPr lang="tr-TR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kadar</a:t>
            </a:r>
            <a:r>
              <a:rPr lang="tr-TR" i="1" dirty="0" smtClean="0"/>
              <a:t> bekledim. (yaklaşık)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GÖRE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Kafama göre bir dost bulamadım. (uygunluk)</a:t>
            </a:r>
          </a:p>
          <a:p>
            <a:r>
              <a:rPr lang="tr-TR" i="1" dirty="0" smtClean="0"/>
              <a:t>Sana göre hangimiz suçlu? (kanaat, görüş)</a:t>
            </a:r>
          </a:p>
          <a:p>
            <a:r>
              <a:rPr lang="tr-TR" i="1" dirty="0" smtClean="0"/>
              <a:t>Bu sınav dünküne göre daha kolaymış. (karşılaştırma)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EDATLAR TANIM:</a:t>
            </a:r>
            <a:endParaRPr lang="tr-T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0674" y="1918064"/>
            <a:ext cx="5033555" cy="2771502"/>
          </a:xfrm>
        </p:spPr>
        <p:txBody>
          <a:bodyPr rtlCol="0"/>
          <a:lstStyle/>
          <a:p>
            <a:pPr>
              <a:buNone/>
            </a:pPr>
            <a:r>
              <a:rPr lang="tr-TR" dirty="0" smtClean="0"/>
              <a:t>Cümle içinde sözcükler arasında çeşitli anlam ilgileri kuran ve cümleye değişik anlamlar katan, tek başına bir anlamı olmayan sözcüklerdir.</a:t>
            </a:r>
            <a:endParaRPr lang="tr-TR" dirty="0"/>
          </a:p>
        </p:txBody>
      </p:sp>
      <p:pic>
        <p:nvPicPr>
          <p:cNvPr id="4" name="3 Resim" descr="turkce-dilbilgisi-dil-ve-anlatim-dersi-edat-ilgec-konusuedatlar-hakkinda-bilgi-ornekler-13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8914" y="1804306"/>
            <a:ext cx="4705143" cy="331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353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BAŞLICA EDATLAR;</a:t>
            </a:r>
            <a:endParaRPr lang="tr-T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1053737" y="1905001"/>
            <a:ext cx="5072743" cy="3071948"/>
          </a:xfrm>
        </p:spPr>
        <p:txBody>
          <a:bodyPr/>
          <a:lstStyle/>
          <a:p>
            <a:r>
              <a:rPr lang="tr-TR" i="1" dirty="0" smtClean="0"/>
              <a:t>gibi, sanki, göre, kadar, için, üzere, -e doğru, -e karşı, -e karşın, -e rağmen, -e değin, -e dek, -den dolayı, -den başka, ile, yalnız, ancak, sade, sadece, tek, bir, denli, değil…</a:t>
            </a:r>
            <a:endParaRPr lang="tr-TR" dirty="0"/>
          </a:p>
        </p:txBody>
      </p:sp>
      <p:pic>
        <p:nvPicPr>
          <p:cNvPr id="7" name="6 Resim" descr="Adsı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7351" y="1841863"/>
            <a:ext cx="5108260" cy="266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734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705394"/>
            <a:ext cx="10058400" cy="940844"/>
          </a:xfrm>
        </p:spPr>
        <p:txBody>
          <a:bodyPr rtlCol="0">
            <a:normAutofit/>
          </a:bodyPr>
          <a:lstStyle/>
          <a:p>
            <a:pPr rtl="0"/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İÇİN: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10023566" cy="4271963"/>
          </a:xfrm>
        </p:spPr>
        <p:txBody>
          <a:bodyPr rtlCol="0"/>
          <a:lstStyle/>
          <a:p>
            <a:r>
              <a:rPr lang="tr-TR" i="1" dirty="0" smtClean="0"/>
              <a:t>Ders çalışmak </a:t>
            </a:r>
            <a:r>
              <a:rPr lang="tr-TR" i="1" u="sng" dirty="0" smtClean="0"/>
              <a:t>için</a:t>
            </a:r>
            <a:r>
              <a:rPr lang="tr-TR" i="1" dirty="0" smtClean="0"/>
              <a:t> kütüphaneye gitti. </a:t>
            </a:r>
            <a:r>
              <a:rPr lang="tr-TR" i="1" dirty="0" smtClean="0">
                <a:solidFill>
                  <a:srgbClr val="FF0000"/>
                </a:solidFill>
              </a:rPr>
              <a:t>(amaç)    </a:t>
            </a:r>
          </a:p>
          <a:p>
            <a:r>
              <a:rPr lang="tr-TR" i="1" dirty="0" smtClean="0"/>
              <a:t> Senin </a:t>
            </a:r>
            <a:r>
              <a:rPr lang="tr-TR" i="1" u="sng" dirty="0" smtClean="0"/>
              <a:t>için</a:t>
            </a:r>
            <a:r>
              <a:rPr lang="tr-TR" i="1" dirty="0" smtClean="0"/>
              <a:t> herkes iyi şeyler söylüyor. </a:t>
            </a:r>
            <a:r>
              <a:rPr lang="tr-TR" i="1" dirty="0" smtClean="0">
                <a:solidFill>
                  <a:srgbClr val="FF0000"/>
                </a:solidFill>
              </a:rPr>
              <a:t>(hakkında)</a:t>
            </a:r>
          </a:p>
          <a:p>
            <a:r>
              <a:rPr lang="tr-TR" i="1" dirty="0" smtClean="0"/>
              <a:t>Kardelen, benim </a:t>
            </a:r>
            <a:r>
              <a:rPr lang="tr-TR" i="1" u="sng" dirty="0" smtClean="0"/>
              <a:t>için</a:t>
            </a:r>
            <a:r>
              <a:rPr lang="tr-TR" i="1" dirty="0" smtClean="0"/>
              <a:t> apayrı bir çiçekti. </a:t>
            </a:r>
            <a:r>
              <a:rPr lang="tr-TR" i="1" dirty="0" smtClean="0">
                <a:solidFill>
                  <a:srgbClr val="FF0000"/>
                </a:solidFill>
              </a:rPr>
              <a:t>(görecelik)</a:t>
            </a:r>
          </a:p>
          <a:p>
            <a:r>
              <a:rPr lang="tr-TR" i="1" dirty="0" smtClean="0"/>
              <a:t>Trafik sıkıştığı </a:t>
            </a:r>
            <a:r>
              <a:rPr lang="tr-TR" i="1" u="sng" dirty="0" smtClean="0"/>
              <a:t>için</a:t>
            </a:r>
            <a:r>
              <a:rPr lang="tr-TR" i="1" dirty="0" smtClean="0"/>
              <a:t> geç kaldım</a:t>
            </a:r>
            <a:r>
              <a:rPr lang="tr-TR" i="1" dirty="0" smtClean="0">
                <a:solidFill>
                  <a:schemeClr val="tx2"/>
                </a:solidFill>
              </a:rPr>
              <a:t>.</a:t>
            </a:r>
            <a:r>
              <a:rPr lang="tr-TR" i="1" dirty="0" smtClean="0">
                <a:solidFill>
                  <a:srgbClr val="FF0000"/>
                </a:solidFill>
              </a:rPr>
              <a:t> (neden-sonuç)</a:t>
            </a:r>
          </a:p>
          <a:p>
            <a:r>
              <a:rPr lang="tr-TR" i="1" dirty="0" smtClean="0"/>
              <a:t>Bu hazırlıkları konuklar </a:t>
            </a:r>
            <a:r>
              <a:rPr lang="tr-TR" i="1" u="sng" dirty="0" smtClean="0"/>
              <a:t>için</a:t>
            </a:r>
            <a:r>
              <a:rPr lang="tr-TR" i="1" dirty="0" smtClean="0"/>
              <a:t> yaptık. </a:t>
            </a:r>
            <a:r>
              <a:rPr lang="tr-TR" i="1" dirty="0" smtClean="0">
                <a:solidFill>
                  <a:srgbClr val="FF0000"/>
                </a:solidFill>
              </a:rPr>
              <a:t>(aitlik)</a:t>
            </a:r>
          </a:p>
          <a:p>
            <a:r>
              <a:rPr lang="tr-TR" i="1" dirty="0" smtClean="0"/>
              <a:t>Çocukları </a:t>
            </a:r>
            <a:r>
              <a:rPr lang="tr-TR" i="1" u="sng" dirty="0" smtClean="0"/>
              <a:t>için</a:t>
            </a:r>
            <a:r>
              <a:rPr lang="tr-TR" i="1" dirty="0" smtClean="0"/>
              <a:t> her fedakârlığı yapardı. </a:t>
            </a:r>
            <a:r>
              <a:rPr lang="tr-TR" i="1" dirty="0" smtClean="0">
                <a:solidFill>
                  <a:srgbClr val="FF0000"/>
                </a:solidFill>
              </a:rPr>
              <a:t>(uğruna, yoluna)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50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9863" y="457518"/>
            <a:ext cx="10058400" cy="1188720"/>
          </a:xfrm>
        </p:spPr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KADAR/E KADAR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Bu işi akşama </a:t>
            </a:r>
            <a:r>
              <a:rPr lang="tr-TR" i="1" u="sng" dirty="0" smtClean="0"/>
              <a:t>kadar</a:t>
            </a:r>
            <a:r>
              <a:rPr lang="tr-TR" i="1" dirty="0" smtClean="0"/>
              <a:t> halletmeliyim. </a:t>
            </a:r>
            <a:r>
              <a:rPr lang="tr-TR" i="1" dirty="0" smtClean="0">
                <a:solidFill>
                  <a:srgbClr val="FF0000"/>
                </a:solidFill>
              </a:rPr>
              <a:t>(zaman, süre)</a:t>
            </a:r>
          </a:p>
          <a:p>
            <a:r>
              <a:rPr lang="tr-TR" i="1" dirty="0" smtClean="0"/>
              <a:t>Elmalar yumruğum </a:t>
            </a:r>
            <a:r>
              <a:rPr lang="tr-TR" i="1" u="sng" dirty="0" smtClean="0"/>
              <a:t>kadar</a:t>
            </a:r>
            <a:r>
              <a:rPr lang="tr-TR" i="1" dirty="0" smtClean="0"/>
              <a:t>dı. </a:t>
            </a:r>
            <a:r>
              <a:rPr lang="tr-TR" i="1" dirty="0" smtClean="0">
                <a:solidFill>
                  <a:srgbClr val="FF0000"/>
                </a:solidFill>
              </a:rPr>
              <a:t>(benzerlik)</a:t>
            </a:r>
          </a:p>
          <a:p>
            <a:r>
              <a:rPr lang="tr-TR" i="1" dirty="0" smtClean="0"/>
              <a:t>Durakta bir saat </a:t>
            </a:r>
            <a:r>
              <a:rPr lang="tr-TR" i="1" u="sng" dirty="0" smtClean="0"/>
              <a:t>kadar</a:t>
            </a:r>
            <a:r>
              <a:rPr lang="tr-TR" i="1" dirty="0" smtClean="0"/>
              <a:t> bekledim. </a:t>
            </a:r>
            <a:r>
              <a:rPr lang="tr-TR" i="1" dirty="0" smtClean="0">
                <a:solidFill>
                  <a:srgbClr val="FF0000"/>
                </a:solidFill>
              </a:rPr>
              <a:t>(yaklaşık)</a:t>
            </a:r>
          </a:p>
          <a:p>
            <a:r>
              <a:rPr lang="tr-TR" i="1" dirty="0" smtClean="0"/>
              <a:t>Hiç kimseyi senin </a:t>
            </a:r>
            <a:r>
              <a:rPr lang="tr-TR" i="1" u="sng" dirty="0" smtClean="0"/>
              <a:t>kadar</a:t>
            </a:r>
            <a:r>
              <a:rPr lang="tr-TR" i="1" dirty="0" smtClean="0"/>
              <a:t> sevmedim. </a:t>
            </a:r>
            <a:r>
              <a:rPr lang="tr-TR" i="1" dirty="0" smtClean="0">
                <a:solidFill>
                  <a:srgbClr val="FF0000"/>
                </a:solidFill>
              </a:rPr>
              <a:t>(karşılaştırma)</a:t>
            </a:r>
          </a:p>
          <a:p>
            <a:r>
              <a:rPr lang="tr-TR" i="1" dirty="0" smtClean="0"/>
              <a:t>Tilki </a:t>
            </a:r>
            <a:r>
              <a:rPr lang="tr-TR" i="1" u="sng" dirty="0" smtClean="0"/>
              <a:t>kadar</a:t>
            </a:r>
            <a:r>
              <a:rPr lang="tr-TR" i="1" dirty="0" smtClean="0"/>
              <a:t> kurnaz bir adam. </a:t>
            </a:r>
            <a:r>
              <a:rPr lang="tr-TR" i="1" dirty="0" smtClean="0">
                <a:solidFill>
                  <a:srgbClr val="FF0000"/>
                </a:solidFill>
              </a:rPr>
              <a:t>(derece, ölçü)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GİBİ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9148354" cy="4271963"/>
          </a:xfrm>
        </p:spPr>
        <p:txBody>
          <a:bodyPr rtlCol="0"/>
          <a:lstStyle/>
          <a:p>
            <a:r>
              <a:rPr lang="tr-TR" i="1" dirty="0" smtClean="0"/>
              <a:t>Annem, melek </a:t>
            </a:r>
            <a:r>
              <a:rPr lang="tr-TR" i="1" u="sng" dirty="0" smtClean="0"/>
              <a:t>gibi</a:t>
            </a:r>
            <a:r>
              <a:rPr lang="tr-TR" i="1" dirty="0" smtClean="0"/>
              <a:t> biriydi. </a:t>
            </a:r>
            <a:r>
              <a:rPr lang="tr-TR" i="1" dirty="0" smtClean="0">
                <a:solidFill>
                  <a:srgbClr val="FF0000"/>
                </a:solidFill>
              </a:rPr>
              <a:t>(benzerlik)</a:t>
            </a:r>
          </a:p>
          <a:p>
            <a:r>
              <a:rPr lang="tr-TR" i="1" dirty="0" smtClean="0"/>
              <a:t>Zil çaldığı </a:t>
            </a:r>
            <a:r>
              <a:rPr lang="tr-TR" i="1" u="sng" dirty="0" smtClean="0"/>
              <a:t>gibi</a:t>
            </a:r>
            <a:r>
              <a:rPr lang="tr-TR" i="1" dirty="0" smtClean="0"/>
              <a:t> dışarı çıktık. </a:t>
            </a:r>
            <a:r>
              <a:rPr lang="tr-TR" i="1" dirty="0" smtClean="0">
                <a:solidFill>
                  <a:srgbClr val="FF0000"/>
                </a:solidFill>
              </a:rPr>
              <a:t>(tezlik)</a:t>
            </a:r>
          </a:p>
          <a:p>
            <a:r>
              <a:rPr lang="tr-TR" i="1" dirty="0" smtClean="0"/>
              <a:t>Birazdan fırtına çıkacak </a:t>
            </a:r>
            <a:r>
              <a:rPr lang="tr-TR" i="1" u="sng" dirty="0" smtClean="0"/>
              <a:t>gibi</a:t>
            </a:r>
            <a:r>
              <a:rPr lang="tr-TR" i="1" dirty="0" smtClean="0"/>
              <a:t>. </a:t>
            </a:r>
            <a:r>
              <a:rPr lang="tr-TR" i="1" dirty="0" smtClean="0">
                <a:solidFill>
                  <a:srgbClr val="FF0000"/>
                </a:solidFill>
              </a:rPr>
              <a:t>(tahmin, olasılık)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178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İLE</a:t>
            </a:r>
            <a:r>
              <a:rPr lang="tr-T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66800" y="1724296"/>
            <a:ext cx="10058400" cy="4898573"/>
          </a:xfrm>
        </p:spPr>
        <p:txBody>
          <a:bodyPr>
            <a:normAutofit/>
          </a:bodyPr>
          <a:lstStyle/>
          <a:p>
            <a:r>
              <a:rPr lang="tr-TR" i="1" dirty="0" smtClean="0"/>
              <a:t>Annemler uçak</a:t>
            </a:r>
            <a:r>
              <a:rPr lang="tr-TR" i="1" u="sng" dirty="0" smtClean="0"/>
              <a:t>la</a:t>
            </a:r>
            <a:r>
              <a:rPr lang="tr-TR" i="1" dirty="0" smtClean="0"/>
              <a:t> (</a:t>
            </a:r>
            <a:r>
              <a:rPr lang="tr-TR" i="1" u="sng" dirty="0" smtClean="0"/>
              <a:t>İLE</a:t>
            </a:r>
            <a:r>
              <a:rPr lang="tr-TR" i="1" dirty="0" smtClean="0"/>
              <a:t>) gelecekmiş. </a:t>
            </a:r>
            <a:r>
              <a:rPr lang="tr-TR" i="1" dirty="0" smtClean="0">
                <a:solidFill>
                  <a:srgbClr val="FF0000"/>
                </a:solidFill>
              </a:rPr>
              <a:t>(araç)</a:t>
            </a:r>
          </a:p>
          <a:p>
            <a:r>
              <a:rPr lang="tr-TR" i="1" dirty="0" smtClean="0"/>
              <a:t>Elini bıçak</a:t>
            </a:r>
            <a:r>
              <a:rPr lang="tr-TR" i="1" u="sng" dirty="0" smtClean="0"/>
              <a:t>la</a:t>
            </a:r>
            <a:r>
              <a:rPr lang="tr-TR" i="1" dirty="0" smtClean="0"/>
              <a:t> (</a:t>
            </a:r>
            <a:r>
              <a:rPr lang="tr-TR" i="1" u="sng" dirty="0" smtClean="0"/>
              <a:t>İLE</a:t>
            </a:r>
            <a:r>
              <a:rPr lang="tr-TR" i="1" dirty="0" smtClean="0"/>
              <a:t>) kesmiş.  </a:t>
            </a:r>
            <a:r>
              <a:rPr lang="tr-TR" i="1" dirty="0" smtClean="0">
                <a:solidFill>
                  <a:srgbClr val="FF0000"/>
                </a:solidFill>
              </a:rPr>
              <a:t> (gereç)</a:t>
            </a:r>
          </a:p>
          <a:p>
            <a:r>
              <a:rPr lang="tr-TR" i="1" dirty="0" smtClean="0"/>
              <a:t>Bahçede, arkadaşlarıy</a:t>
            </a:r>
            <a:r>
              <a:rPr lang="tr-TR" i="1" u="sng" dirty="0" smtClean="0"/>
              <a:t>la</a:t>
            </a:r>
            <a:r>
              <a:rPr lang="tr-TR" i="1" dirty="0" smtClean="0"/>
              <a:t> (</a:t>
            </a:r>
            <a:r>
              <a:rPr lang="tr-TR" i="1" u="sng" dirty="0" smtClean="0"/>
              <a:t>İLE</a:t>
            </a:r>
            <a:r>
              <a:rPr lang="tr-TR" i="1" dirty="0" smtClean="0"/>
              <a:t>) oynuyor. </a:t>
            </a:r>
            <a:r>
              <a:rPr lang="tr-TR" i="1" dirty="0" smtClean="0">
                <a:solidFill>
                  <a:srgbClr val="FF0000"/>
                </a:solidFill>
              </a:rPr>
              <a:t>(birliktelik)</a:t>
            </a:r>
          </a:p>
          <a:p>
            <a:r>
              <a:rPr lang="tr-TR" i="1" dirty="0" smtClean="0"/>
              <a:t>Öğretmen, telaş</a:t>
            </a:r>
            <a:r>
              <a:rPr lang="tr-TR" i="1" u="sng" dirty="0" smtClean="0"/>
              <a:t>la</a:t>
            </a:r>
            <a:r>
              <a:rPr lang="tr-TR" i="1" dirty="0" smtClean="0"/>
              <a:t> (</a:t>
            </a:r>
            <a:r>
              <a:rPr lang="tr-TR" i="1" u="sng" dirty="0" smtClean="0"/>
              <a:t>İLE</a:t>
            </a:r>
            <a:r>
              <a:rPr lang="tr-TR" i="1" dirty="0" smtClean="0"/>
              <a:t>) içeri girdi. </a:t>
            </a:r>
            <a:r>
              <a:rPr lang="tr-TR" i="1" dirty="0" smtClean="0">
                <a:solidFill>
                  <a:srgbClr val="FF0000"/>
                </a:solidFill>
              </a:rPr>
              <a:t>(durum)</a:t>
            </a:r>
          </a:p>
          <a:p>
            <a:r>
              <a:rPr lang="tr-TR" i="1" dirty="0" smtClean="0"/>
              <a:t>Ağaçların devrilmesiy</a:t>
            </a:r>
            <a:r>
              <a:rPr lang="tr-TR" i="1" u="sng" dirty="0" smtClean="0"/>
              <a:t>le</a:t>
            </a:r>
            <a:r>
              <a:rPr lang="tr-TR" i="1" dirty="0" smtClean="0"/>
              <a:t> (</a:t>
            </a:r>
            <a:r>
              <a:rPr lang="tr-TR" i="1" u="sng" dirty="0" smtClean="0"/>
              <a:t>İLE</a:t>
            </a:r>
            <a:r>
              <a:rPr lang="tr-TR" i="1" dirty="0" smtClean="0"/>
              <a:t>) yol kapandı. </a:t>
            </a:r>
            <a:r>
              <a:rPr lang="tr-TR" i="1" dirty="0" smtClean="0">
                <a:solidFill>
                  <a:srgbClr val="FF0000"/>
                </a:solidFill>
              </a:rPr>
              <a:t>(neden-sonuç)</a:t>
            </a:r>
            <a:r>
              <a:rPr lang="tr-TR" i="1" dirty="0" smtClean="0"/>
              <a:t> </a:t>
            </a:r>
          </a:p>
          <a:p>
            <a:pPr>
              <a:buNone/>
            </a:pPr>
            <a:r>
              <a:rPr lang="tr-TR" i="1" dirty="0" smtClean="0"/>
              <a:t> </a:t>
            </a:r>
            <a:r>
              <a:rPr lang="tr-TR" sz="3200" i="1" dirty="0" smtClean="0">
                <a:solidFill>
                  <a:srgbClr val="FF0000"/>
                </a:solidFill>
              </a:rPr>
              <a:t>NOT:</a:t>
            </a:r>
            <a:r>
              <a:rPr lang="tr-TR" sz="3200" dirty="0" smtClean="0"/>
              <a:t> “İle”, yerine “ve” getirilemiyorsa ilgeç; getirilebiliyorsa bağlaç olur.</a:t>
            </a:r>
          </a:p>
          <a:p>
            <a:pPr>
              <a:buNone/>
            </a:pPr>
            <a:r>
              <a:rPr lang="tr-TR" sz="3200" dirty="0" smtClean="0"/>
              <a:t>ÖRNEK:</a:t>
            </a:r>
            <a:r>
              <a:rPr lang="tr-TR" sz="3200" i="1" dirty="0" smtClean="0"/>
              <a:t>Şiir ile romanı çok severim. </a:t>
            </a:r>
            <a:r>
              <a:rPr lang="tr-TR" sz="3200" i="1" dirty="0" smtClean="0">
                <a:solidFill>
                  <a:srgbClr val="FF0000"/>
                </a:solidFill>
              </a:rPr>
              <a:t>(ile=ve  &gt; bağlaç)</a:t>
            </a:r>
          </a:p>
          <a:p>
            <a:pPr>
              <a:buNone/>
            </a:pPr>
            <a:endParaRPr lang="tr-TR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DİYE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Terfi edeyim </a:t>
            </a:r>
            <a:r>
              <a:rPr lang="tr-TR" u="sng" dirty="0" smtClean="0"/>
              <a:t>diye</a:t>
            </a:r>
            <a:r>
              <a:rPr lang="tr-TR" dirty="0" smtClean="0"/>
              <a:t> yağcılık yapıyor. </a:t>
            </a:r>
            <a:r>
              <a:rPr lang="tr-TR" dirty="0" smtClean="0">
                <a:solidFill>
                  <a:srgbClr val="FF0000"/>
                </a:solidFill>
              </a:rPr>
              <a:t>(amaç)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Yağmur yağıyor </a:t>
            </a:r>
            <a:r>
              <a:rPr lang="tr-TR" u="sng" dirty="0" smtClean="0"/>
              <a:t>diye</a:t>
            </a:r>
            <a:r>
              <a:rPr lang="tr-TR" dirty="0" smtClean="0"/>
              <a:t> dışarı çıkmadı. </a:t>
            </a:r>
            <a:r>
              <a:rPr lang="tr-TR" dirty="0" smtClean="0">
                <a:solidFill>
                  <a:srgbClr val="FF0000"/>
                </a:solidFill>
              </a:rPr>
              <a:t>(neden)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ÜZERE</a:t>
            </a:r>
            <a:endParaRPr lang="tr-TR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Sorunu halletmek </a:t>
            </a:r>
            <a:r>
              <a:rPr lang="tr-TR" u="sng" dirty="0" smtClean="0"/>
              <a:t>üzere</a:t>
            </a:r>
            <a:r>
              <a:rPr lang="tr-TR" dirty="0" smtClean="0"/>
              <a:t> gidiyorum. </a:t>
            </a:r>
            <a:r>
              <a:rPr lang="tr-TR" dirty="0" smtClean="0">
                <a:solidFill>
                  <a:srgbClr val="FF0000"/>
                </a:solidFill>
              </a:rPr>
              <a:t>(amaç, için)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Kitabı yarın vermek </a:t>
            </a:r>
            <a:r>
              <a:rPr lang="tr-TR" u="sng" dirty="0" smtClean="0"/>
              <a:t>üzere</a:t>
            </a:r>
            <a:r>
              <a:rPr lang="tr-TR" dirty="0" smtClean="0"/>
              <a:t> alabilirsin. </a:t>
            </a:r>
            <a:r>
              <a:rPr lang="tr-TR" dirty="0" smtClean="0">
                <a:solidFill>
                  <a:srgbClr val="FF0000"/>
                </a:solidFill>
              </a:rPr>
              <a:t>(şartıyla, koşul)</a:t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On dakika konuşmak </a:t>
            </a:r>
            <a:r>
              <a:rPr lang="tr-TR" u="sng" dirty="0" smtClean="0"/>
              <a:t>üzere</a:t>
            </a:r>
            <a:r>
              <a:rPr lang="tr-TR" dirty="0" smtClean="0"/>
              <a:t> kürsüye çıktı. </a:t>
            </a:r>
            <a:r>
              <a:rPr lang="tr-TR" dirty="0" smtClean="0">
                <a:solidFill>
                  <a:srgbClr val="FF0000"/>
                </a:solidFill>
              </a:rPr>
              <a:t>(için, amaç)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Acele edin, güneş batmak </a:t>
            </a:r>
            <a:r>
              <a:rPr lang="tr-TR" u="sng" dirty="0" smtClean="0"/>
              <a:t>üzere</a:t>
            </a:r>
            <a:r>
              <a:rPr lang="tr-TR" dirty="0" smtClean="0"/>
              <a:t>. </a:t>
            </a:r>
            <a:r>
              <a:rPr lang="tr-TR" dirty="0" smtClean="0">
                <a:solidFill>
                  <a:srgbClr val="FF0000"/>
                </a:solidFill>
              </a:rPr>
              <a:t>(zamanda yakınlık)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3031002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533371_TF03031002_TF03031002" id="{EFAAA0AE-7BFD-4F01-A18D-4108491D707D}" vid="{E2AF3787-D960-48A6-9E9B-5A57F72340FC}"/>
    </a:ext>
  </a:extLst>
</a:theme>
</file>

<file path=ppt/theme/theme2.xml><?xml version="1.0" encoding="utf-8"?>
<a:theme xmlns:a="http://schemas.openxmlformats.org/drawingml/2006/main" name="Office Teması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tf03031002</Template>
  <TotalTime>108</TotalTime>
  <Words>414</Words>
  <PresentationFormat>Özel</PresentationFormat>
  <Paragraphs>83</Paragraphs>
  <Slides>19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tf03031002</vt:lpstr>
      <vt:lpstr>EDATLAR</vt:lpstr>
      <vt:lpstr>EDATLAR TANIM:</vt:lpstr>
      <vt:lpstr>BAŞLICA EDATLAR;</vt:lpstr>
      <vt:lpstr>İÇİN:</vt:lpstr>
      <vt:lpstr>KADAR/E KADAR</vt:lpstr>
      <vt:lpstr>GİBİ</vt:lpstr>
      <vt:lpstr>İLE:</vt:lpstr>
      <vt:lpstr>DİYE</vt:lpstr>
      <vt:lpstr>ÜZERE</vt:lpstr>
      <vt:lpstr>SANKİ</vt:lpstr>
      <vt:lpstr>YALNIZ</vt:lpstr>
      <vt:lpstr>ANCAK</vt:lpstr>
      <vt:lpstr>DEĞİL</vt:lpstr>
      <vt:lpstr>Mİ</vt:lpstr>
      <vt:lpstr>KARŞI/E KARŞI</vt:lpstr>
      <vt:lpstr>DEN BERİ</vt:lpstr>
      <vt:lpstr>E DOĞRU</vt:lpstr>
      <vt:lpstr>E KADAR</vt:lpstr>
      <vt:lpstr>GÖRE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2017-05-03T11:29:19Z</dcterms:created>
  <dcterms:modified xsi:type="dcterms:W3CDTF">2017-05-03T18:55:29Z</dcterms:modified>
  <cp:category>www.sorubak.com</cp:category>
</cp:coreProperties>
</file>