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74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442" y="100661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2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sp>
        <p:nvSpPr>
          <p:cNvPr id="7987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prstGeom prst="rect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noProof="0" smtClean="0"/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A7F79587-CEF5-40FB-95FE-C8E6EB378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3BEAD19-B7EB-4B3D-85DE-1035883827F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A8D5794-7F05-4D3A-A98A-D31E3D39AE0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0EF4F2D-05E2-467F-94E4-1D98D7DB6E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9559836-4DCD-4A72-A706-AC1FCAC8BAA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5C8784-2A43-4971-8298-170DB1DD21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288A0ED-F880-4E07-BBB0-22228144F4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DB0B0AD-ECBE-4E24-AD4D-C9874EC288F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08390A-DB3F-4B7A-98D7-01E70EE551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BDA6BCA-1171-4E77-9EDE-09030DB9D2E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EC47F77-73D4-4042-82FF-8C5AAC9A88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A75BBF-CD82-47DA-A4E9-0D13DCDEF0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C9B81F-C347-4BEF-BFDF-29C42F48304A}" type="datetimeFigureOut">
              <a:rPr lang="en-US" smtClean="0"/>
              <a:pPr/>
              <a:t>2/9/2017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EA93388-C605-4AF6-B32D-46D4C52027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Doğal afetler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3 Köşeleri Yuvarlanmış Dikdörtgen Belirtme Çizgisi"/>
          <p:cNvSpPr/>
          <p:nvPr/>
        </p:nvSpPr>
        <p:spPr>
          <a:xfrm>
            <a:off x="1187624" y="1196752"/>
            <a:ext cx="2736304" cy="2304256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200" dirty="0" smtClean="0"/>
              <a:t>Çevrene sahip çıkarsan ,doğal afetlerden korunursun</a:t>
            </a:r>
            <a:endParaRPr lang="tr-TR" sz="2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toprak-kaymasi-nedir-nedenleri-neler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772816"/>
            <a:ext cx="3600400" cy="4392488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7527032" cy="1457400"/>
          </a:xfrm>
        </p:spPr>
        <p:txBody>
          <a:bodyPr>
            <a:normAutofit fontScale="90000"/>
          </a:bodyPr>
          <a:lstStyle/>
          <a:p>
            <a:r>
              <a:rPr lang="tr-TR" sz="3300" b="0" dirty="0" smtClean="0">
                <a:solidFill>
                  <a:srgbClr val="FFC000"/>
                </a:solidFill>
              </a:rPr>
              <a:t>Heyelan:</a:t>
            </a:r>
            <a:r>
              <a:rPr lang="tr-TR" sz="2800" b="0" dirty="0" smtClean="0"/>
              <a:t>Büyük ölçüde toprak ve kayanın kaymasıdır.</a:t>
            </a:r>
            <a:r>
              <a:rPr lang="tr-TR" b="0" dirty="0" smtClean="0"/>
              <a:t/>
            </a:r>
            <a:br>
              <a:rPr lang="tr-TR" b="0" dirty="0" smtClean="0"/>
            </a:br>
            <a:endParaRPr lang="tr-TR" dirty="0"/>
          </a:p>
        </p:txBody>
      </p:sp>
      <p:pic>
        <p:nvPicPr>
          <p:cNvPr id="5" name="4 Resim" descr="MTkxMDEyOT-toki-konutlarinin-yakinindaki-heyelanin-ardindan-bolgede-calismalar-baslad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772816"/>
            <a:ext cx="3960440" cy="439248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64704"/>
            <a:ext cx="7239000" cy="5691032"/>
          </a:xfrm>
        </p:spPr>
        <p:txBody>
          <a:bodyPr>
            <a:normAutofit fontScale="62500" lnSpcReduction="20000"/>
          </a:bodyPr>
          <a:lstStyle/>
          <a:p>
            <a:r>
              <a:rPr lang="tr-TR" dirty="0" smtClean="0"/>
              <a:t>Ağaçları gereksiz yere kesmemeliyiz, kesenleri uyarmalıyız.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Açtığımız tarım alanlarını eğime dik açmalıyız.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Heyelanın kaçınılmaz olduğu bölgelerde ise heyelanı nasıl önleyebilirim değil heyelandan nasıl korunabilirim sorusu sorulmalıdır. 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Heyelandan korunmak içinde riskli bölgelerde yerleşime izin verilmemelidir.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Her türlü yapılaşma için jeolojik-</a:t>
            </a:r>
            <a:r>
              <a:rPr lang="tr-TR" dirty="0" err="1" smtClean="0"/>
              <a:t>jeoteknik</a:t>
            </a:r>
            <a:r>
              <a:rPr lang="tr-TR" dirty="0" smtClean="0"/>
              <a:t> ve </a:t>
            </a:r>
            <a:r>
              <a:rPr lang="tr-TR" dirty="0" err="1" smtClean="0"/>
              <a:t>hidrojeolik</a:t>
            </a:r>
            <a:r>
              <a:rPr lang="tr-TR" dirty="0" smtClean="0"/>
              <a:t> çalışmalar zorunlu hale getirilmelidir.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Dere yataklarından gelişigüzel kum-çakıl alımı durdurulmadır.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Yol yapımı esnasında heyelan olabilecek yerlerden yol geçirilmemelidir.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Çok dik dağ eteklerine ve heyelan riski taşıyan bölgelere ekim yapılmamalıdır.</a:t>
            </a:r>
            <a:br>
              <a:rPr lang="tr-TR" dirty="0" smtClean="0"/>
            </a:br>
            <a:endParaRPr lang="tr-TR" dirty="0" smtClean="0"/>
          </a:p>
          <a:p>
            <a:r>
              <a:rPr lang="tr-TR" dirty="0" smtClean="0"/>
              <a:t>Köy yolu güzergahları gelişigüzel değil, ilgili teknik elemanlar (jeoloji-jeofizik- inşaat mühendisleri) tarafından bir ekip çalışması ile belirlenmelidir.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7239000" cy="626328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Heyelanı önlemek için;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rozyonsorun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23294"/>
            <a:ext cx="4308772" cy="4302050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300" dirty="0" smtClean="0"/>
              <a:t>Erozyon:</a:t>
            </a:r>
            <a:r>
              <a:rPr lang="tr-TR" sz="2200" b="0" dirty="0" smtClean="0"/>
              <a:t>Toprağın akarsular, sel suları ve rüzgarlar gibi dış kuvvetlerin etkisiyle aşındırılıp taşınması ve sürüklenmesi olayına erozyon denir.</a:t>
            </a:r>
            <a:endParaRPr lang="tr-TR" sz="2200" dirty="0"/>
          </a:p>
        </p:txBody>
      </p:sp>
      <p:pic>
        <p:nvPicPr>
          <p:cNvPr id="5" name="4 Resim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276872"/>
            <a:ext cx="3816424" cy="417646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Bitki örtüsü tahribini azaltmak, ağaçlandırma yapmak</a:t>
            </a:r>
          </a:p>
          <a:p>
            <a:r>
              <a:rPr lang="tr-TR" dirty="0" smtClean="0"/>
              <a:t> Mera hayvancılığı yerine ahır hayvancılığını yaygınlaştırmak</a:t>
            </a:r>
          </a:p>
          <a:p>
            <a:r>
              <a:rPr lang="tr-TR" dirty="0" smtClean="0"/>
              <a:t>Eğimli yamaçları basamaklar haline (taraça) getirmek</a:t>
            </a:r>
          </a:p>
          <a:p>
            <a:r>
              <a:rPr lang="tr-TR" dirty="0" smtClean="0"/>
              <a:t> Nadas yerine, nöbetleşe ürün ekimi yapmak</a:t>
            </a:r>
          </a:p>
          <a:p>
            <a:r>
              <a:rPr lang="tr-TR" dirty="0" smtClean="0"/>
              <a:t> Uygun olmayan alanlarda tarım yapmamak, eğimli alanlarda tarlaları eğime dik sürmek</a:t>
            </a:r>
          </a:p>
          <a:p>
            <a:r>
              <a:rPr lang="tr-TR" dirty="0" smtClean="0"/>
              <a:t>Halkı bilinçlendirmek, hızlı nüfus artışını önlemek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Erozyonu önlemek için;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jlakj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629546" cy="2088232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flipH="1">
            <a:off x="251520" y="188640"/>
            <a:ext cx="7704856" cy="86409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Doğal afetlerle ilgilenen kuruluşlar;</a:t>
            </a:r>
            <a:endParaRPr lang="tr-TR" dirty="0"/>
          </a:p>
        </p:txBody>
      </p:sp>
      <p:pic>
        <p:nvPicPr>
          <p:cNvPr id="5" name="4 Resim" descr="akut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3927274"/>
            <a:ext cx="2160240" cy="2930726"/>
          </a:xfrm>
          <a:prstGeom prst="rect">
            <a:avLst/>
          </a:prstGeom>
        </p:spPr>
      </p:pic>
      <p:pic>
        <p:nvPicPr>
          <p:cNvPr id="6" name="5 Resim" descr="tema-vakf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1628800"/>
            <a:ext cx="3384376" cy="225625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         </a:t>
            </a:r>
            <a:r>
              <a:rPr lang="tr-TR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            Büşra SAĞIR </a:t>
            </a:r>
          </a:p>
          <a:p>
            <a:pPr>
              <a:buNone/>
            </a:pPr>
            <a:r>
              <a:rPr lang="tr-TR" dirty="0" smtClean="0">
                <a:solidFill>
                  <a:schemeClr val="accent1">
                    <a:lumMod val="50000"/>
                    <a:lumOff val="50000"/>
                  </a:schemeClr>
                </a:solidFill>
              </a:rPr>
              <a:t>                               5-E    Numarası 317</a:t>
            </a:r>
            <a:endParaRPr lang="tr-TR" dirty="0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BENİ DİNLEDİĞİNİZ İÇİN TEŞEKKÜR EDERİM.</a:t>
            </a:r>
            <a:endParaRPr lang="tr-TR" dirty="0"/>
          </a:p>
        </p:txBody>
      </p:sp>
      <p:sp>
        <p:nvSpPr>
          <p:cNvPr id="4" name="3 Gülen Yüz"/>
          <p:cNvSpPr/>
          <p:nvPr/>
        </p:nvSpPr>
        <p:spPr>
          <a:xfrm>
            <a:off x="539552" y="1988840"/>
            <a:ext cx="1368152" cy="1368152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4 Resim" descr="slide_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3169771"/>
            <a:ext cx="5184576" cy="328356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epre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88840"/>
            <a:ext cx="3988831" cy="3528392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DEPREM:</a:t>
            </a:r>
            <a:r>
              <a:rPr lang="tr-TR" sz="2200" b="0" dirty="0" smtClean="0"/>
              <a:t>başlangıç noktası yerin içinde, derinlerinde bulunan, yerkabuğu katmanlarının kırılıp yer değiştirmesi, yanardağların püskürme durumuna geçmesi gibi doğal bir nedeni olan yerkabuğu sarsıntısı</a:t>
            </a:r>
            <a:endParaRPr lang="tr-TR" sz="2200" dirty="0"/>
          </a:p>
        </p:txBody>
      </p:sp>
      <p:pic>
        <p:nvPicPr>
          <p:cNvPr id="5" name="4 Resim" descr="dogal-afet-depr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988840"/>
            <a:ext cx="3819474" cy="352839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80728"/>
            <a:ext cx="7239000" cy="5422384"/>
          </a:xfrm>
        </p:spPr>
        <p:txBody>
          <a:bodyPr>
            <a:normAutofit/>
          </a:bodyPr>
          <a:lstStyle/>
          <a:p>
            <a:r>
              <a:rPr lang="tr-TR" sz="2300" b="1" dirty="0" smtClean="0"/>
              <a:t>Depremde </a:t>
            </a:r>
            <a:r>
              <a:rPr lang="tr-TR" sz="2300" dirty="0" smtClean="0"/>
              <a:t>öncelikle evinizin depreme dayanıklı olup olmadığını araştırmalısınız.</a:t>
            </a:r>
          </a:p>
          <a:p>
            <a:r>
              <a:rPr lang="tr-TR" sz="2300" dirty="0" smtClean="0"/>
              <a:t> Yangın söndürme aletini evden eksik etmemelisiniz. </a:t>
            </a:r>
          </a:p>
          <a:p>
            <a:r>
              <a:rPr lang="tr-TR" sz="2300" dirty="0" smtClean="0"/>
              <a:t>Diğer önlemimiz ise, öncelikle mutlaka ilk yardım çantası hazırlayıp, evin en kolay yerinde bekletilmelidir.</a:t>
            </a:r>
            <a:r>
              <a:rPr lang="tr-TR" sz="2400" dirty="0" smtClean="0"/>
              <a:t> . </a:t>
            </a:r>
          </a:p>
          <a:p>
            <a:r>
              <a:rPr lang="tr-TR" sz="2400" dirty="0" smtClean="0"/>
              <a:t>Çantanın içinde olması gereken araç-gereçler her daim mevcut durumda bekletilmelidir.</a:t>
            </a:r>
          </a:p>
          <a:p>
            <a:r>
              <a:rPr lang="tr-TR" sz="2400" dirty="0" smtClean="0"/>
              <a:t> Işıldak veya el feneri, su ve kuru besinler, sürekli kullanılması gereken ilaçlar şeklinde bekletmek mümkündür</a:t>
            </a:r>
            <a:endParaRPr lang="tr-TR" sz="2300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188640"/>
            <a:ext cx="7239000" cy="576064"/>
          </a:xfrm>
        </p:spPr>
        <p:txBody>
          <a:bodyPr>
            <a:normAutofit/>
          </a:bodyPr>
          <a:lstStyle/>
          <a:p>
            <a:r>
              <a:rPr lang="tr-TR" sz="2800" dirty="0" err="1" smtClean="0"/>
              <a:t>DEPREMden</a:t>
            </a:r>
            <a:r>
              <a:rPr lang="tr-TR" sz="2800" dirty="0" smtClean="0"/>
              <a:t> korunmak  İÇİN ;</a:t>
            </a:r>
            <a:r>
              <a:rPr lang="tr-TR" sz="2200" b="0" dirty="0" smtClean="0"/>
              <a:t>. </a:t>
            </a:r>
            <a:endParaRPr lang="tr-TR" sz="2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cig-240120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772816"/>
            <a:ext cx="3960439" cy="4032448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300" dirty="0" smtClean="0"/>
              <a:t>ÇIĞ:</a:t>
            </a:r>
            <a:r>
              <a:rPr lang="tr-TR" sz="3300" b="0" dirty="0" smtClean="0"/>
              <a:t> </a:t>
            </a:r>
            <a:r>
              <a:rPr lang="tr-TR" sz="2500" b="0" dirty="0" smtClean="0"/>
              <a:t>dağın bir yerinden koparak yuvarlanan ve yuvarlandıkça büyüyen kar yığını</a:t>
            </a:r>
            <a:r>
              <a:rPr lang="tr-TR" sz="2200" b="0" dirty="0" smtClean="0"/>
              <a:t>.</a:t>
            </a:r>
            <a:endParaRPr lang="tr-TR" sz="2200" dirty="0"/>
          </a:p>
        </p:txBody>
      </p:sp>
      <p:pic>
        <p:nvPicPr>
          <p:cNvPr id="5" name="4 Resim" descr="cig-denv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07211" y="1772816"/>
            <a:ext cx="3677157" cy="403244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7239000" cy="5475008"/>
          </a:xfrm>
        </p:spPr>
        <p:txBody>
          <a:bodyPr>
            <a:normAutofit fontScale="70000" lnSpcReduction="20000"/>
          </a:bodyPr>
          <a:lstStyle/>
          <a:p>
            <a:r>
              <a:rPr lang="tr-TR" sz="2900" dirty="0" smtClean="0"/>
              <a:t>Çığ bölgelerine yeni yerleşim birimleri kurulmamalı.</a:t>
            </a:r>
          </a:p>
          <a:p>
            <a:r>
              <a:rPr lang="tr-TR" sz="2900" dirty="0" smtClean="0"/>
              <a:t>Çığ ve sel yataklarında var olan yapılar derhal </a:t>
            </a:r>
            <a:r>
              <a:rPr lang="tr-TR" sz="2900" smtClean="0"/>
              <a:t>kaldırılmalı </a:t>
            </a:r>
          </a:p>
          <a:p>
            <a:r>
              <a:rPr lang="tr-TR" sz="2900" smtClean="0"/>
              <a:t>Mevcut </a:t>
            </a:r>
            <a:r>
              <a:rPr lang="tr-TR" sz="2900" dirty="0" smtClean="0"/>
              <a:t>yapılar, çığ bölgesinden kaldırılana kadar sigortalanmalı.</a:t>
            </a:r>
          </a:p>
          <a:p>
            <a:r>
              <a:rPr lang="tr-TR" sz="2900" dirty="0" smtClean="0"/>
              <a:t>Yamaçlardaki orman ve bitki örtüsü çığ düşmesini azaltır. </a:t>
            </a:r>
          </a:p>
          <a:p>
            <a:r>
              <a:rPr lang="tr-TR" sz="2900" dirty="0" smtClean="0"/>
              <a:t>Bu nedenle, çığ vadilerinde ağaç ve bitki örtüsünün ortadan kaldırılması, ormanın tahrip edilmesi çığ tehlikesini artırır. </a:t>
            </a:r>
          </a:p>
          <a:p>
            <a:r>
              <a:rPr lang="tr-TR" sz="2900" dirty="0" smtClean="0"/>
              <a:t>O halde, ormanlar tahrip edilip çığ güzergâhı yaratılmamalı.</a:t>
            </a:r>
          </a:p>
          <a:p>
            <a:r>
              <a:rPr lang="tr-TR" sz="2900" dirty="0" smtClean="0"/>
              <a:t>Çığı oluşturan arazi ve hava şartları öğrenilmeli.</a:t>
            </a:r>
          </a:p>
          <a:p>
            <a:r>
              <a:rPr lang="tr-TR" sz="2900" dirty="0" smtClean="0"/>
              <a:t>Hava, yol durumu ve çığ tehlikesi hakkında düzenli olarak bilgi veren kaynaklardan yararlanılmalı.</a:t>
            </a:r>
          </a:p>
          <a:p>
            <a:pPr lvl="1">
              <a:buNone/>
            </a:pP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188640"/>
            <a:ext cx="7239000" cy="69833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ÇIĞI ÖNLEMEK İÇİN ;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98559" y="1484784"/>
            <a:ext cx="4089865" cy="4392488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Sel</a:t>
            </a:r>
            <a:r>
              <a:rPr lang="tr-TR" sz="2200" dirty="0" smtClean="0"/>
              <a:t>:</a:t>
            </a:r>
            <a:r>
              <a:rPr lang="tr-TR" sz="2200" b="0" dirty="0" smtClean="0"/>
              <a:t> sürekli bir biçimde yağan yağmurdan ya da eriyen karlardan oluşan, geçtiği yerlere zarar veren taşkın su</a:t>
            </a:r>
            <a:endParaRPr lang="tr-TR" sz="2200" dirty="0"/>
          </a:p>
        </p:txBody>
      </p:sp>
      <p:pic>
        <p:nvPicPr>
          <p:cNvPr id="5" name="4 Resim" descr="s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484784"/>
            <a:ext cx="3672408" cy="434011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lnSpcReduction="10000"/>
          </a:bodyPr>
          <a:lstStyle/>
          <a:p>
            <a:pPr fontAlgn="base"/>
            <a:r>
              <a:rPr lang="tr-TR" dirty="0" smtClean="0"/>
              <a:t>Meteoroloji haberlerini takip edin.</a:t>
            </a:r>
          </a:p>
          <a:p>
            <a:pPr fontAlgn="base"/>
            <a:r>
              <a:rPr lang="tr-TR" dirty="0" smtClean="0"/>
              <a:t>Yaşadığınız bölgedeki sel felaketi riskini Afet İşleri Genel Müdürlüğü’nden öğrenin.</a:t>
            </a:r>
          </a:p>
          <a:p>
            <a:pPr fontAlgn="base"/>
            <a:r>
              <a:rPr lang="tr-TR" dirty="0" smtClean="0"/>
              <a:t>Oturduğunuz evin su seviyesi altında olup olmadığını öğrenin.</a:t>
            </a:r>
          </a:p>
          <a:p>
            <a:pPr fontAlgn="base"/>
            <a:r>
              <a:rPr lang="tr-TR" dirty="0" smtClean="0"/>
              <a:t>Bulunduğunuz yerdeki su seviyesinden yüksek alanları bulun.</a:t>
            </a:r>
          </a:p>
          <a:p>
            <a:pPr fontAlgn="base"/>
            <a:r>
              <a:rPr lang="tr-TR" dirty="0" smtClean="0"/>
              <a:t>Evdeki atık su borularına ve deliklerine karşı önleminizi alın.</a:t>
            </a:r>
          </a:p>
          <a:p>
            <a:pPr fontAlgn="base"/>
            <a:r>
              <a:rPr lang="tr-TR" dirty="0" smtClean="0"/>
              <a:t>Sel tehlikesi altındaki bir yerde oturuyorsanız değerli eşya ve belgeleri yüksek yerlerde saklayın.</a:t>
            </a:r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60648"/>
            <a:ext cx="7239000" cy="770344"/>
          </a:xfrm>
        </p:spPr>
        <p:txBody>
          <a:bodyPr>
            <a:normAutofit/>
          </a:bodyPr>
          <a:lstStyle/>
          <a:p>
            <a:r>
              <a:rPr lang="tr-TR" dirty="0" smtClean="0"/>
              <a:t>SELİ ÖNLEMEK İÇİN;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700808"/>
            <a:ext cx="4163898" cy="4656039"/>
          </a:xfr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Orman yangını:</a:t>
            </a:r>
            <a:r>
              <a:rPr lang="tr-TR" sz="2200" b="0" dirty="0" smtClean="0"/>
              <a:t> doğal ya da insani sebeplerden ortaya çıkan yangınların </a:t>
            </a:r>
            <a:r>
              <a:rPr lang="tr-TR" sz="2200" dirty="0" smtClean="0"/>
              <a:t>ormanları </a:t>
            </a:r>
            <a:r>
              <a:rPr lang="tr-TR" sz="2200" b="0" dirty="0" smtClean="0"/>
              <a:t>kısmen veya tamamen yakmasıdır.</a:t>
            </a:r>
            <a:endParaRPr lang="tr-TR" sz="2200" dirty="0"/>
          </a:p>
        </p:txBody>
      </p:sp>
      <p:pic>
        <p:nvPicPr>
          <p:cNvPr id="5" name="4 Resim" descr="2012621212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700808"/>
            <a:ext cx="3744416" cy="468052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80728"/>
            <a:ext cx="7239000" cy="5475008"/>
          </a:xfrm>
        </p:spPr>
        <p:txBody>
          <a:bodyPr>
            <a:normAutofit fontScale="70000" lnSpcReduction="20000"/>
          </a:bodyPr>
          <a:lstStyle/>
          <a:p>
            <a:pPr fontAlgn="b"/>
            <a:r>
              <a:rPr lang="tr-TR" dirty="0" smtClean="0"/>
              <a:t>Yangınlar sonucunda yanan ormanların yerleri yapılaşmaya açılmamalıdır ve tekrar ormana çevrilmeye çalışılmalıdır.</a:t>
            </a:r>
          </a:p>
          <a:p>
            <a:pPr fontAlgn="b"/>
            <a:r>
              <a:rPr lang="tr-TR" dirty="0" smtClean="0"/>
              <a:t>Ormanları kasıtlı olarak yakan ya da ormanların yanmasına sebep olan kişilere caydırıcı cezalar verilmelidir.</a:t>
            </a:r>
          </a:p>
          <a:p>
            <a:pPr fontAlgn="b"/>
            <a:r>
              <a:rPr lang="tr-TR" dirty="0" smtClean="0"/>
              <a:t>Yangın söndürme uçakları ve yangın söndürme helikopterlerinin sayıları ilgili makamlarca yeteri hale getirilmelidir.</a:t>
            </a:r>
          </a:p>
          <a:p>
            <a:pPr fontAlgn="b"/>
            <a:r>
              <a:rPr lang="tr-TR" dirty="0" smtClean="0"/>
              <a:t>Yangın söndürme ekipleri hem kalite yönünden hem de </a:t>
            </a:r>
            <a:r>
              <a:rPr lang="tr-TR" dirty="0" err="1" smtClean="0"/>
              <a:t>techizat</a:t>
            </a:r>
            <a:r>
              <a:rPr lang="tr-TR" dirty="0" smtClean="0"/>
              <a:t> konusunda güçlendirilmeli ve yeterli hale getirilmelidir.</a:t>
            </a:r>
          </a:p>
          <a:p>
            <a:pPr fontAlgn="b"/>
            <a:r>
              <a:rPr lang="tr-TR" dirty="0" smtClean="0"/>
              <a:t>Ani bir yangın esnasında müdahale edilebilmesi için orman alt yapıları geliştirilmelidir.</a:t>
            </a:r>
          </a:p>
          <a:p>
            <a:pPr fontAlgn="b"/>
            <a:r>
              <a:rPr lang="tr-TR" dirty="0" smtClean="0"/>
              <a:t>Orman köyleri desteklenmelidir ve orman köylerindeki vatandaşların ormanları koruyarak gelir elde etmesi sağlanmalıdır.</a:t>
            </a:r>
          </a:p>
          <a:p>
            <a:pPr fontAlgn="b"/>
            <a:r>
              <a:rPr lang="tr-TR" dirty="0" smtClean="0"/>
              <a:t>Vatandaşlar ormanlara pikniğe gittiğinde mangal yaktıklarında o alanı terk etmeden önce mangal ateşinin söndüğünden tamamen emin olmalıdırlar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60648"/>
            <a:ext cx="7239000" cy="55432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Orman yangınını önlemek için;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Kalabalı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4366</TotalTime>
  <Words>450</Words>
  <PresentationFormat>Ekran Gösterisi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Kalabalık</vt:lpstr>
      <vt:lpstr>Doğal afetler </vt:lpstr>
      <vt:lpstr>DEPREM:başlangıç noktası yerin içinde, derinlerinde bulunan, yerkabuğu katmanlarının kırılıp yer değiştirmesi, yanardağların püskürme durumuna geçmesi gibi doğal bir nedeni olan yerkabuğu sarsıntısı</vt:lpstr>
      <vt:lpstr>DEPREMden korunmak  İÇİN ;. </vt:lpstr>
      <vt:lpstr>ÇIĞ: dağın bir yerinden koparak yuvarlanan ve yuvarlandıkça büyüyen kar yığını.</vt:lpstr>
      <vt:lpstr>ÇIĞI ÖNLEMEK İÇİN ;</vt:lpstr>
      <vt:lpstr>Sel: sürekli bir biçimde yağan yağmurdan ya da eriyen karlardan oluşan, geçtiği yerlere zarar veren taşkın su</vt:lpstr>
      <vt:lpstr>SELİ ÖNLEMEK İÇİN;</vt:lpstr>
      <vt:lpstr>Orman yangını: doğal ya da insani sebeplerden ortaya çıkan yangınların ormanları kısmen veya tamamen yakmasıdır.</vt:lpstr>
      <vt:lpstr>Orman yangınını önlemek için;</vt:lpstr>
      <vt:lpstr>Heyelan:Büyük ölçüde toprak ve kayanın kaymasıdır. </vt:lpstr>
      <vt:lpstr>Heyelanı önlemek için;</vt:lpstr>
      <vt:lpstr>Erozyon:Toprağın akarsular, sel suları ve rüzgarlar gibi dış kuvvetlerin etkisiyle aşındırılıp taşınması ve sürüklenmesi olayına erozyon denir.</vt:lpstr>
      <vt:lpstr>Erozyonu önlemek için;</vt:lpstr>
      <vt:lpstr>Doğal afetlerle ilgilenen kuruluşlar;</vt:lpstr>
      <vt:lpstr>BENİ DİNLEDİĞİNİZ İÇİN TEŞEKKÜR EDERİM.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Printed>1601-01-01T00:00:00Z</cp:lastPrinted>
  <dcterms:created xsi:type="dcterms:W3CDTF">2004-02-15T10:26:12Z</dcterms:created>
  <dcterms:modified xsi:type="dcterms:W3CDTF">2017-02-09T12:23:22Z</dcterms:modified>
  <cp:category>www.sorubak.com</cp:category>
</cp:coreProperties>
</file>