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0" r:id="rId9"/>
    <p:sldId id="288" r:id="rId10"/>
    <p:sldId id="291" r:id="rId11"/>
    <p:sldId id="266" r:id="rId12"/>
    <p:sldId id="267" r:id="rId13"/>
    <p:sldId id="270" r:id="rId14"/>
    <p:sldId id="269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91" d="100"/>
          <a:sy n="91" d="100"/>
        </p:scale>
        <p:origin x="-9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8458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0705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68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389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9123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6338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8856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193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2790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385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74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3658-2FC5-4BCB-A35C-8633F1F4E705}" type="datetimeFigureOut">
              <a:rPr lang="tr-TR" smtClean="0"/>
              <a:pPr/>
              <a:t>22.11.2016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276AE-246D-4F5B-A11E-762CA3C3D6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91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hyperlink" Target="http://www.google.com.tr/url?sa=i&amp;rct=j&amp;q=&amp;esrc=s&amp;source=images&amp;cd=&amp;cad=rja&amp;uact=8&amp;ved=0ahUKEwiipaTUi6TQAhVEVSwKHecsAw0QjRwIBw&amp;url=http://www.backyardchickens.com/t/1101447/welcome-to-my-pond-swim-wade-or-sit-on-the-bank/15190&amp;bvm=bv.138493631,d.ZGg&amp;psig=AFQjCNHiDex-0rB8KslcJb44Ilol1fpywA&amp;ust=147907007330697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tr/url?sa=i&amp;rct=j&amp;q=&amp;esrc=s&amp;source=images&amp;cd=&amp;cad=rja&amp;uact=8&amp;ved=0ahUKEwiipaTUi6TQAhVEVSwKHecsAw0QjRwIBw&amp;url=http://www.backyardchickens.com/t/1101447/welcome-to-my-pond-swim-wade-or-sit-on-the-bank/15190&amp;bvm=bv.138493631,d.ZGg&amp;psig=AFQjCNHiDex-0rB8KslcJb44Ilol1fpywA&amp;ust=147907007330697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6858000" cy="3859453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bilgi depolama birimi </a:t>
            </a:r>
            <a:r>
              <a:rPr lang="tr-TR" sz="3200" b="1" u="sng" dirty="0"/>
              <a:t>değildir?</a:t>
            </a:r>
            <a:endParaRPr lang="tr-TR" sz="3200" u="sng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RAM </a:t>
            </a:r>
            <a:r>
              <a:rPr lang="tr-TR" sz="2800" dirty="0"/>
              <a:t>Bellek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Sabit </a:t>
            </a:r>
            <a:r>
              <a:rPr lang="tr-TR" sz="2800" dirty="0"/>
              <a:t>Disk (</a:t>
            </a:r>
            <a:r>
              <a:rPr lang="tr-TR" sz="2800" dirty="0" err="1"/>
              <a:t>Harddisk</a:t>
            </a:r>
            <a:r>
              <a:rPr lang="tr-TR" sz="2800" dirty="0"/>
              <a:t>)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c</a:t>
            </a:r>
            <a:r>
              <a:rPr lang="tr-TR" sz="2800" dirty="0" smtClean="0"/>
              <a:t>) Flash </a:t>
            </a:r>
            <a:r>
              <a:rPr lang="tr-TR" sz="2800" dirty="0"/>
              <a:t>Bellek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Hafıza Kartı</a:t>
            </a:r>
            <a:endParaRPr lang="tr-TR" sz="2800" dirty="0"/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13045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3418483"/>
            <a:ext cx="7472964" cy="311110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sz="3500" b="1" dirty="0" smtClean="0"/>
              <a:t>Öğrencilerin tanımlarını yaptıkları bilgisayar parçaları sırasıyla hangileridir?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tr-TR" sz="2800" dirty="0" smtClean="0"/>
              <a:t>Yazıcı – Klavye - </a:t>
            </a:r>
            <a:r>
              <a:rPr lang="tr-TR" sz="2800" dirty="0" err="1" smtClean="0"/>
              <a:t>Anakart</a:t>
            </a:r>
            <a:r>
              <a:rPr lang="en-US" sz="2800" dirty="0" smtClean="0"/>
              <a:t> </a:t>
            </a:r>
            <a:r>
              <a:rPr lang="en-US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tr-TR" sz="2800" dirty="0" smtClean="0"/>
              <a:t>İşlemci – </a:t>
            </a:r>
            <a:r>
              <a:rPr lang="tr-TR" sz="2800" dirty="0" err="1" smtClean="0"/>
              <a:t>Anakart</a:t>
            </a:r>
            <a:r>
              <a:rPr lang="tr-TR" sz="2800" dirty="0" smtClean="0"/>
              <a:t> – Ses kartı</a:t>
            </a:r>
            <a:r>
              <a:rPr lang="en-US" sz="2800" dirty="0" smtClean="0"/>
              <a:t> </a:t>
            </a:r>
            <a:endParaRPr lang="en-US" sz="2800" dirty="0"/>
          </a:p>
          <a:p>
            <a:pPr lvl="2" algn="l">
              <a:lnSpc>
                <a:spcPct val="150000"/>
              </a:lnSpc>
            </a:pPr>
            <a:r>
              <a:rPr lang="en-US" sz="2800" dirty="0"/>
              <a:t>c) </a:t>
            </a:r>
            <a:r>
              <a:rPr lang="tr-TR" sz="2800" dirty="0" smtClean="0"/>
              <a:t>Yazıcı – Fare - Kasa</a:t>
            </a:r>
            <a:r>
              <a:rPr lang="en-US" sz="2800" dirty="0" smtClean="0"/>
              <a:t> </a:t>
            </a:r>
            <a:r>
              <a:rPr lang="en-US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tr-TR" sz="2800" dirty="0" smtClean="0"/>
              <a:t>İşlemci – Ekran kartı – Ses kartı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334857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SORU-10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14" t="7014" r="16058" b="66009"/>
          <a:stretch/>
        </p:blipFill>
        <p:spPr>
          <a:xfrm>
            <a:off x="5748875" y="2007384"/>
            <a:ext cx="909500" cy="82052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28" t="7014" r="47217" b="66009"/>
          <a:stretch/>
        </p:blipFill>
        <p:spPr>
          <a:xfrm>
            <a:off x="1220276" y="1341266"/>
            <a:ext cx="1039667" cy="82052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9" t="66495" r="49782" b="6528"/>
          <a:stretch/>
        </p:blipFill>
        <p:spPr>
          <a:xfrm>
            <a:off x="1300766" y="2597954"/>
            <a:ext cx="855370" cy="820528"/>
          </a:xfrm>
          <a:prstGeom prst="rect">
            <a:avLst/>
          </a:prstGeom>
        </p:spPr>
      </p:pic>
      <p:sp>
        <p:nvSpPr>
          <p:cNvPr id="10" name="Dikdörtgen Belirtme Çizgisi 9"/>
          <p:cNvSpPr/>
          <p:nvPr/>
        </p:nvSpPr>
        <p:spPr>
          <a:xfrm>
            <a:off x="2323027" y="1571223"/>
            <a:ext cx="3253525" cy="436161"/>
          </a:xfrm>
          <a:prstGeom prst="wedgeRectCallout">
            <a:avLst>
              <a:gd name="adj1" fmla="val -55890"/>
              <a:gd name="adj2" fmla="val -497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b="1" dirty="0" smtClean="0"/>
              <a:t>Bilgisayarda işlemleri yapan birimdir.</a:t>
            </a:r>
            <a:endParaRPr lang="tr-TR" sz="1400" b="1" dirty="0"/>
          </a:p>
        </p:txBody>
      </p:sp>
      <p:sp>
        <p:nvSpPr>
          <p:cNvPr id="11" name="Dikdörtgen Belirtme Çizgisi 10"/>
          <p:cNvSpPr/>
          <p:nvPr/>
        </p:nvSpPr>
        <p:spPr>
          <a:xfrm>
            <a:off x="2323027" y="2161793"/>
            <a:ext cx="3253525" cy="436161"/>
          </a:xfrm>
          <a:prstGeom prst="wedgeRectCallout">
            <a:avLst>
              <a:gd name="adj1" fmla="val 54551"/>
              <a:gd name="adj2" fmla="val 1230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b="1" dirty="0" smtClean="0"/>
              <a:t>Bilgisayarda </a:t>
            </a:r>
            <a:r>
              <a:rPr lang="tr-TR" sz="1400" b="1" dirty="0"/>
              <a:t>diğer kartların üzerine takıldığı ana ve en önemli </a:t>
            </a:r>
            <a:r>
              <a:rPr lang="tr-TR" sz="1400" b="1" dirty="0" smtClean="0"/>
              <a:t>parçadır</a:t>
            </a:r>
            <a:r>
              <a:rPr lang="tr-TR" sz="1400" b="1" dirty="0"/>
              <a:t>.</a:t>
            </a:r>
          </a:p>
        </p:txBody>
      </p:sp>
      <p:sp>
        <p:nvSpPr>
          <p:cNvPr id="12" name="Dikdörtgen Belirtme Çizgisi 11"/>
          <p:cNvSpPr/>
          <p:nvPr/>
        </p:nvSpPr>
        <p:spPr>
          <a:xfrm>
            <a:off x="2323027" y="2774405"/>
            <a:ext cx="3253525" cy="436161"/>
          </a:xfrm>
          <a:prstGeom prst="wedgeRectCallout">
            <a:avLst>
              <a:gd name="adj1" fmla="val -56286"/>
              <a:gd name="adj2" fmla="val -2313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b="1" dirty="0" smtClean="0"/>
              <a:t>Bilgisayardan ses çıkışını sağlayan karttır.</a:t>
            </a:r>
            <a:endParaRPr lang="tr-TR" sz="1400" b="1" dirty="0"/>
          </a:p>
        </p:txBody>
      </p:sp>
    </p:spTree>
    <p:extLst>
      <p:ext uri="{BB962C8B-B14F-4D97-AF65-F5344CB8AC3E}">
        <p14:creationId xmlns:p14="http://schemas.microsoft.com/office/powerpoint/2010/main" xmlns="" val="2217829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SORU-11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Ahmet’in bahsettiği bilgisayar parçası aşağıdakilerden </a:t>
            </a:r>
            <a:r>
              <a:rPr lang="tr-TR" sz="3200" b="1" dirty="0"/>
              <a:t>hangisidir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İşlemci 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</a:t>
            </a:r>
            <a:r>
              <a:rPr lang="tr-TR" sz="2800" dirty="0" err="1" smtClean="0"/>
              <a:t>Sabitdisk</a:t>
            </a:r>
            <a:r>
              <a:rPr lang="tr-TR" sz="2800" dirty="0" smtClean="0"/>
              <a:t>    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Yazıcı  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</a:t>
            </a:r>
            <a:r>
              <a:rPr lang="tr-TR" sz="2800" dirty="0" err="1" smtClean="0"/>
              <a:t>Anakart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5968" y="4533362"/>
            <a:ext cx="1070905" cy="1603420"/>
          </a:xfrm>
          <a:prstGeom prst="rect">
            <a:avLst/>
          </a:prstGeom>
        </p:spPr>
      </p:pic>
      <p:sp>
        <p:nvSpPr>
          <p:cNvPr id="5" name="Dikdörtgen Belirtme Çizgisi 4"/>
          <p:cNvSpPr/>
          <p:nvPr/>
        </p:nvSpPr>
        <p:spPr>
          <a:xfrm>
            <a:off x="5215944" y="3103808"/>
            <a:ext cx="2395470" cy="1275009"/>
          </a:xfrm>
          <a:prstGeom prst="wedgeRectCallout">
            <a:avLst>
              <a:gd name="adj1" fmla="val 39140"/>
              <a:gd name="adj2" fmla="val 6351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Bilgisayardaki bilgilerin kalıcı </a:t>
            </a:r>
            <a:r>
              <a:rPr lang="tr-TR" sz="2000" dirty="0"/>
              <a:t>olarak saklandığı </a:t>
            </a:r>
            <a:r>
              <a:rPr lang="tr-TR" sz="2000" dirty="0" smtClean="0"/>
              <a:t>yerdir.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7356883" y="6136782"/>
            <a:ext cx="82907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Ahmet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143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SORU-12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Tablet </a:t>
            </a:r>
            <a:r>
              <a:rPr lang="tr-TR" sz="3200" b="1" dirty="0" smtClean="0"/>
              <a:t>bilgisayarlarda </a:t>
            </a:r>
            <a:r>
              <a:rPr lang="tr-TR" sz="3200" b="1" dirty="0"/>
              <a:t>kullanılan bir işletim sistemi yazılımıdır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</a:t>
            </a:r>
            <a:r>
              <a:rPr lang="tr-TR" sz="2800" dirty="0" err="1" smtClean="0"/>
              <a:t>Whatsapp</a:t>
            </a:r>
            <a:r>
              <a:rPr lang="tr-TR" sz="2800" dirty="0"/>
              <a:t>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Tango</a:t>
            </a:r>
            <a:r>
              <a:rPr lang="tr-TR" sz="2800" dirty="0"/>
              <a:t>	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</a:t>
            </a:r>
            <a:r>
              <a:rPr lang="tr-TR" sz="2800" dirty="0" err="1" smtClean="0"/>
              <a:t>Andorid</a:t>
            </a:r>
            <a:r>
              <a:rPr lang="tr-TR" sz="2800" dirty="0"/>
              <a:t>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Google </a:t>
            </a:r>
            <a:r>
              <a:rPr lang="tr-TR" sz="2800" dirty="0" err="1" smtClean="0"/>
              <a:t>Chrome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356901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SORU-13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 tanıtım amaçlı, bir süreliğine ücretsiz kullanılabilen yazılım türüdür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a</a:t>
            </a:r>
            <a:r>
              <a:rPr lang="tr-TR" sz="2800" dirty="0" smtClean="0"/>
              <a:t>) Lisanslı Yazılım</a:t>
            </a:r>
            <a:r>
              <a:rPr lang="tr-TR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Demo Yazılım</a:t>
            </a:r>
            <a:r>
              <a:rPr lang="tr-TR" sz="2800" dirty="0"/>
              <a:t>	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c</a:t>
            </a:r>
            <a:r>
              <a:rPr lang="tr-TR" sz="2800" dirty="0" smtClean="0"/>
              <a:t>) Ücretsiz Yazılım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Beta Yazılım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277851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SORU-14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Seçili olan bir dosyanın </a:t>
            </a:r>
            <a:r>
              <a:rPr lang="tr-TR" sz="3200" b="1" u="sng" dirty="0"/>
              <a:t>silinmesi </a:t>
            </a:r>
            <a:r>
              <a:rPr lang="tr-TR" sz="3200" b="1" dirty="0"/>
              <a:t>için kullanılan klavye tuşunun adı </a:t>
            </a:r>
            <a:r>
              <a:rPr lang="tr-TR" sz="3200" b="1" dirty="0" smtClean="0"/>
              <a:t>hangisidir?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			b) </a:t>
            </a:r>
            <a:r>
              <a:rPr lang="tr-TR" sz="2800" dirty="0"/>
              <a:t>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</a:t>
            </a:r>
            <a:r>
              <a:rPr lang="tr-TR" sz="2800" dirty="0"/>
              <a:t>	</a:t>
            </a:r>
            <a:r>
              <a:rPr lang="tr-TR" sz="2800" dirty="0" smtClean="0"/>
              <a:t>		d)</a:t>
            </a:r>
            <a:endParaRPr lang="tr-TR" sz="2800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63"/>
          <a:stretch/>
        </p:blipFill>
        <p:spPr>
          <a:xfrm>
            <a:off x="5629097" y="2910625"/>
            <a:ext cx="1467163" cy="11904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5871" y="2820473"/>
            <a:ext cx="1279820" cy="1024876"/>
          </a:xfrm>
          <a:prstGeom prst="rect">
            <a:avLst/>
          </a:prstGeom>
        </p:spPr>
      </p:pic>
      <p:pic>
        <p:nvPicPr>
          <p:cNvPr id="2050" name="Picture 2" descr="delete tuşu ile ilgili görsel sonucu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428" y="3985138"/>
            <a:ext cx="1467163" cy="146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4879" y="3845349"/>
            <a:ext cx="1981803" cy="198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0787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SORU-15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Bilgisayardaki bütün işlemleri yapan donanım </a:t>
            </a:r>
            <a:r>
              <a:rPr lang="tr-TR" sz="3200" b="1" dirty="0"/>
              <a:t>biriminin adı nedir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</a:t>
            </a:r>
            <a:r>
              <a:rPr lang="sv-SE" sz="2800" dirty="0" smtClean="0"/>
              <a:t>) </a:t>
            </a:r>
            <a:r>
              <a:rPr lang="tr-TR" sz="2800" dirty="0" err="1" smtClean="0"/>
              <a:t>Sabitdisk</a:t>
            </a:r>
            <a:r>
              <a:rPr lang="sv-SE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</a:t>
            </a:r>
            <a:r>
              <a:rPr lang="sv-SE" sz="2800" dirty="0" smtClean="0"/>
              <a:t>) </a:t>
            </a:r>
            <a:r>
              <a:rPr lang="tr-TR" sz="2800" dirty="0" smtClean="0"/>
              <a:t>Ekran kartı</a:t>
            </a:r>
            <a:endParaRPr lang="sv-SE" sz="28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</a:t>
            </a:r>
            <a:r>
              <a:rPr lang="sv-SE" sz="2800" dirty="0" smtClean="0"/>
              <a:t>) </a:t>
            </a:r>
            <a:r>
              <a:rPr lang="sv-SE" sz="2800" dirty="0"/>
              <a:t>İşlemci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</a:t>
            </a:r>
            <a:r>
              <a:rPr lang="sv-SE" sz="2800" dirty="0" smtClean="0"/>
              <a:t>)</a:t>
            </a:r>
            <a:r>
              <a:rPr lang="tr-TR" sz="2800" dirty="0" smtClean="0"/>
              <a:t> </a:t>
            </a:r>
            <a:r>
              <a:rPr lang="sv-SE" sz="2800" dirty="0" smtClean="0"/>
              <a:t>Anakart</a:t>
            </a:r>
            <a:endParaRPr lang="sv-SE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9694" y="4365938"/>
            <a:ext cx="2088760" cy="1797639"/>
          </a:xfrm>
          <a:prstGeom prst="rect">
            <a:avLst/>
          </a:prstGeom>
        </p:spPr>
      </p:pic>
      <p:sp>
        <p:nvSpPr>
          <p:cNvPr id="5" name="Oval Belirtme Çizgisi 4"/>
          <p:cNvSpPr/>
          <p:nvPr/>
        </p:nvSpPr>
        <p:spPr>
          <a:xfrm>
            <a:off x="5357615" y="3078050"/>
            <a:ext cx="2009100" cy="921875"/>
          </a:xfrm>
          <a:prstGeom prst="wedgeEllipseCallout">
            <a:avLst>
              <a:gd name="adj1" fmla="val 39376"/>
              <a:gd name="adj2" fmla="val 8883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Bilgisayarın beyniyim.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259555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SORU-16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Kağıt üzerindeki </a:t>
            </a:r>
            <a:r>
              <a:rPr lang="tr-TR" sz="3200" b="1" dirty="0" smtClean="0"/>
              <a:t>resimleri ve yazıları bilgisayara </a:t>
            </a:r>
            <a:r>
              <a:rPr lang="tr-TR" sz="3200" b="1" dirty="0"/>
              <a:t>aktaran </a:t>
            </a:r>
            <a:r>
              <a:rPr lang="tr-TR" sz="3200" b="1" dirty="0" smtClean="0"/>
              <a:t>yanda resmi verilen donanım </a:t>
            </a:r>
            <a:r>
              <a:rPr lang="tr-TR" sz="3200" b="1" dirty="0"/>
              <a:t>birimi </a:t>
            </a:r>
            <a:r>
              <a:rPr lang="tr-TR" sz="3200" b="1" dirty="0" smtClean="0"/>
              <a:t>hangisidir?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Yazıcı</a:t>
            </a:r>
            <a:r>
              <a:rPr lang="tr-TR" sz="2800" dirty="0"/>
              <a:t>	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Projeksiyon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</a:t>
            </a:r>
            <a:r>
              <a:rPr lang="tr-TR" sz="2800" dirty="0"/>
              <a:t>) Tarayıcı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</a:t>
            </a:r>
            <a:r>
              <a:rPr lang="tr-TR" sz="2800" dirty="0"/>
              <a:t>) Modem</a:t>
            </a:r>
            <a:endParaRPr lang="sv-SE" sz="28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1056" y="3670479"/>
            <a:ext cx="2556456" cy="25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6409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SORU-17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Bilgisayara bulaşan virüsleri temizlemek için kullanılan programlara verilen ad aşağıdakilerden hangisidir</a:t>
            </a:r>
            <a:r>
              <a:rPr lang="tr-TR" sz="3200" b="1" dirty="0" smtClean="0"/>
              <a:t>?</a:t>
            </a:r>
          </a:p>
          <a:p>
            <a:pPr lvl="1" algn="l">
              <a:lnSpc>
                <a:spcPct val="150000"/>
              </a:lnSpc>
            </a:pPr>
            <a:r>
              <a:rPr lang="tr-TR" sz="2800" dirty="0"/>
              <a:t>a</a:t>
            </a:r>
            <a:r>
              <a:rPr lang="tr-TR" sz="2800" dirty="0" smtClean="0"/>
              <a:t>) </a:t>
            </a:r>
            <a:r>
              <a:rPr lang="tr-TR" sz="2800" dirty="0" err="1" smtClean="0"/>
              <a:t>Android</a:t>
            </a:r>
            <a:r>
              <a:rPr lang="tr-TR" sz="2800" dirty="0" smtClean="0"/>
              <a:t>             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b) Windows            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c) Anti-Virüs          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d) </a:t>
            </a:r>
            <a:r>
              <a:rPr lang="tr-TR" sz="2800" dirty="0" err="1" smtClean="0"/>
              <a:t>Winrar</a:t>
            </a:r>
            <a:endParaRPr lang="sv-SE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302"/>
          <a:stretch/>
        </p:blipFill>
        <p:spPr>
          <a:xfrm>
            <a:off x="4892363" y="5004513"/>
            <a:ext cx="850006" cy="132584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37"/>
          <a:stretch/>
        </p:blipFill>
        <p:spPr>
          <a:xfrm>
            <a:off x="6622753" y="4979471"/>
            <a:ext cx="1125708" cy="1350884"/>
          </a:xfrm>
          <a:prstGeom prst="rect">
            <a:avLst/>
          </a:prstGeom>
        </p:spPr>
      </p:pic>
      <p:sp>
        <p:nvSpPr>
          <p:cNvPr id="7" name="Köşeleri Yuvarlanmış Dikdörtgen Belirtme Çizgisi 6"/>
          <p:cNvSpPr/>
          <p:nvPr/>
        </p:nvSpPr>
        <p:spPr>
          <a:xfrm>
            <a:off x="4597758" y="3942394"/>
            <a:ext cx="1674253" cy="837843"/>
          </a:xfrm>
          <a:prstGeom prst="wedgeRoundRectCallout">
            <a:avLst>
              <a:gd name="adj1" fmla="val -10929"/>
              <a:gd name="adj2" fmla="val 76792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Bilgisayarıma virüs bulaştı. </a:t>
            </a:r>
            <a:endParaRPr lang="tr-TR" sz="2000" dirty="0"/>
          </a:p>
        </p:txBody>
      </p:sp>
      <p:sp>
        <p:nvSpPr>
          <p:cNvPr id="8" name="Köşeleri Yuvarlanmış Dikdörtgen Belirtme Çizgisi 7"/>
          <p:cNvSpPr/>
          <p:nvPr/>
        </p:nvSpPr>
        <p:spPr>
          <a:xfrm>
            <a:off x="6490951" y="3942393"/>
            <a:ext cx="1880317" cy="837843"/>
          </a:xfrm>
          <a:prstGeom prst="wedgeRoundRectCallout">
            <a:avLst>
              <a:gd name="adj1" fmla="val 8239"/>
              <a:gd name="adj2" fmla="val 75042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Üzülme! ……… programı kurar temizlersin.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2143634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9007" y="4854264"/>
            <a:ext cx="1256265" cy="1546538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SORU-18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Kasa içerisindeki donanımlara elektrik gitmesini sağlayan donanım hangisidir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A</a:t>
            </a:r>
            <a:r>
              <a:rPr lang="tr-TR" sz="2800" dirty="0" smtClean="0"/>
              <a:t>) İşlemci 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Güç </a:t>
            </a:r>
            <a:r>
              <a:rPr lang="tr-TR" sz="2800" dirty="0"/>
              <a:t>Kaynağı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Fan     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Ses </a:t>
            </a:r>
            <a:r>
              <a:rPr lang="tr-TR" sz="2800" dirty="0"/>
              <a:t>Kartı</a:t>
            </a:r>
            <a:endParaRPr lang="sv-SE" sz="2800" dirty="0"/>
          </a:p>
        </p:txBody>
      </p:sp>
      <p:sp>
        <p:nvSpPr>
          <p:cNvPr id="8" name="Köşeleri Yuvarlanmış Dikdörtgen Belirtme Çizgisi 7"/>
          <p:cNvSpPr/>
          <p:nvPr/>
        </p:nvSpPr>
        <p:spPr>
          <a:xfrm>
            <a:off x="5074277" y="3085877"/>
            <a:ext cx="3065172" cy="1254303"/>
          </a:xfrm>
          <a:prstGeom prst="wedgeRoundRectCallout">
            <a:avLst>
              <a:gd name="adj1" fmla="val 2512"/>
              <a:gd name="adj2" fmla="val 115087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Bilgisayar elektrikle çalışır.</a:t>
            </a:r>
          </a:p>
          <a:p>
            <a:pPr algn="ctr"/>
            <a:r>
              <a:rPr lang="tr-TR" sz="2000" dirty="0" smtClean="0"/>
              <a:t>…… sayesinde kasadaki parçalara elektrik gider.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2780165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internetten dosya indirilmesine verilen isimdir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Download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b)</a:t>
            </a:r>
            <a:r>
              <a:rPr lang="tr-TR" sz="2800" dirty="0" smtClean="0"/>
              <a:t> Yükseltme</a:t>
            </a:r>
            <a:r>
              <a:rPr lang="en-US" sz="2800" dirty="0" smtClean="0"/>
              <a:t>   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c</a:t>
            </a:r>
            <a:r>
              <a:rPr lang="en-US" sz="2800" dirty="0"/>
              <a:t>) </a:t>
            </a:r>
            <a:r>
              <a:rPr lang="tr-TR" sz="2800" dirty="0" smtClean="0"/>
              <a:t>Windows</a:t>
            </a:r>
            <a:r>
              <a:rPr lang="en-US" sz="2800" dirty="0" smtClean="0"/>
              <a:t> 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d)</a:t>
            </a:r>
            <a:r>
              <a:rPr lang="tr-TR" sz="2800" dirty="0" smtClean="0"/>
              <a:t> Google</a:t>
            </a:r>
            <a:endParaRPr lang="sv-SE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SORU-19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437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6858000" cy="3859453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Bilgisayar - bilgisayar ağı(internet) </a:t>
            </a:r>
            <a:r>
              <a:rPr lang="tr-TR" sz="3200" b="1" dirty="0"/>
              <a:t>kullanılarak işlenen suça ne denir?</a:t>
            </a:r>
            <a:endParaRPr lang="tr-TR" sz="32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Güvenlik </a:t>
            </a:r>
            <a:r>
              <a:rPr lang="tr-TR" sz="2800" dirty="0"/>
              <a:t>Duvarı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Bilgisayar </a:t>
            </a:r>
            <a:r>
              <a:rPr lang="tr-TR" sz="2800" dirty="0"/>
              <a:t>virüsü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c) Bilişim Suçu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Asayiş </a:t>
            </a:r>
            <a:r>
              <a:rPr lang="tr-TR" sz="2800" dirty="0"/>
              <a:t>Suçu</a:t>
            </a:r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873124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teknolojinin olumsuz etkilerinden biridir</a:t>
            </a:r>
            <a:r>
              <a:rPr lang="tr-TR" sz="3200" b="1" dirty="0" smtClean="0"/>
              <a:t>?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a</a:t>
            </a:r>
            <a:r>
              <a:rPr lang="en-US" sz="2800" dirty="0" smtClean="0"/>
              <a:t>) </a:t>
            </a:r>
            <a:r>
              <a:rPr lang="en-US" sz="2800" dirty="0" err="1"/>
              <a:t>Yeni</a:t>
            </a:r>
            <a:r>
              <a:rPr lang="en-US" sz="2800" dirty="0"/>
              <a:t> </a:t>
            </a:r>
            <a:r>
              <a:rPr lang="en-US" sz="2800" dirty="0" err="1"/>
              <a:t>iş</a:t>
            </a:r>
            <a:r>
              <a:rPr lang="en-US" sz="2800" dirty="0"/>
              <a:t> </a:t>
            </a:r>
            <a:r>
              <a:rPr lang="en-US" sz="2800" dirty="0" err="1"/>
              <a:t>sahalarının</a:t>
            </a:r>
            <a:r>
              <a:rPr lang="en-US" sz="2800" dirty="0"/>
              <a:t> </a:t>
            </a:r>
            <a:r>
              <a:rPr lang="en-US" sz="2800" dirty="0" err="1" smtClean="0"/>
              <a:t>oluşması</a:t>
            </a:r>
            <a:endParaRPr lang="en-US" sz="2800" dirty="0"/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b</a:t>
            </a:r>
            <a:r>
              <a:rPr lang="en-US" sz="2800" dirty="0" smtClean="0"/>
              <a:t>) </a:t>
            </a:r>
            <a:r>
              <a:rPr lang="en-US" sz="2800" dirty="0" err="1"/>
              <a:t>Hayatı</a:t>
            </a:r>
            <a:r>
              <a:rPr lang="en-US" sz="2800" dirty="0"/>
              <a:t> </a:t>
            </a:r>
            <a:r>
              <a:rPr lang="tr-TR" sz="2800" dirty="0" smtClean="0"/>
              <a:t>k</a:t>
            </a:r>
            <a:r>
              <a:rPr lang="en-US" sz="2800" dirty="0" err="1" smtClean="0"/>
              <a:t>olaylaştırması</a:t>
            </a:r>
            <a:endParaRPr lang="en-US" sz="2800" dirty="0"/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c</a:t>
            </a:r>
            <a:r>
              <a:rPr lang="en-US" sz="2800" dirty="0" smtClean="0"/>
              <a:t>) </a:t>
            </a:r>
            <a:r>
              <a:rPr lang="en-US" sz="2800" dirty="0" err="1" smtClean="0"/>
              <a:t>İnsanlar</a:t>
            </a:r>
            <a:r>
              <a:rPr lang="tr-TR" sz="2800" dirty="0" smtClean="0"/>
              <a:t> arası iletişimi azaltması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d</a:t>
            </a:r>
            <a:r>
              <a:rPr lang="en-US" sz="2800" dirty="0" smtClean="0"/>
              <a:t>) </a:t>
            </a:r>
            <a:r>
              <a:rPr lang="en-US" sz="2800" dirty="0" err="1"/>
              <a:t>Bilgiye</a:t>
            </a:r>
            <a:r>
              <a:rPr lang="en-US" sz="2800" dirty="0"/>
              <a:t> </a:t>
            </a:r>
            <a:r>
              <a:rPr lang="tr-TR" sz="2800" dirty="0" err="1" smtClean="0"/>
              <a:t>k</a:t>
            </a:r>
            <a:r>
              <a:rPr lang="en-US" sz="2800" dirty="0" err="1" smtClean="0"/>
              <a:t>ısa</a:t>
            </a:r>
            <a:r>
              <a:rPr lang="en-US" sz="2800" dirty="0" smtClean="0"/>
              <a:t> </a:t>
            </a:r>
            <a:r>
              <a:rPr lang="tr-TR" sz="2800" dirty="0" err="1" smtClean="0"/>
              <a:t>s</a:t>
            </a:r>
            <a:r>
              <a:rPr lang="en-US" sz="2800" dirty="0" err="1" smtClean="0"/>
              <a:t>ürede</a:t>
            </a:r>
            <a:r>
              <a:rPr lang="en-US" sz="2800" dirty="0" smtClean="0"/>
              <a:t> </a:t>
            </a:r>
            <a:r>
              <a:rPr lang="tr-TR" sz="2800" dirty="0" smtClean="0"/>
              <a:t>u</a:t>
            </a:r>
            <a:r>
              <a:rPr lang="en-US" sz="2800" dirty="0" err="1" smtClean="0"/>
              <a:t>laşma</a:t>
            </a:r>
            <a:r>
              <a:rPr lang="tr-TR" sz="2800" dirty="0" err="1" smtClean="0"/>
              <a:t>yı</a:t>
            </a:r>
            <a:r>
              <a:rPr lang="tr-TR" sz="2800" dirty="0" smtClean="0"/>
              <a:t> sağlaması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SORU-20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978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Bilgisayarın açılmasını sağlayan düğme hangisidir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Power(</a:t>
            </a:r>
            <a:r>
              <a:rPr lang="en-US" sz="2800" dirty="0" err="1" smtClean="0"/>
              <a:t>Güç</a:t>
            </a:r>
            <a:r>
              <a:rPr lang="en-US" sz="2800" dirty="0"/>
              <a:t>)    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Reset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c) Turbo     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tr-TR" sz="2800" dirty="0" smtClean="0"/>
              <a:t>Start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SORU-21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7465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 lnSpcReduction="10000"/>
          </a:bodyPr>
          <a:lstStyle/>
          <a:p>
            <a:pPr algn="l"/>
            <a:r>
              <a:rPr lang="tr-TR" sz="3200" b="1" u="sng" dirty="0" smtClean="0"/>
              <a:t>Hiçbir </a:t>
            </a:r>
            <a:r>
              <a:rPr lang="tr-TR" sz="3200" b="1" u="sng" dirty="0"/>
              <a:t>ücret </a:t>
            </a:r>
            <a:r>
              <a:rPr lang="tr-TR" sz="3200" b="1" dirty="0"/>
              <a:t>talep </a:t>
            </a:r>
            <a:r>
              <a:rPr lang="tr-TR" sz="3200" b="1" dirty="0" smtClean="0"/>
              <a:t>etmeden; </a:t>
            </a:r>
            <a:r>
              <a:rPr lang="tr-TR" sz="3200" b="1" dirty="0"/>
              <a:t>internet veya cd-</a:t>
            </a:r>
            <a:r>
              <a:rPr lang="tr-TR" sz="3200" b="1" dirty="0" err="1"/>
              <a:t>dvd</a:t>
            </a:r>
            <a:r>
              <a:rPr lang="tr-TR" sz="3200" b="1" dirty="0"/>
              <a:t> aracılığıyla dağıtılıp </a:t>
            </a:r>
            <a:r>
              <a:rPr lang="tr-TR" sz="3200" b="1" dirty="0" smtClean="0"/>
              <a:t>kurulabilen ve kısıtlama olmadan kullanılan </a:t>
            </a:r>
            <a:r>
              <a:rPr lang="tr-TR" sz="3200" b="1" dirty="0"/>
              <a:t>program çeşidi hangisidir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Demo </a:t>
            </a:r>
            <a:r>
              <a:rPr lang="en-US" sz="2800" dirty="0" err="1"/>
              <a:t>yazılım</a:t>
            </a:r>
            <a:r>
              <a:rPr lang="en-US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en-US" sz="2800" dirty="0" err="1" smtClean="0"/>
              <a:t>Ücretsiz</a:t>
            </a:r>
            <a:r>
              <a:rPr lang="tr-TR" sz="2800" dirty="0" smtClean="0"/>
              <a:t> yazılım</a:t>
            </a:r>
            <a:endParaRPr lang="en-US" sz="2800" dirty="0"/>
          </a:p>
          <a:p>
            <a:pPr lvl="2" algn="l">
              <a:lnSpc>
                <a:spcPct val="150000"/>
              </a:lnSpc>
            </a:pPr>
            <a:r>
              <a:rPr lang="en-US" sz="2800" dirty="0"/>
              <a:t>c) </a:t>
            </a:r>
            <a:r>
              <a:rPr lang="en-US" sz="2800" dirty="0" err="1"/>
              <a:t>Lisanslı</a:t>
            </a:r>
            <a:r>
              <a:rPr lang="en-US" sz="2800" dirty="0"/>
              <a:t> </a:t>
            </a:r>
            <a:r>
              <a:rPr lang="en-US" sz="2800" dirty="0" err="1"/>
              <a:t>yazılım</a:t>
            </a:r>
            <a:r>
              <a:rPr lang="en-US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en-US" sz="2800" dirty="0" err="1"/>
              <a:t>Paylaşılan</a:t>
            </a:r>
            <a:r>
              <a:rPr lang="en-US" sz="2800" dirty="0"/>
              <a:t> </a:t>
            </a:r>
            <a:r>
              <a:rPr lang="tr-TR" sz="2800" dirty="0" err="1" smtClean="0"/>
              <a:t>y</a:t>
            </a:r>
            <a:r>
              <a:rPr lang="en-US" sz="2800" dirty="0" err="1" smtClean="0"/>
              <a:t>azılım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SORU-22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239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	  Yandaki tuşa basarak ? (Soru işareti) 	  yazmak isteyen Akif klavyede hangi 	  tuş ile birlikte basmalıdır?</a:t>
            </a:r>
          </a:p>
          <a:p>
            <a:pPr lvl="2" algn="l">
              <a:lnSpc>
                <a:spcPct val="150000"/>
              </a:lnSpc>
            </a:pPr>
            <a:r>
              <a:rPr lang="en-US" sz="2800" dirty="0"/>
              <a:t>a</a:t>
            </a:r>
            <a:r>
              <a:rPr lang="en-US" sz="2800" dirty="0" smtClean="0"/>
              <a:t>)</a:t>
            </a:r>
            <a:r>
              <a:rPr lang="tr-TR" sz="2800" dirty="0" smtClean="0"/>
              <a:t> </a:t>
            </a:r>
            <a:r>
              <a:rPr lang="en-US" sz="2800" dirty="0" smtClean="0"/>
              <a:t>Shift</a:t>
            </a:r>
            <a:r>
              <a:rPr lang="en-US" sz="2800" dirty="0"/>
              <a:t>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b)</a:t>
            </a:r>
            <a:r>
              <a:rPr lang="tr-TR" sz="2800" dirty="0" smtClean="0"/>
              <a:t> </a:t>
            </a:r>
            <a:r>
              <a:rPr lang="tr-TR" sz="2800" dirty="0" err="1" smtClean="0"/>
              <a:t>Delete</a:t>
            </a:r>
            <a:r>
              <a:rPr lang="en-US" sz="2800" dirty="0"/>
              <a:t>	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c)</a:t>
            </a:r>
            <a:r>
              <a:rPr lang="tr-TR" sz="2800" dirty="0" smtClean="0"/>
              <a:t> </a:t>
            </a:r>
            <a:r>
              <a:rPr lang="en-US" sz="2800" dirty="0" smtClean="0"/>
              <a:t>Ctrl</a:t>
            </a:r>
            <a:r>
              <a:rPr lang="en-US" sz="2800" dirty="0"/>
              <a:t>	        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d)</a:t>
            </a:r>
            <a:r>
              <a:rPr lang="tr-TR" sz="2800" dirty="0" smtClean="0"/>
              <a:t> </a:t>
            </a:r>
            <a:r>
              <a:rPr lang="en-US" sz="2800" dirty="0" smtClean="0"/>
              <a:t>Windows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SORU-23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545" r="19688" b="80136"/>
          <a:stretch/>
        </p:blipFill>
        <p:spPr>
          <a:xfrm>
            <a:off x="1295942" y="1970916"/>
            <a:ext cx="893466" cy="87420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7134" y="5067239"/>
            <a:ext cx="929740" cy="1319173"/>
          </a:xfrm>
          <a:prstGeom prst="rect">
            <a:avLst/>
          </a:prstGeom>
        </p:spPr>
      </p:pic>
      <p:sp>
        <p:nvSpPr>
          <p:cNvPr id="9" name="Köşeleri Yuvarlanmış Dikdörtgen Belirtme Çizgisi 8"/>
          <p:cNvSpPr/>
          <p:nvPr/>
        </p:nvSpPr>
        <p:spPr>
          <a:xfrm>
            <a:off x="5172386" y="3704780"/>
            <a:ext cx="2253803" cy="1099040"/>
          </a:xfrm>
          <a:prstGeom prst="wedgeRoundRectCallout">
            <a:avLst>
              <a:gd name="adj1" fmla="val 50331"/>
              <a:gd name="adj2" fmla="val 7875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Klavyede üst karakterleri yazdırmak için hangi tuşu kullanıyorduk?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611961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Aşağıdakilerden </a:t>
            </a:r>
            <a:r>
              <a:rPr lang="tr-TR" sz="3200" b="1" dirty="0"/>
              <a:t>hangisi bilgisayar kullanırken </a:t>
            </a:r>
            <a:r>
              <a:rPr lang="tr-TR" sz="3200" b="1" dirty="0" smtClean="0"/>
              <a:t>sağlığımız için dikkat </a:t>
            </a:r>
            <a:r>
              <a:rPr lang="tr-TR" sz="3200" b="1" dirty="0"/>
              <a:t>edilmesi gereken önlemlerden </a:t>
            </a:r>
            <a:r>
              <a:rPr lang="tr-TR" sz="3200" b="1" u="sng" dirty="0"/>
              <a:t>değildir</a:t>
            </a:r>
            <a:r>
              <a:rPr lang="tr-TR" sz="3200" b="1" u="sng" dirty="0" smtClean="0"/>
              <a:t>?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a) </a:t>
            </a:r>
            <a:r>
              <a:rPr lang="en-US" sz="2800" dirty="0" err="1"/>
              <a:t>Monitöre</a:t>
            </a:r>
            <a:r>
              <a:rPr lang="en-US" sz="2800" dirty="0"/>
              <a:t> </a:t>
            </a:r>
            <a:r>
              <a:rPr lang="en-US" sz="2800" dirty="0" err="1"/>
              <a:t>ışık</a:t>
            </a:r>
            <a:r>
              <a:rPr lang="en-US" sz="2800" dirty="0"/>
              <a:t> </a:t>
            </a:r>
            <a:r>
              <a:rPr lang="en-US" sz="2800" dirty="0" err="1"/>
              <a:t>dik</a:t>
            </a:r>
            <a:r>
              <a:rPr lang="en-US" sz="2800" dirty="0"/>
              <a:t> </a:t>
            </a:r>
            <a:r>
              <a:rPr lang="en-US" sz="2800" dirty="0" err="1"/>
              <a:t>gelmemelidir</a:t>
            </a:r>
            <a:r>
              <a:rPr lang="en-US" sz="2800" dirty="0"/>
              <a:t>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b) </a:t>
            </a:r>
            <a:r>
              <a:rPr lang="en-US" sz="2800" dirty="0" err="1" smtClean="0"/>
              <a:t>Bilgisayar</a:t>
            </a:r>
            <a:r>
              <a:rPr lang="tr-TR" sz="2800" dirty="0" err="1" smtClean="0"/>
              <a:t>ın</a:t>
            </a:r>
            <a:r>
              <a:rPr lang="tr-TR" sz="2800" dirty="0" smtClean="0"/>
              <a:t> bulunduğu odada pencere olmamalıdır.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c</a:t>
            </a:r>
            <a:r>
              <a:rPr lang="en-US" sz="2800" dirty="0"/>
              <a:t>) </a:t>
            </a:r>
            <a:r>
              <a:rPr lang="en-US" sz="2800" dirty="0" err="1"/>
              <a:t>Bilgisayar</a:t>
            </a:r>
            <a:r>
              <a:rPr lang="en-US" sz="2800" dirty="0"/>
              <a:t> </a:t>
            </a:r>
            <a:r>
              <a:rPr lang="en-US" sz="2800" dirty="0" err="1"/>
              <a:t>başında</a:t>
            </a:r>
            <a:r>
              <a:rPr lang="en-US" sz="2800" dirty="0"/>
              <a:t> </a:t>
            </a:r>
            <a:r>
              <a:rPr lang="en-US" sz="2800" dirty="0" err="1"/>
              <a:t>kollar</a:t>
            </a:r>
            <a:r>
              <a:rPr lang="en-US" sz="2800" dirty="0"/>
              <a:t> </a:t>
            </a:r>
            <a:r>
              <a:rPr lang="en-US" sz="2800" dirty="0" err="1"/>
              <a:t>ve</a:t>
            </a:r>
            <a:r>
              <a:rPr lang="en-US" sz="2800" dirty="0"/>
              <a:t> </a:t>
            </a:r>
            <a:r>
              <a:rPr lang="en-US" sz="2800" dirty="0" err="1"/>
              <a:t>bacaklar</a:t>
            </a:r>
            <a:r>
              <a:rPr lang="en-US" sz="2800" dirty="0"/>
              <a:t> </a:t>
            </a:r>
            <a:r>
              <a:rPr lang="en-US" sz="2800" dirty="0" err="1"/>
              <a:t>dik</a:t>
            </a:r>
            <a:r>
              <a:rPr lang="en-US" sz="2800" dirty="0"/>
              <a:t> </a:t>
            </a:r>
            <a:r>
              <a:rPr lang="en-US" sz="2800" dirty="0" err="1"/>
              <a:t>olacak</a:t>
            </a:r>
            <a:r>
              <a:rPr lang="en-US" sz="2800" dirty="0"/>
              <a:t> </a:t>
            </a:r>
            <a:r>
              <a:rPr lang="en-US" sz="2800" dirty="0" err="1"/>
              <a:t>şekilde</a:t>
            </a:r>
            <a:r>
              <a:rPr lang="en-US" sz="2800" dirty="0"/>
              <a:t> </a:t>
            </a:r>
            <a:r>
              <a:rPr lang="en-US" sz="2800" dirty="0" err="1"/>
              <a:t>oturulmalıdır</a:t>
            </a:r>
            <a:r>
              <a:rPr lang="en-US" sz="2800" dirty="0"/>
              <a:t>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d)</a:t>
            </a:r>
            <a:r>
              <a:rPr lang="en-US" sz="2800" dirty="0" err="1" smtClean="0"/>
              <a:t>Monitörle</a:t>
            </a:r>
            <a:r>
              <a:rPr lang="en-US" sz="2800" dirty="0" smtClean="0"/>
              <a:t> </a:t>
            </a:r>
            <a:r>
              <a:rPr lang="en-US" sz="2800" dirty="0" err="1" smtClean="0"/>
              <a:t>göz</a:t>
            </a:r>
            <a:r>
              <a:rPr lang="en-US" sz="2800" dirty="0" smtClean="0"/>
              <a:t> </a:t>
            </a:r>
            <a:r>
              <a:rPr lang="en-US" sz="2800" dirty="0" err="1" smtClean="0"/>
              <a:t>aynı</a:t>
            </a:r>
            <a:r>
              <a:rPr lang="en-US" sz="2800" dirty="0" smtClean="0"/>
              <a:t> </a:t>
            </a:r>
            <a:r>
              <a:rPr lang="en-US" sz="2800" dirty="0" err="1" smtClean="0"/>
              <a:t>hizada</a:t>
            </a:r>
            <a:r>
              <a:rPr lang="en-US" sz="2800" dirty="0" smtClean="0"/>
              <a:t> </a:t>
            </a:r>
            <a:r>
              <a:rPr lang="en-US" sz="2800" dirty="0" err="1" smtClean="0"/>
              <a:t>olmalıdır</a:t>
            </a:r>
            <a:r>
              <a:rPr lang="tr-TR" sz="2800" dirty="0" smtClean="0"/>
              <a:t>.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SORU-24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483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Açıklaması yapılan bilgisayar türü hangisidir</a:t>
            </a:r>
            <a:r>
              <a:rPr lang="tr-TR" sz="3200" b="1" dirty="0" smtClean="0"/>
              <a:t>?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a</a:t>
            </a:r>
            <a:r>
              <a:rPr lang="tr-TR" sz="2800" dirty="0" smtClean="0"/>
              <a:t>)</a:t>
            </a:r>
            <a:r>
              <a:rPr lang="en-US" sz="2800" dirty="0" smtClean="0"/>
              <a:t> Masaüstü</a:t>
            </a:r>
            <a:r>
              <a:rPr lang="tr-TR" sz="2800" dirty="0"/>
              <a:t> </a:t>
            </a:r>
            <a:r>
              <a:rPr lang="tr-TR" sz="2800" dirty="0" smtClean="0"/>
              <a:t>Bilgisayar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tr-TR" sz="2800" dirty="0" smtClean="0"/>
              <a:t>)</a:t>
            </a:r>
            <a:r>
              <a:rPr lang="en-US" sz="2800" dirty="0" smtClean="0"/>
              <a:t> Dizüstü</a:t>
            </a:r>
            <a:r>
              <a:rPr lang="tr-TR" sz="2800" dirty="0" smtClean="0"/>
              <a:t> Bilgisayar</a:t>
            </a:r>
            <a:r>
              <a:rPr lang="en-US" sz="2800" dirty="0" smtClean="0"/>
              <a:t>      </a:t>
            </a:r>
            <a:endParaRPr lang="tr-TR" sz="2800" dirty="0" smtClean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c</a:t>
            </a:r>
            <a:r>
              <a:rPr lang="tr-TR" sz="2800" dirty="0" smtClean="0"/>
              <a:t>) </a:t>
            </a:r>
            <a:r>
              <a:rPr lang="en-US" sz="2800" dirty="0" smtClean="0"/>
              <a:t>El </a:t>
            </a:r>
            <a:r>
              <a:rPr lang="en-US" sz="2800" dirty="0" err="1"/>
              <a:t>Bilgisayarı</a:t>
            </a:r>
            <a:r>
              <a:rPr lang="en-US" sz="2800" dirty="0"/>
              <a:t>  </a:t>
            </a:r>
            <a:endParaRPr lang="tr-TR" sz="2800" dirty="0" smtClean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tr-TR" sz="2800" dirty="0" smtClean="0"/>
              <a:t>)Ofis Bilgisayarı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SORU-25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2211" y="4649274"/>
            <a:ext cx="1712145" cy="1571222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5267460" y="2434107"/>
            <a:ext cx="3361385" cy="1506828"/>
          </a:xfrm>
          <a:prstGeom prst="wedgeRoundRectCallout">
            <a:avLst>
              <a:gd name="adj1" fmla="val -32987"/>
              <a:gd name="adj2" fmla="val 920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dirty="0" smtClean="0"/>
              <a:t>İnce </a:t>
            </a:r>
            <a:r>
              <a:rPr lang="tr-TR" sz="1600" i="1" dirty="0"/>
              <a:t>ekranlı, taşınabilir </a:t>
            </a:r>
            <a:r>
              <a:rPr lang="tr-TR" sz="1600" i="1" dirty="0" smtClean="0"/>
              <a:t>bilgisayarlardır. </a:t>
            </a:r>
            <a:r>
              <a:rPr lang="tr-TR" sz="1600" i="1" dirty="0"/>
              <a:t>Küçük boyutlarından dolayı defter bilgisayarlar </a:t>
            </a:r>
            <a:r>
              <a:rPr lang="tr-TR" sz="1600" i="1" dirty="0" smtClean="0"/>
              <a:t>olarak da </a:t>
            </a:r>
            <a:r>
              <a:rPr lang="tr-TR" sz="1600" i="1" dirty="0"/>
              <a:t>bilinirler. Bu bilgisayarlarda </a:t>
            </a:r>
            <a:r>
              <a:rPr lang="tr-TR" sz="1600" i="1" dirty="0" smtClean="0"/>
              <a:t>kasa, ekran, klavye ve fare </a:t>
            </a:r>
            <a:r>
              <a:rPr lang="tr-TR" sz="1600" i="1" dirty="0"/>
              <a:t>tek bir kasada birleşmiştir</a:t>
            </a:r>
            <a:r>
              <a:rPr lang="tr-TR" sz="1600" i="1" dirty="0" smtClean="0"/>
              <a:t>.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xmlns="" val="1900668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İnternette </a:t>
            </a:r>
            <a:r>
              <a:rPr lang="tr-TR" sz="3200" b="1" dirty="0"/>
              <a:t>gördüğümüz bir resmi </a:t>
            </a:r>
            <a:r>
              <a:rPr lang="tr-TR" sz="3200" b="1" dirty="0" smtClean="0"/>
              <a:t>bilgisayarımıza </a:t>
            </a:r>
            <a:r>
              <a:rPr lang="tr-TR" sz="3200" b="1" dirty="0"/>
              <a:t>kaydetmek için izlenmesi gereken yol hangisidir</a:t>
            </a:r>
            <a:r>
              <a:rPr lang="tr-TR" sz="3200" b="1" dirty="0" smtClean="0"/>
              <a:t>?</a:t>
            </a:r>
          </a:p>
          <a:p>
            <a:pPr algn="l">
              <a:lnSpc>
                <a:spcPct val="150000"/>
              </a:lnSpc>
            </a:pPr>
            <a:r>
              <a:rPr lang="en-US" sz="2800" dirty="0"/>
              <a:t>a) </a:t>
            </a:r>
            <a:r>
              <a:rPr lang="en-US" sz="2800" dirty="0" err="1" smtClean="0"/>
              <a:t>Resm</a:t>
            </a:r>
            <a:r>
              <a:rPr lang="tr-TR" sz="2800" dirty="0" smtClean="0"/>
              <a:t>e</a:t>
            </a:r>
            <a:r>
              <a:rPr lang="en-US" sz="2800" dirty="0" smtClean="0"/>
              <a:t> </a:t>
            </a:r>
            <a:r>
              <a:rPr lang="en-US" sz="2800" dirty="0" err="1"/>
              <a:t>çift</a:t>
            </a:r>
            <a:r>
              <a:rPr lang="en-US" sz="2800" dirty="0"/>
              <a:t> </a:t>
            </a:r>
            <a:r>
              <a:rPr lang="en-US" sz="2800" dirty="0" err="1"/>
              <a:t>tıklayarak</a:t>
            </a:r>
            <a:r>
              <a:rPr lang="en-US" sz="2800" dirty="0"/>
              <a:t> </a:t>
            </a:r>
            <a:r>
              <a:rPr lang="en-US" sz="2800" dirty="0" err="1"/>
              <a:t>açmak</a:t>
            </a:r>
            <a:endParaRPr lang="en-US" sz="2800" dirty="0"/>
          </a:p>
          <a:p>
            <a:pPr algn="l">
              <a:lnSpc>
                <a:spcPct val="150000"/>
              </a:lnSpc>
            </a:pPr>
            <a:r>
              <a:rPr lang="en-US" sz="2800" dirty="0"/>
              <a:t>b) </a:t>
            </a:r>
            <a:r>
              <a:rPr lang="en-US" sz="2800" dirty="0" err="1"/>
              <a:t>Klavyeden</a:t>
            </a:r>
            <a:r>
              <a:rPr lang="en-US" sz="2800" dirty="0"/>
              <a:t> “Print Screen” </a:t>
            </a:r>
            <a:r>
              <a:rPr lang="en-US" sz="2800" dirty="0" err="1"/>
              <a:t>tuşuna</a:t>
            </a:r>
            <a:r>
              <a:rPr lang="en-US" sz="2800" dirty="0"/>
              <a:t> </a:t>
            </a:r>
            <a:r>
              <a:rPr lang="en-US" sz="2800" dirty="0" err="1"/>
              <a:t>basmak</a:t>
            </a:r>
            <a:endParaRPr lang="en-US" sz="2800" dirty="0"/>
          </a:p>
          <a:p>
            <a:pPr algn="l">
              <a:lnSpc>
                <a:spcPct val="150000"/>
              </a:lnSpc>
            </a:pPr>
            <a:r>
              <a:rPr lang="en-US" sz="2800" dirty="0"/>
              <a:t>c) </a:t>
            </a:r>
            <a:r>
              <a:rPr lang="en-US" sz="2800" dirty="0" err="1"/>
              <a:t>Resmin</a:t>
            </a:r>
            <a:r>
              <a:rPr lang="en-US" sz="2800" dirty="0"/>
              <a:t> </a:t>
            </a:r>
            <a:r>
              <a:rPr lang="en-US" sz="2800" dirty="0" err="1"/>
              <a:t>üzerinde</a:t>
            </a:r>
            <a:r>
              <a:rPr lang="en-US" sz="2800" dirty="0"/>
              <a:t> </a:t>
            </a:r>
            <a:r>
              <a:rPr lang="en-US" sz="2800" dirty="0" err="1"/>
              <a:t>sağ</a:t>
            </a:r>
            <a:r>
              <a:rPr lang="en-US" sz="2800" dirty="0"/>
              <a:t> </a:t>
            </a:r>
            <a:r>
              <a:rPr lang="en-US" sz="2800" dirty="0" err="1"/>
              <a:t>tuş</a:t>
            </a:r>
            <a:r>
              <a:rPr lang="en-US" sz="2800" dirty="0"/>
              <a:t> -&gt; </a:t>
            </a:r>
            <a:r>
              <a:rPr lang="en-US" sz="2800" dirty="0" err="1"/>
              <a:t>resmi</a:t>
            </a:r>
            <a:r>
              <a:rPr lang="en-US" sz="2800" dirty="0"/>
              <a:t> </a:t>
            </a:r>
            <a:r>
              <a:rPr lang="tr-TR" sz="2800" dirty="0" smtClean="0"/>
              <a:t>al</a:t>
            </a:r>
            <a:endParaRPr lang="en-US" sz="2800" dirty="0"/>
          </a:p>
          <a:p>
            <a:pPr algn="l">
              <a:lnSpc>
                <a:spcPct val="150000"/>
              </a:lnSpc>
            </a:pPr>
            <a:r>
              <a:rPr lang="en-US" sz="2800" dirty="0"/>
              <a:t>d) </a:t>
            </a:r>
            <a:r>
              <a:rPr lang="en-US" sz="2800" dirty="0" err="1"/>
              <a:t>Resmin</a:t>
            </a:r>
            <a:r>
              <a:rPr lang="en-US" sz="2800" dirty="0"/>
              <a:t> </a:t>
            </a:r>
            <a:r>
              <a:rPr lang="en-US" sz="2800" dirty="0" err="1"/>
              <a:t>üzerinde</a:t>
            </a:r>
            <a:r>
              <a:rPr lang="en-US" sz="2800" dirty="0"/>
              <a:t> </a:t>
            </a:r>
            <a:r>
              <a:rPr lang="en-US" sz="2800" dirty="0" err="1"/>
              <a:t>sağ</a:t>
            </a:r>
            <a:r>
              <a:rPr lang="en-US" sz="2800" dirty="0"/>
              <a:t> </a:t>
            </a:r>
            <a:r>
              <a:rPr lang="en-US" sz="2800" dirty="0" err="1"/>
              <a:t>tuş</a:t>
            </a:r>
            <a:r>
              <a:rPr lang="en-US" sz="2800" dirty="0"/>
              <a:t> -&gt; </a:t>
            </a:r>
            <a:r>
              <a:rPr lang="en-US" sz="2800" dirty="0" err="1"/>
              <a:t>resmi</a:t>
            </a:r>
            <a:r>
              <a:rPr lang="en-US" sz="2800" dirty="0"/>
              <a:t> </a:t>
            </a:r>
            <a:r>
              <a:rPr lang="en-US" sz="2800" dirty="0" err="1"/>
              <a:t>farklı</a:t>
            </a:r>
            <a:r>
              <a:rPr lang="en-US" sz="2800" dirty="0"/>
              <a:t> </a:t>
            </a:r>
            <a:r>
              <a:rPr lang="en-US" sz="2800" dirty="0" err="1"/>
              <a:t>kaydet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SORU-26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6873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internetten alışverişin faydalarından </a:t>
            </a:r>
            <a:r>
              <a:rPr lang="tr-TR" sz="3200" b="1" u="sng" dirty="0"/>
              <a:t>değildir</a:t>
            </a:r>
            <a:r>
              <a:rPr lang="tr-TR" sz="3200" b="1" u="sng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</a:t>
            </a:r>
            <a:r>
              <a:rPr lang="tr-TR" sz="2800" dirty="0" smtClean="0"/>
              <a:t> </a:t>
            </a:r>
            <a:r>
              <a:rPr lang="en-US" sz="2800" dirty="0" err="1" smtClean="0"/>
              <a:t>Ürün</a:t>
            </a:r>
            <a:r>
              <a:rPr lang="en-US" sz="2800" dirty="0" smtClean="0"/>
              <a:t> </a:t>
            </a:r>
            <a:r>
              <a:rPr lang="en-US" sz="2800" dirty="0" err="1"/>
              <a:t>çeşitliliği</a:t>
            </a:r>
            <a:r>
              <a:rPr lang="en-US" sz="2800" dirty="0"/>
              <a:t> </a:t>
            </a:r>
            <a:r>
              <a:rPr lang="en-US" sz="2800" dirty="0" err="1"/>
              <a:t>fazladır</a:t>
            </a:r>
            <a:r>
              <a:rPr lang="en-US" sz="2800" dirty="0"/>
              <a:t>.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b)</a:t>
            </a:r>
            <a:r>
              <a:rPr lang="tr-TR" sz="2800" dirty="0" smtClean="0"/>
              <a:t> </a:t>
            </a:r>
            <a:r>
              <a:rPr lang="en-US" sz="2800" dirty="0" err="1" smtClean="0"/>
              <a:t>Fiyatlar</a:t>
            </a:r>
            <a:r>
              <a:rPr lang="en-US" sz="2800" dirty="0" smtClean="0"/>
              <a:t> </a:t>
            </a:r>
            <a:r>
              <a:rPr lang="en-US" sz="2800" dirty="0" err="1"/>
              <a:t>daha</a:t>
            </a:r>
            <a:r>
              <a:rPr lang="en-US" sz="2800" dirty="0"/>
              <a:t> </a:t>
            </a:r>
            <a:r>
              <a:rPr lang="en-US" sz="2800" dirty="0" err="1"/>
              <a:t>uygundur</a:t>
            </a:r>
            <a:r>
              <a:rPr lang="en-US" sz="2800" dirty="0"/>
              <a:t>.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c)</a:t>
            </a:r>
            <a:r>
              <a:rPr lang="tr-TR" sz="2800" dirty="0" smtClean="0"/>
              <a:t> 7/24 alışveriş imkanı vardır</a:t>
            </a:r>
            <a:r>
              <a:rPr lang="en-US" sz="2800" dirty="0" smtClean="0"/>
              <a:t>.</a:t>
            </a:r>
            <a:endParaRPr lang="en-US" sz="2800" dirty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d)</a:t>
            </a:r>
            <a:r>
              <a:rPr lang="tr-TR" sz="2800" dirty="0" smtClean="0"/>
              <a:t> </a:t>
            </a:r>
            <a:r>
              <a:rPr lang="en-US" sz="2800" dirty="0" err="1" smtClean="0"/>
              <a:t>Kargoda</a:t>
            </a:r>
            <a:r>
              <a:rPr lang="en-US" sz="2800" dirty="0" smtClean="0"/>
              <a:t> </a:t>
            </a:r>
            <a:r>
              <a:rPr lang="en-US" sz="2800" dirty="0" err="1"/>
              <a:t>ürün</a:t>
            </a:r>
            <a:r>
              <a:rPr lang="en-US" sz="2800" dirty="0"/>
              <a:t> </a:t>
            </a:r>
            <a:r>
              <a:rPr lang="en-US" sz="2800" dirty="0" err="1"/>
              <a:t>zarar</a:t>
            </a:r>
            <a:r>
              <a:rPr lang="en-US" sz="2800" dirty="0"/>
              <a:t> </a:t>
            </a:r>
            <a:r>
              <a:rPr lang="en-US" sz="2800" dirty="0" err="1"/>
              <a:t>görebilir</a:t>
            </a:r>
            <a:r>
              <a:rPr lang="en-US" sz="2800" dirty="0"/>
              <a:t>.</a:t>
            </a: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SORU-27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6627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Aşağıdakilerden </a:t>
            </a:r>
            <a:r>
              <a:rPr lang="tr-TR" sz="3200" b="1" dirty="0"/>
              <a:t>hangisi bilgisayar kullanırken dikkat edilmesi gereken önlemlerden </a:t>
            </a:r>
            <a:r>
              <a:rPr lang="tr-TR" sz="3200" b="1" u="sng" dirty="0" smtClean="0"/>
              <a:t>değildir?</a:t>
            </a:r>
            <a:r>
              <a:rPr lang="tr-TR" sz="3200" b="1" dirty="0" smtClean="0"/>
              <a:t> 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a)</a:t>
            </a:r>
            <a:r>
              <a:rPr lang="tr-TR" sz="2800" dirty="0" smtClean="0"/>
              <a:t> </a:t>
            </a:r>
            <a:r>
              <a:rPr lang="en-US" sz="2800" dirty="0" err="1" smtClean="0"/>
              <a:t>Dik</a:t>
            </a:r>
            <a:r>
              <a:rPr lang="en-US" sz="2800" dirty="0" smtClean="0"/>
              <a:t> </a:t>
            </a:r>
            <a:r>
              <a:rPr lang="en-US" sz="2800" dirty="0" err="1"/>
              <a:t>oturulmalı</a:t>
            </a:r>
            <a:r>
              <a:rPr lang="en-US" sz="2800" dirty="0"/>
              <a:t> </a:t>
            </a:r>
            <a:r>
              <a:rPr lang="en-US" sz="2800" dirty="0" err="1"/>
              <a:t>ve</a:t>
            </a:r>
            <a:r>
              <a:rPr lang="en-US" sz="2800" dirty="0"/>
              <a:t> </a:t>
            </a:r>
            <a:r>
              <a:rPr lang="en-US" sz="2800" dirty="0" err="1"/>
              <a:t>sırt</a:t>
            </a:r>
            <a:r>
              <a:rPr lang="en-US" sz="2800" dirty="0"/>
              <a:t> </a:t>
            </a:r>
            <a:r>
              <a:rPr lang="en-US" sz="2800" dirty="0" err="1"/>
              <a:t>desteklenmelidir</a:t>
            </a:r>
            <a:r>
              <a:rPr lang="en-US" sz="2800" dirty="0"/>
              <a:t>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b)</a:t>
            </a:r>
            <a:r>
              <a:rPr lang="tr-TR" sz="2800" dirty="0" smtClean="0"/>
              <a:t> Monitöre ışık dik gelmemelidir.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c)</a:t>
            </a:r>
            <a:r>
              <a:rPr lang="tr-TR" sz="2800" dirty="0" smtClean="0"/>
              <a:t> </a:t>
            </a:r>
            <a:r>
              <a:rPr lang="en-US" sz="2800" dirty="0" smtClean="0"/>
              <a:t>15-20 </a:t>
            </a:r>
            <a:r>
              <a:rPr lang="en-US" sz="2800" dirty="0" err="1"/>
              <a:t>dakikada</a:t>
            </a:r>
            <a:r>
              <a:rPr lang="en-US" sz="2800" dirty="0"/>
              <a:t> </a:t>
            </a:r>
            <a:r>
              <a:rPr lang="en-US" sz="2800" dirty="0" err="1"/>
              <a:t>bir</a:t>
            </a:r>
            <a:r>
              <a:rPr lang="en-US" sz="2800" dirty="0"/>
              <a:t> </a:t>
            </a:r>
            <a:r>
              <a:rPr lang="en-US" sz="2800" dirty="0" err="1"/>
              <a:t>gözleri</a:t>
            </a:r>
            <a:r>
              <a:rPr lang="en-US" sz="2800" dirty="0"/>
              <a:t> </a:t>
            </a:r>
            <a:r>
              <a:rPr lang="en-US" sz="2800" dirty="0" err="1"/>
              <a:t>uzağa</a:t>
            </a:r>
            <a:r>
              <a:rPr lang="en-US" sz="2800" dirty="0"/>
              <a:t> </a:t>
            </a:r>
            <a:r>
              <a:rPr lang="en-US" sz="2800" dirty="0" err="1"/>
              <a:t>odaklayarak</a:t>
            </a:r>
            <a:r>
              <a:rPr lang="en-US" sz="2800" dirty="0"/>
              <a:t> </a:t>
            </a:r>
            <a:r>
              <a:rPr lang="en-US" sz="2800" dirty="0" err="1"/>
              <a:t>göz</a:t>
            </a:r>
            <a:r>
              <a:rPr lang="en-US" sz="2800" dirty="0"/>
              <a:t> </a:t>
            </a:r>
            <a:r>
              <a:rPr lang="en-US" sz="2800" dirty="0" err="1"/>
              <a:t>kaslarının</a:t>
            </a:r>
            <a:r>
              <a:rPr lang="en-US" sz="2800" dirty="0"/>
              <a:t> </a:t>
            </a:r>
            <a:r>
              <a:rPr lang="en-US" sz="2800" dirty="0" err="1"/>
              <a:t>dinlenmesi</a:t>
            </a:r>
            <a:r>
              <a:rPr lang="en-US" sz="2800" dirty="0"/>
              <a:t> </a:t>
            </a:r>
            <a:r>
              <a:rPr lang="en-US" sz="2800" dirty="0" err="1"/>
              <a:t>sağlanmalıdır</a:t>
            </a:r>
            <a:r>
              <a:rPr lang="en-US" sz="2800" dirty="0"/>
              <a:t>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d</a:t>
            </a:r>
            <a:r>
              <a:rPr lang="en-US" sz="2800" dirty="0" smtClean="0"/>
              <a:t>)</a:t>
            </a:r>
            <a:r>
              <a:rPr lang="tr-TR" sz="2800" dirty="0" smtClean="0"/>
              <a:t> </a:t>
            </a:r>
            <a:r>
              <a:rPr lang="en-US" sz="2800" dirty="0" err="1" smtClean="0"/>
              <a:t>Monitör</a:t>
            </a:r>
            <a:r>
              <a:rPr lang="en-US" sz="2800" dirty="0" smtClean="0"/>
              <a:t> </a:t>
            </a:r>
            <a:r>
              <a:rPr lang="en-US" sz="2800" dirty="0"/>
              <a:t>net </a:t>
            </a:r>
            <a:r>
              <a:rPr lang="en-US" sz="2800" dirty="0" err="1"/>
              <a:t>görünmesi</a:t>
            </a:r>
            <a:r>
              <a:rPr lang="en-US" sz="2800" dirty="0"/>
              <a:t> </a:t>
            </a:r>
            <a:r>
              <a:rPr lang="en-US" sz="2800" dirty="0" err="1"/>
              <a:t>için</a:t>
            </a:r>
            <a:r>
              <a:rPr lang="en-US" sz="2800" dirty="0"/>
              <a:t> </a:t>
            </a:r>
            <a:r>
              <a:rPr lang="en-US" sz="2800" dirty="0" err="1"/>
              <a:t>çok</a:t>
            </a:r>
            <a:r>
              <a:rPr lang="en-US" sz="2800" dirty="0"/>
              <a:t> </a:t>
            </a:r>
            <a:r>
              <a:rPr lang="en-US" sz="2800" dirty="0" err="1"/>
              <a:t>yakından</a:t>
            </a:r>
            <a:r>
              <a:rPr lang="en-US" sz="2800" dirty="0"/>
              <a:t> </a:t>
            </a:r>
            <a:r>
              <a:rPr lang="en-US" sz="2800" dirty="0" err="1"/>
              <a:t>bakılmalıdır</a:t>
            </a:r>
            <a:r>
              <a:rPr lang="en-US" sz="2800" dirty="0"/>
              <a:t>.</a:t>
            </a: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SORU-28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393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tr-TR" sz="3200" b="1" dirty="0"/>
              <a:t>Aşağıdakilerden hangisi </a:t>
            </a:r>
            <a:r>
              <a:rPr lang="tr-TR" sz="3200" b="1" u="sng" dirty="0"/>
              <a:t>yanlıştır</a:t>
            </a:r>
            <a:r>
              <a:rPr lang="tr-TR" sz="3200" b="1" u="sng" dirty="0" smtClean="0"/>
              <a:t>?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a)</a:t>
            </a:r>
            <a:r>
              <a:rPr lang="tr-TR" sz="2800" dirty="0" smtClean="0"/>
              <a:t> </a:t>
            </a:r>
            <a:r>
              <a:rPr lang="en-US" sz="2800" dirty="0" err="1" smtClean="0"/>
              <a:t>İnternette</a:t>
            </a:r>
            <a:r>
              <a:rPr lang="en-US" sz="2800" dirty="0" smtClean="0"/>
              <a:t> </a:t>
            </a:r>
            <a:r>
              <a:rPr lang="en-US" sz="2800" dirty="0" err="1"/>
              <a:t>tanımadığımız</a:t>
            </a:r>
            <a:r>
              <a:rPr lang="en-US" sz="2800" dirty="0"/>
              <a:t> </a:t>
            </a:r>
            <a:r>
              <a:rPr lang="en-US" sz="2800" dirty="0" err="1"/>
              <a:t>kişilerle</a:t>
            </a:r>
            <a:r>
              <a:rPr lang="en-US" sz="2800" dirty="0"/>
              <a:t> </a:t>
            </a:r>
            <a:r>
              <a:rPr lang="en-US" sz="2800" dirty="0" err="1"/>
              <a:t>konuşmamalıyız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b)</a:t>
            </a:r>
            <a:r>
              <a:rPr lang="tr-TR" sz="2800" dirty="0" smtClean="0"/>
              <a:t> </a:t>
            </a:r>
            <a:r>
              <a:rPr lang="en-US" sz="2800" dirty="0" err="1" smtClean="0"/>
              <a:t>İnternette</a:t>
            </a:r>
            <a:r>
              <a:rPr lang="en-US" sz="2800" dirty="0" smtClean="0"/>
              <a:t> </a:t>
            </a:r>
            <a:r>
              <a:rPr lang="en-US" sz="2800" dirty="0" err="1"/>
              <a:t>bizi</a:t>
            </a:r>
            <a:r>
              <a:rPr lang="en-US" sz="2800" dirty="0"/>
              <a:t> </a:t>
            </a:r>
            <a:r>
              <a:rPr lang="en-US" sz="2800" dirty="0" err="1"/>
              <a:t>rahatsız</a:t>
            </a:r>
            <a:r>
              <a:rPr lang="en-US" sz="2800" dirty="0"/>
              <a:t> </a:t>
            </a:r>
            <a:r>
              <a:rPr lang="en-US" sz="2800" dirty="0" err="1"/>
              <a:t>eden</a:t>
            </a:r>
            <a:r>
              <a:rPr lang="en-US" sz="2800" dirty="0"/>
              <a:t> </a:t>
            </a:r>
            <a:r>
              <a:rPr lang="en-US" sz="2800" dirty="0" err="1"/>
              <a:t>kişileri</a:t>
            </a:r>
            <a:r>
              <a:rPr lang="en-US" sz="2800" dirty="0"/>
              <a:t> </a:t>
            </a:r>
            <a:r>
              <a:rPr lang="en-US" sz="2800" dirty="0" err="1"/>
              <a:t>kimseye</a:t>
            </a:r>
            <a:r>
              <a:rPr lang="en-US" sz="2800" dirty="0"/>
              <a:t> </a:t>
            </a:r>
            <a:r>
              <a:rPr lang="en-US" sz="2800" dirty="0" err="1"/>
              <a:t>söylememeliyiz</a:t>
            </a:r>
            <a:r>
              <a:rPr lang="en-US" sz="2800" dirty="0"/>
              <a:t>.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c)</a:t>
            </a:r>
            <a:r>
              <a:rPr lang="tr-TR" sz="2800" dirty="0" smtClean="0"/>
              <a:t> </a:t>
            </a:r>
            <a:r>
              <a:rPr lang="en-US" sz="2800" dirty="0" err="1" smtClean="0"/>
              <a:t>İnternette</a:t>
            </a:r>
            <a:r>
              <a:rPr lang="en-US" sz="2800" dirty="0" smtClean="0"/>
              <a:t> </a:t>
            </a:r>
            <a:r>
              <a:rPr lang="en-US" sz="2800" dirty="0" err="1"/>
              <a:t>kişisel</a:t>
            </a:r>
            <a:r>
              <a:rPr lang="en-US" sz="2800" dirty="0"/>
              <a:t> </a:t>
            </a:r>
            <a:r>
              <a:rPr lang="en-US" sz="2800" dirty="0" err="1"/>
              <a:t>bilgilerimizi</a:t>
            </a:r>
            <a:r>
              <a:rPr lang="en-US" sz="2800" dirty="0"/>
              <a:t> </a:t>
            </a:r>
            <a:r>
              <a:rPr lang="en-US" sz="2800" dirty="0" err="1"/>
              <a:t>herkesle</a:t>
            </a:r>
            <a:r>
              <a:rPr lang="en-US" sz="2800" dirty="0"/>
              <a:t> </a:t>
            </a:r>
            <a:r>
              <a:rPr lang="en-US" sz="2800" dirty="0" err="1"/>
              <a:t>paylaşmamalıyız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d)</a:t>
            </a:r>
            <a:r>
              <a:rPr lang="tr-TR" sz="2800" dirty="0" smtClean="0"/>
              <a:t> </a:t>
            </a:r>
            <a:r>
              <a:rPr lang="en-US" sz="2800" dirty="0" err="1" smtClean="0"/>
              <a:t>İnternette</a:t>
            </a:r>
            <a:r>
              <a:rPr lang="en-US" sz="2800" dirty="0" smtClean="0"/>
              <a:t> </a:t>
            </a:r>
            <a:r>
              <a:rPr lang="en-US" sz="2800" dirty="0" err="1"/>
              <a:t>bizi</a:t>
            </a:r>
            <a:r>
              <a:rPr lang="en-US" sz="2800" dirty="0"/>
              <a:t> </a:t>
            </a:r>
            <a:r>
              <a:rPr lang="en-US" sz="2800" dirty="0" err="1"/>
              <a:t>rahatsız</a:t>
            </a:r>
            <a:r>
              <a:rPr lang="en-US" sz="2800" dirty="0"/>
              <a:t> </a:t>
            </a:r>
            <a:r>
              <a:rPr lang="en-US" sz="2800" dirty="0" err="1"/>
              <a:t>eden</a:t>
            </a:r>
            <a:r>
              <a:rPr lang="en-US" sz="2800" dirty="0"/>
              <a:t> </a:t>
            </a:r>
            <a:r>
              <a:rPr lang="en-US" sz="2800" dirty="0" err="1"/>
              <a:t>kişileri</a:t>
            </a:r>
            <a:r>
              <a:rPr lang="en-US" sz="2800" dirty="0"/>
              <a:t> </a:t>
            </a:r>
            <a:r>
              <a:rPr lang="en-US" sz="2800" dirty="0" err="1"/>
              <a:t>anne-babamıza</a:t>
            </a:r>
            <a:r>
              <a:rPr lang="en-US" sz="2800" dirty="0"/>
              <a:t> </a:t>
            </a:r>
            <a:r>
              <a:rPr lang="en-US" sz="2800" dirty="0" err="1"/>
              <a:t>söylemeliyiz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SORU-29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22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Hangisinde </a:t>
            </a:r>
            <a:r>
              <a:rPr lang="tr-TR" sz="3200" b="1" dirty="0"/>
              <a:t>bilgisayarımızın </a:t>
            </a:r>
            <a:r>
              <a:rPr lang="tr-TR" sz="3200" b="1" u="sng" dirty="0"/>
              <a:t>görüntü </a:t>
            </a:r>
            <a:r>
              <a:rPr lang="tr-TR" sz="3200" b="1" dirty="0"/>
              <a:t>oluşturabilmesi için gerekli donanım birimleri doğru olarak verilmiştir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a</a:t>
            </a:r>
            <a:r>
              <a:rPr lang="tr-TR" sz="2800" dirty="0" smtClean="0"/>
              <a:t>) Ekran </a:t>
            </a:r>
            <a:r>
              <a:rPr lang="tr-TR" sz="2800" dirty="0"/>
              <a:t>kartı-Ağ kartı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Ekran </a:t>
            </a:r>
            <a:r>
              <a:rPr lang="tr-TR" sz="2800" dirty="0"/>
              <a:t>Kartı-Monitör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c</a:t>
            </a:r>
            <a:r>
              <a:rPr lang="tr-TR" sz="2800" dirty="0" smtClean="0"/>
              <a:t>) Monitör-</a:t>
            </a:r>
            <a:r>
              <a:rPr lang="tr-TR" sz="2800" dirty="0" err="1" smtClean="0"/>
              <a:t>Anakart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Modem-Ağ </a:t>
            </a:r>
            <a:r>
              <a:rPr lang="tr-TR" sz="2800" dirty="0"/>
              <a:t>Kartı</a:t>
            </a:r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556308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Aşağıdakilerden hangisi bir şifre belirlerken dikkat edilecek hususlardan </a:t>
            </a:r>
            <a:r>
              <a:rPr lang="tr-TR" sz="3200" b="1" u="sng" dirty="0"/>
              <a:t>değildir</a:t>
            </a:r>
            <a:r>
              <a:rPr lang="tr-TR" sz="3200" b="1" u="sng" dirty="0" smtClean="0"/>
              <a:t>?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a)</a:t>
            </a:r>
            <a:r>
              <a:rPr lang="tr-TR" sz="2800" dirty="0" smtClean="0"/>
              <a:t> </a:t>
            </a:r>
            <a:r>
              <a:rPr lang="en-US" sz="2800" dirty="0" err="1" smtClean="0"/>
              <a:t>Şifremizi</a:t>
            </a:r>
            <a:r>
              <a:rPr lang="en-US" sz="2800" dirty="0" smtClean="0"/>
              <a:t> </a:t>
            </a:r>
            <a:r>
              <a:rPr lang="en-US" sz="2800" dirty="0" err="1"/>
              <a:t>unutmamalıyız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b)</a:t>
            </a:r>
            <a:r>
              <a:rPr lang="tr-TR" sz="2800" dirty="0" smtClean="0"/>
              <a:t> </a:t>
            </a:r>
            <a:r>
              <a:rPr lang="en-US" sz="2800" dirty="0" err="1" smtClean="0"/>
              <a:t>Şifremizi</a:t>
            </a:r>
            <a:r>
              <a:rPr lang="en-US" sz="2800" dirty="0" smtClean="0"/>
              <a:t> </a:t>
            </a:r>
            <a:r>
              <a:rPr lang="en-US" sz="2800" dirty="0" err="1"/>
              <a:t>kimseye</a:t>
            </a:r>
            <a:r>
              <a:rPr lang="en-US" sz="2800" dirty="0"/>
              <a:t> </a:t>
            </a:r>
            <a:r>
              <a:rPr lang="en-US" sz="2800" dirty="0" err="1"/>
              <a:t>söylememeliyiz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c)</a:t>
            </a:r>
            <a:r>
              <a:rPr lang="tr-TR" sz="2800" dirty="0" smtClean="0"/>
              <a:t> </a:t>
            </a:r>
            <a:r>
              <a:rPr lang="en-US" sz="2800" dirty="0" err="1" smtClean="0"/>
              <a:t>Şifremizi</a:t>
            </a:r>
            <a:r>
              <a:rPr lang="en-US" sz="2800" dirty="0" smtClean="0"/>
              <a:t> </a:t>
            </a:r>
            <a:r>
              <a:rPr lang="en-US" sz="2800" dirty="0" err="1"/>
              <a:t>günlük</a:t>
            </a:r>
            <a:r>
              <a:rPr lang="en-US" sz="2800" dirty="0"/>
              <a:t> </a:t>
            </a:r>
            <a:r>
              <a:rPr lang="en-US" sz="2800" dirty="0" err="1"/>
              <a:t>hayatta</a:t>
            </a:r>
            <a:r>
              <a:rPr lang="en-US" sz="2800" dirty="0"/>
              <a:t> </a:t>
            </a:r>
            <a:r>
              <a:rPr lang="en-US" sz="2800" dirty="0" err="1"/>
              <a:t>kullandığımız</a:t>
            </a:r>
            <a:r>
              <a:rPr lang="en-US" sz="2800" dirty="0"/>
              <a:t> </a:t>
            </a:r>
            <a:r>
              <a:rPr lang="en-US" sz="2800" dirty="0" err="1"/>
              <a:t>özel</a:t>
            </a:r>
            <a:r>
              <a:rPr lang="en-US" sz="2800" dirty="0"/>
              <a:t> </a:t>
            </a:r>
            <a:r>
              <a:rPr lang="en-US" sz="2800" dirty="0" err="1" smtClean="0"/>
              <a:t>numaralardan</a:t>
            </a:r>
            <a:r>
              <a:rPr lang="en-US" sz="2800" dirty="0" smtClean="0"/>
              <a:t> </a:t>
            </a:r>
            <a:r>
              <a:rPr lang="en-US" sz="2800" dirty="0" err="1"/>
              <a:t>oluşturmamalıyız</a:t>
            </a:r>
            <a:endParaRPr lang="en-US" sz="28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d)</a:t>
            </a:r>
            <a:r>
              <a:rPr lang="tr-TR" sz="2800" dirty="0" smtClean="0"/>
              <a:t> </a:t>
            </a:r>
            <a:r>
              <a:rPr lang="en-US" sz="2800" dirty="0" err="1" smtClean="0"/>
              <a:t>Şifremizi</a:t>
            </a:r>
            <a:r>
              <a:rPr lang="en-US" sz="2800" dirty="0" smtClean="0"/>
              <a:t> </a:t>
            </a:r>
            <a:r>
              <a:rPr lang="en-US" sz="2800" dirty="0" err="1" smtClean="0"/>
              <a:t>doğum</a:t>
            </a:r>
            <a:r>
              <a:rPr lang="en-US" sz="2800" dirty="0" smtClean="0"/>
              <a:t> </a:t>
            </a:r>
            <a:r>
              <a:rPr lang="en-US" sz="2800" dirty="0" err="1" smtClean="0"/>
              <a:t>tarihimiz</a:t>
            </a:r>
            <a:r>
              <a:rPr lang="en-US" sz="2800" dirty="0" smtClean="0"/>
              <a:t> </a:t>
            </a:r>
            <a:r>
              <a:rPr lang="en-US" sz="2800" dirty="0" err="1"/>
              <a:t>olarak</a:t>
            </a:r>
            <a:r>
              <a:rPr lang="en-US" sz="2800" dirty="0"/>
              <a:t> </a:t>
            </a:r>
            <a:r>
              <a:rPr lang="en-US" sz="2800" dirty="0" err="1" smtClean="0"/>
              <a:t>belirlemeliyiz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SORU-30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1515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sz="3500" b="1" dirty="0"/>
              <a:t>Aşağıdakilerden hangisi bilişim suçuna örnek </a:t>
            </a:r>
            <a:r>
              <a:rPr lang="tr-TR" sz="3500" b="1" u="sng" dirty="0"/>
              <a:t>değildir</a:t>
            </a:r>
            <a:r>
              <a:rPr lang="tr-TR" sz="3500" b="1" u="sng" dirty="0" smtClean="0"/>
              <a:t>?</a:t>
            </a:r>
          </a:p>
          <a:p>
            <a:pPr lvl="1" algn="l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a)</a:t>
            </a:r>
            <a:r>
              <a:rPr lang="tr-TR" sz="2800" dirty="0" smtClean="0"/>
              <a:t> </a:t>
            </a:r>
            <a:r>
              <a:rPr lang="en-US" sz="2800" dirty="0" err="1" smtClean="0"/>
              <a:t>Başka</a:t>
            </a:r>
            <a:r>
              <a:rPr lang="en-US" sz="2800" dirty="0" smtClean="0"/>
              <a:t> </a:t>
            </a:r>
            <a:r>
              <a:rPr lang="en-US" sz="2800" dirty="0" err="1"/>
              <a:t>birisinin</a:t>
            </a:r>
            <a:r>
              <a:rPr lang="en-US" sz="2800" dirty="0"/>
              <a:t> </a:t>
            </a:r>
            <a:r>
              <a:rPr lang="en-US" sz="2800" dirty="0" err="1"/>
              <a:t>kredi</a:t>
            </a:r>
            <a:r>
              <a:rPr lang="en-US" sz="2800" dirty="0"/>
              <a:t> </a:t>
            </a:r>
            <a:r>
              <a:rPr lang="en-US" sz="2800" dirty="0" err="1"/>
              <a:t>kartını</a:t>
            </a:r>
            <a:r>
              <a:rPr lang="en-US" sz="2800" dirty="0"/>
              <a:t> </a:t>
            </a:r>
            <a:r>
              <a:rPr lang="en-US" sz="2800" dirty="0" err="1"/>
              <a:t>kopyalayarak</a:t>
            </a:r>
            <a:r>
              <a:rPr lang="en-US" sz="2800" dirty="0"/>
              <a:t> </a:t>
            </a:r>
            <a:r>
              <a:rPr lang="en-US" sz="2800" dirty="0" err="1"/>
              <a:t>onu</a:t>
            </a:r>
            <a:r>
              <a:rPr lang="en-US" sz="2800" dirty="0"/>
              <a:t> </a:t>
            </a:r>
            <a:r>
              <a:rPr lang="en-US" sz="2800" dirty="0" err="1"/>
              <a:t>dolandırmak</a:t>
            </a:r>
            <a:endParaRPr lang="en-US" sz="2800" dirty="0"/>
          </a:p>
          <a:p>
            <a:pPr lvl="1" algn="l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b)</a:t>
            </a:r>
            <a:r>
              <a:rPr lang="tr-TR" sz="2800" dirty="0" smtClean="0"/>
              <a:t> </a:t>
            </a:r>
            <a:r>
              <a:rPr lang="en-US" sz="2800" dirty="0" err="1" smtClean="0"/>
              <a:t>Telefonda</a:t>
            </a:r>
            <a:r>
              <a:rPr lang="en-US" sz="2800" dirty="0" smtClean="0"/>
              <a:t> </a:t>
            </a:r>
            <a:r>
              <a:rPr lang="en-US" sz="2800" dirty="0" err="1"/>
              <a:t>insanlara</a:t>
            </a:r>
            <a:r>
              <a:rPr lang="en-US" sz="2800" dirty="0"/>
              <a:t> </a:t>
            </a:r>
            <a:r>
              <a:rPr lang="en-US" sz="2800" dirty="0" err="1"/>
              <a:t>kendini</a:t>
            </a:r>
            <a:r>
              <a:rPr lang="en-US" sz="2800" dirty="0"/>
              <a:t> polis </a:t>
            </a:r>
            <a:r>
              <a:rPr lang="en-US" sz="2800" dirty="0" err="1"/>
              <a:t>olarak</a:t>
            </a:r>
            <a:r>
              <a:rPr lang="en-US" sz="2800" dirty="0"/>
              <a:t> </a:t>
            </a:r>
            <a:r>
              <a:rPr lang="en-US" sz="2800" dirty="0" err="1"/>
              <a:t>tanıtıp</a:t>
            </a:r>
            <a:r>
              <a:rPr lang="en-US" sz="2800" dirty="0"/>
              <a:t> </a:t>
            </a:r>
            <a:r>
              <a:rPr lang="en-US" sz="2800" dirty="0" err="1"/>
              <a:t>onları</a:t>
            </a:r>
            <a:r>
              <a:rPr lang="en-US" sz="2800" dirty="0"/>
              <a:t> </a:t>
            </a:r>
            <a:r>
              <a:rPr lang="en-US" sz="2800" dirty="0" err="1"/>
              <a:t>dolandırmak</a:t>
            </a:r>
            <a:endParaRPr lang="en-US" sz="2800" dirty="0"/>
          </a:p>
          <a:p>
            <a:pPr lvl="1" algn="l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c)</a:t>
            </a:r>
            <a:r>
              <a:rPr lang="tr-TR" sz="2800" dirty="0" smtClean="0"/>
              <a:t> </a:t>
            </a:r>
            <a:r>
              <a:rPr lang="en-US" sz="2800" dirty="0" err="1" smtClean="0"/>
              <a:t>Hırsızın</a:t>
            </a:r>
            <a:r>
              <a:rPr lang="en-US" sz="2800" dirty="0" smtClean="0"/>
              <a:t> </a:t>
            </a:r>
            <a:r>
              <a:rPr lang="en-US" sz="2800" dirty="0" err="1"/>
              <a:t>bir</a:t>
            </a:r>
            <a:r>
              <a:rPr lang="en-US" sz="2800" dirty="0"/>
              <a:t> </a:t>
            </a:r>
            <a:r>
              <a:rPr lang="en-US" sz="2800" dirty="0" err="1"/>
              <a:t>bankadan</a:t>
            </a:r>
            <a:r>
              <a:rPr lang="en-US" sz="2800" dirty="0"/>
              <a:t> </a:t>
            </a:r>
            <a:r>
              <a:rPr lang="en-US" sz="2800" dirty="0" err="1"/>
              <a:t>bilgisayar</a:t>
            </a:r>
            <a:r>
              <a:rPr lang="en-US" sz="2800" dirty="0"/>
              <a:t> </a:t>
            </a:r>
            <a:r>
              <a:rPr lang="en-US" sz="2800" dirty="0" err="1"/>
              <a:t>çalması</a:t>
            </a:r>
            <a:endParaRPr lang="en-US" sz="2800" dirty="0"/>
          </a:p>
          <a:p>
            <a:pPr lvl="1" algn="l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 smtClean="0"/>
              <a:t>d)</a:t>
            </a:r>
            <a:r>
              <a:rPr lang="tr-TR" sz="2800" dirty="0" smtClean="0"/>
              <a:t> </a:t>
            </a:r>
            <a:r>
              <a:rPr lang="en-US" sz="2800" dirty="0" err="1" smtClean="0"/>
              <a:t>İnternetten</a:t>
            </a:r>
            <a:r>
              <a:rPr lang="en-US" sz="2800" dirty="0" smtClean="0"/>
              <a:t> </a:t>
            </a:r>
            <a:r>
              <a:rPr lang="en-US" sz="2800" dirty="0" err="1"/>
              <a:t>başka</a:t>
            </a:r>
            <a:r>
              <a:rPr lang="en-US" sz="2800" dirty="0"/>
              <a:t> </a:t>
            </a:r>
            <a:r>
              <a:rPr lang="en-US" sz="2800" dirty="0" err="1"/>
              <a:t>birisinin</a:t>
            </a:r>
            <a:r>
              <a:rPr lang="en-US" sz="2800" dirty="0"/>
              <a:t> </a:t>
            </a:r>
            <a:r>
              <a:rPr lang="en-US" sz="2800" dirty="0" err="1"/>
              <a:t>bilgisayarına</a:t>
            </a:r>
            <a:r>
              <a:rPr lang="en-US" sz="2800" dirty="0"/>
              <a:t> </a:t>
            </a:r>
            <a:r>
              <a:rPr lang="en-US" sz="2800" dirty="0" err="1"/>
              <a:t>sızıp</a:t>
            </a:r>
            <a:r>
              <a:rPr lang="en-US" sz="2800" dirty="0"/>
              <a:t> </a:t>
            </a:r>
            <a:r>
              <a:rPr lang="en-US" sz="2800" dirty="0" err="1"/>
              <a:t>onun</a:t>
            </a:r>
            <a:r>
              <a:rPr lang="en-US" sz="2800" dirty="0"/>
              <a:t> </a:t>
            </a:r>
            <a:r>
              <a:rPr lang="en-US" sz="2800" dirty="0" err="1"/>
              <a:t>kişisel</a:t>
            </a:r>
            <a:r>
              <a:rPr lang="en-US" sz="2800" dirty="0"/>
              <a:t> </a:t>
            </a:r>
            <a:r>
              <a:rPr lang="en-US" sz="2800" dirty="0" err="1"/>
              <a:t>bilgilerini</a:t>
            </a:r>
            <a:r>
              <a:rPr lang="en-US" sz="2800" dirty="0"/>
              <a:t> </a:t>
            </a:r>
            <a:r>
              <a:rPr lang="en-US" sz="2800" dirty="0" err="1"/>
              <a:t>çalmak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SORU-31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1770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500" b="1" dirty="0"/>
              <a:t>Monitöre yakından bakmak en çok hangi bölgemizi </a:t>
            </a:r>
            <a:r>
              <a:rPr lang="tr-TR" sz="3500" b="1" u="sng" dirty="0"/>
              <a:t>olumsuz</a:t>
            </a:r>
            <a:r>
              <a:rPr lang="tr-TR" sz="3500" b="1" dirty="0"/>
              <a:t> etkiler? </a:t>
            </a:r>
            <a:endParaRPr lang="tr-TR" sz="3500" b="1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en-US" sz="2800" dirty="0" err="1" smtClean="0"/>
              <a:t>Boyun</a:t>
            </a:r>
            <a:r>
              <a:rPr lang="en-US" sz="2800" dirty="0" smtClean="0"/>
              <a:t> </a:t>
            </a:r>
            <a:r>
              <a:rPr lang="en-US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en-US" sz="2800" dirty="0" err="1"/>
              <a:t>Göz</a:t>
            </a:r>
            <a:r>
              <a:rPr lang="en-US" sz="2800" dirty="0"/>
              <a:t> </a:t>
            </a:r>
          </a:p>
          <a:p>
            <a:pPr lvl="2" algn="l">
              <a:lnSpc>
                <a:spcPct val="150000"/>
              </a:lnSpc>
            </a:pPr>
            <a:r>
              <a:rPr lang="en-US" sz="2800" dirty="0"/>
              <a:t>c) Kulak 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en-US" sz="2800" dirty="0" err="1"/>
              <a:t>Sırt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SORU-32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2958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0" y="1910281"/>
            <a:ext cx="7872209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Bilişim Teknolojileri sınıfında </a:t>
            </a:r>
            <a:r>
              <a:rPr lang="tr-TR" sz="3200" b="1" u="sng" dirty="0" smtClean="0"/>
              <a:t>müzik dinlerken </a:t>
            </a:r>
            <a:r>
              <a:rPr lang="tr-TR" sz="3200" b="1" dirty="0" smtClean="0"/>
              <a:t>kullandığımız programın adı nedir?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a) </a:t>
            </a:r>
            <a:r>
              <a:rPr lang="tr-TR" sz="2800" dirty="0" err="1" smtClean="0"/>
              <a:t>Gom</a:t>
            </a:r>
            <a:r>
              <a:rPr lang="tr-TR" sz="2800" dirty="0" smtClean="0"/>
              <a:t> </a:t>
            </a:r>
            <a:r>
              <a:rPr lang="tr-TR" sz="2800" dirty="0" err="1" smtClean="0"/>
              <a:t>player</a:t>
            </a:r>
            <a:endParaRPr lang="tr-TR" sz="2800" dirty="0" smtClean="0"/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b) Microsoft Word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c) Facebook	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d) </a:t>
            </a:r>
            <a:r>
              <a:rPr lang="tr-TR" sz="2800" dirty="0" err="1" smtClean="0"/>
              <a:t>Winamp</a:t>
            </a:r>
            <a:endParaRPr lang="tr-TR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SORU-33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524" y="5120337"/>
            <a:ext cx="1518396" cy="113879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5314" y="4605837"/>
            <a:ext cx="580331" cy="58033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3737" y="3786389"/>
            <a:ext cx="688555" cy="68855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0391" y="3043855"/>
            <a:ext cx="601013" cy="60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74064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20276" y="4360840"/>
            <a:ext cx="7472964" cy="2207385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tr-TR" sz="5100" b="1" dirty="0" smtClean="0"/>
              <a:t>Yukarıdaki açıklamalara göre yanlış bilgi veren öğrenci hangisidir?</a:t>
            </a:r>
          </a:p>
          <a:p>
            <a:pPr lvl="2" algn="l">
              <a:lnSpc>
                <a:spcPct val="150000"/>
              </a:lnSpc>
            </a:pPr>
            <a:r>
              <a:rPr lang="en-US" sz="4000" dirty="0" smtClean="0"/>
              <a:t>a) </a:t>
            </a:r>
            <a:r>
              <a:rPr lang="tr-TR" sz="4000" dirty="0" smtClean="0"/>
              <a:t>Zeynep</a:t>
            </a:r>
            <a:r>
              <a:rPr lang="tr-TR" sz="4000" dirty="0"/>
              <a:t>	</a:t>
            </a:r>
            <a:r>
              <a:rPr lang="tr-TR" sz="4000" dirty="0" smtClean="0"/>
              <a:t>	</a:t>
            </a:r>
            <a:r>
              <a:rPr lang="en-US" sz="4000" dirty="0" smtClean="0"/>
              <a:t>b</a:t>
            </a:r>
            <a:r>
              <a:rPr lang="en-US" sz="4000" dirty="0"/>
              <a:t>) </a:t>
            </a:r>
            <a:r>
              <a:rPr lang="tr-TR" sz="4000" dirty="0" smtClean="0"/>
              <a:t>Ceren</a:t>
            </a:r>
            <a:r>
              <a:rPr lang="en-US" sz="4000" dirty="0" smtClean="0"/>
              <a:t> </a:t>
            </a:r>
            <a:endParaRPr lang="en-US" sz="4000" dirty="0"/>
          </a:p>
          <a:p>
            <a:pPr lvl="2" algn="l">
              <a:lnSpc>
                <a:spcPct val="150000"/>
              </a:lnSpc>
            </a:pPr>
            <a:r>
              <a:rPr lang="en-US" sz="4000" dirty="0"/>
              <a:t>c) </a:t>
            </a:r>
            <a:r>
              <a:rPr lang="tr-TR" sz="4000" dirty="0" smtClean="0"/>
              <a:t>Selin</a:t>
            </a:r>
            <a:r>
              <a:rPr lang="en-US" sz="4000" dirty="0" smtClean="0"/>
              <a:t> </a:t>
            </a:r>
            <a:r>
              <a:rPr lang="en-US" sz="4000" dirty="0"/>
              <a:t>		</a:t>
            </a:r>
            <a:r>
              <a:rPr lang="en-US" sz="4000" dirty="0" smtClean="0"/>
              <a:t>d</a:t>
            </a:r>
            <a:r>
              <a:rPr lang="en-US" sz="4000" dirty="0"/>
              <a:t>) </a:t>
            </a:r>
            <a:r>
              <a:rPr lang="tr-TR" sz="4000" dirty="0" smtClean="0"/>
              <a:t>Ayşe</a:t>
            </a:r>
            <a:endParaRPr lang="en-US" sz="40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321977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SORU-34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109" b="36369"/>
          <a:stretch/>
        </p:blipFill>
        <p:spPr>
          <a:xfrm>
            <a:off x="1795432" y="1519708"/>
            <a:ext cx="692929" cy="118781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506" b="30705"/>
          <a:stretch/>
        </p:blipFill>
        <p:spPr>
          <a:xfrm>
            <a:off x="6650766" y="2842546"/>
            <a:ext cx="587161" cy="1310412"/>
          </a:xfrm>
          <a:prstGeom prst="rect">
            <a:avLst/>
          </a:prstGeom>
        </p:spPr>
      </p:pic>
      <p:sp>
        <p:nvSpPr>
          <p:cNvPr id="7" name="Dikdörtgen Belirtme Çizgisi 6"/>
          <p:cNvSpPr/>
          <p:nvPr/>
        </p:nvSpPr>
        <p:spPr>
          <a:xfrm>
            <a:off x="2670758" y="1519708"/>
            <a:ext cx="2880038" cy="463638"/>
          </a:xfrm>
          <a:prstGeom prst="wedgeRectCallout">
            <a:avLst>
              <a:gd name="adj1" fmla="val -56275"/>
              <a:gd name="adj2" fmla="val -125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/>
              <a:t>İnternette </a:t>
            </a:r>
            <a:r>
              <a:rPr lang="tr-TR" sz="1600" b="1" dirty="0" smtClean="0"/>
              <a:t>tanımadığımız </a:t>
            </a:r>
            <a:r>
              <a:rPr lang="tr-TR" sz="1600" b="1" dirty="0"/>
              <a:t>kimselerle sohbet </a:t>
            </a:r>
            <a:r>
              <a:rPr lang="tr-TR" sz="1600" b="1" dirty="0" smtClean="0"/>
              <a:t>etmemeliyiz.</a:t>
            </a:r>
            <a:endParaRPr lang="tr-TR" sz="1600" b="1" dirty="0"/>
          </a:p>
        </p:txBody>
      </p:sp>
      <p:sp>
        <p:nvSpPr>
          <p:cNvPr id="8" name="Dikdörtgen Belirtme Çizgisi 7"/>
          <p:cNvSpPr/>
          <p:nvPr/>
        </p:nvSpPr>
        <p:spPr>
          <a:xfrm>
            <a:off x="2670758" y="2228043"/>
            <a:ext cx="2880037" cy="406621"/>
          </a:xfrm>
          <a:prstGeom prst="wedgeRectCallout">
            <a:avLst>
              <a:gd name="adj1" fmla="val -56275"/>
              <a:gd name="adj2" fmla="val -125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/>
              <a:t>Ses kartı çıkışına hoparlör, kulaklık </a:t>
            </a:r>
            <a:r>
              <a:rPr lang="tr-TR" sz="1600" b="1" dirty="0" smtClean="0"/>
              <a:t>ve </a:t>
            </a:r>
            <a:r>
              <a:rPr lang="tr-TR" sz="1600" b="1" dirty="0"/>
              <a:t>mikrofon takılır.</a:t>
            </a:r>
          </a:p>
        </p:txBody>
      </p:sp>
      <p:sp>
        <p:nvSpPr>
          <p:cNvPr id="9" name="Dikdörtgen Belirtme Çizgisi 8"/>
          <p:cNvSpPr/>
          <p:nvPr/>
        </p:nvSpPr>
        <p:spPr>
          <a:xfrm>
            <a:off x="3284114" y="2842546"/>
            <a:ext cx="2884869" cy="406621"/>
          </a:xfrm>
          <a:prstGeom prst="wedgeRectCallout">
            <a:avLst>
              <a:gd name="adj1" fmla="val 60600"/>
              <a:gd name="adj2" fmla="val 1917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/>
              <a:t>Bilgisayarı yanlış bilgiyi yaymak için </a:t>
            </a:r>
            <a:r>
              <a:rPr lang="tr-TR" sz="1600" b="1" dirty="0" smtClean="0"/>
              <a:t>kullanabiliriz.</a:t>
            </a:r>
            <a:endParaRPr lang="tr-TR" sz="1600" b="1" dirty="0"/>
          </a:p>
        </p:txBody>
      </p:sp>
      <p:sp>
        <p:nvSpPr>
          <p:cNvPr id="10" name="Dikdörtgen Belirtme Çizgisi 9"/>
          <p:cNvSpPr/>
          <p:nvPr/>
        </p:nvSpPr>
        <p:spPr>
          <a:xfrm>
            <a:off x="3284114" y="3457049"/>
            <a:ext cx="2884869" cy="406621"/>
          </a:xfrm>
          <a:prstGeom prst="wedgeRectCallout">
            <a:avLst>
              <a:gd name="adj1" fmla="val 60600"/>
              <a:gd name="adj2" fmla="val 191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 err="1"/>
              <a:t>Gigabyte</a:t>
            </a:r>
            <a:r>
              <a:rPr lang="tr-TR" sz="1600" b="1" dirty="0"/>
              <a:t> </a:t>
            </a:r>
            <a:r>
              <a:rPr lang="tr-TR" sz="1600" b="1" dirty="0" err="1"/>
              <a:t>Kilobyte’dan</a:t>
            </a:r>
            <a:r>
              <a:rPr lang="tr-TR" sz="1600" b="1" dirty="0"/>
              <a:t> </a:t>
            </a:r>
            <a:r>
              <a:rPr lang="tr-TR" sz="1600" b="1" dirty="0" smtClean="0"/>
              <a:t>büyüktür.</a:t>
            </a:r>
            <a:endParaRPr lang="tr-TR" sz="1600" b="1" dirty="0"/>
          </a:p>
        </p:txBody>
      </p:sp>
      <p:sp>
        <p:nvSpPr>
          <p:cNvPr id="11" name="Dikdörtgen 10"/>
          <p:cNvSpPr/>
          <p:nvPr/>
        </p:nvSpPr>
        <p:spPr>
          <a:xfrm>
            <a:off x="1275780" y="1566861"/>
            <a:ext cx="58445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Ayşe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144463" y="2246687"/>
            <a:ext cx="68089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Ceren</a:t>
            </a:r>
            <a:endParaRPr lang="tr-TR" sz="1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152905" y="2879835"/>
            <a:ext cx="80163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Zeynep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273870" y="3597987"/>
            <a:ext cx="64472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Selin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3042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Hangisi internetten alışveriş yaparken dikkat etmemiz gerekenlerden </a:t>
            </a:r>
            <a:r>
              <a:rPr lang="tr-TR" sz="3200" b="1" u="sng" dirty="0" smtClean="0"/>
              <a:t>değildir?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tr-TR" sz="2800" dirty="0" smtClean="0"/>
              <a:t>Tanınmış sitelerden alışveriş yapmalıyız</a:t>
            </a:r>
            <a:endParaRPr lang="tr-TR" sz="2800" dirty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tr-TR" sz="2800" dirty="0" smtClean="0"/>
              <a:t>Kullanıcı yorumlarını okumalıyız.</a:t>
            </a:r>
            <a:endParaRPr lang="en-US" sz="2800" dirty="0"/>
          </a:p>
          <a:p>
            <a:pPr lvl="1" algn="l">
              <a:lnSpc>
                <a:spcPct val="150000"/>
              </a:lnSpc>
            </a:pPr>
            <a:r>
              <a:rPr lang="en-US" sz="2800" dirty="0"/>
              <a:t>c) </a:t>
            </a:r>
            <a:r>
              <a:rPr lang="tr-TR" sz="2800" dirty="0" smtClean="0"/>
              <a:t>Bilgisayarımıza bir anti-virüs programı kurmalıyız.</a:t>
            </a:r>
            <a:r>
              <a:rPr lang="en-US" sz="2800" dirty="0" smtClean="0"/>
              <a:t> </a:t>
            </a:r>
            <a:endParaRPr lang="tr-TR" sz="2800" dirty="0" smtClean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tr-TR" sz="2800" dirty="0" smtClean="0"/>
              <a:t>En ucuz olan siteden hemen almalıyız.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SORU-35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8744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Hangisi bilişim suçlarına</a:t>
            </a:r>
          </a:p>
          <a:p>
            <a:pPr algn="l"/>
            <a:r>
              <a:rPr lang="tr-TR" sz="3200" b="1" dirty="0" smtClean="0"/>
              <a:t>karşı alınabilecek</a:t>
            </a:r>
          </a:p>
          <a:p>
            <a:pPr algn="l"/>
            <a:r>
              <a:rPr lang="tr-TR" sz="3200" b="1" dirty="0" smtClean="0"/>
              <a:t>tedbirlerden </a:t>
            </a:r>
            <a:r>
              <a:rPr lang="tr-TR" sz="3200" b="1" u="sng" dirty="0" smtClean="0"/>
              <a:t>değildir?</a:t>
            </a:r>
          </a:p>
          <a:p>
            <a:pPr lvl="1" algn="l">
              <a:lnSpc>
                <a:spcPct val="150000"/>
              </a:lnSpc>
            </a:pPr>
            <a:r>
              <a:rPr lang="en-US" sz="2400" dirty="0" smtClean="0"/>
              <a:t>a</a:t>
            </a:r>
            <a:r>
              <a:rPr lang="tr-TR" sz="2400" dirty="0" smtClean="0"/>
              <a:t>)</a:t>
            </a:r>
            <a:r>
              <a:rPr lang="en-US" sz="2400" dirty="0" smtClean="0"/>
              <a:t> </a:t>
            </a:r>
            <a:r>
              <a:rPr kumimoji="1" lang="tr-TR" sz="2400" dirty="0"/>
              <a:t>Sahte hesaplar </a:t>
            </a:r>
            <a:r>
              <a:rPr kumimoji="1" lang="tr-TR" sz="2400" dirty="0" smtClean="0"/>
              <a:t>oluşturabiliriz.</a:t>
            </a:r>
            <a:endParaRPr lang="tr-TR" sz="2400" dirty="0" smtClean="0"/>
          </a:p>
          <a:p>
            <a:pPr lvl="1" algn="l">
              <a:lnSpc>
                <a:spcPct val="150000"/>
              </a:lnSpc>
            </a:pPr>
            <a:r>
              <a:rPr lang="en-US" sz="2400" dirty="0" smtClean="0"/>
              <a:t>b</a:t>
            </a:r>
            <a:r>
              <a:rPr lang="tr-TR" sz="2400" dirty="0" smtClean="0"/>
              <a:t>)</a:t>
            </a:r>
            <a:r>
              <a:rPr lang="en-US" sz="2400" dirty="0" smtClean="0"/>
              <a:t> </a:t>
            </a:r>
            <a:r>
              <a:rPr lang="en-US" sz="2400" dirty="0" err="1"/>
              <a:t>Güvenli</a:t>
            </a:r>
            <a:r>
              <a:rPr lang="en-US" sz="2400" dirty="0"/>
              <a:t> </a:t>
            </a:r>
            <a:r>
              <a:rPr lang="en-US" sz="2400" dirty="0" err="1"/>
              <a:t>şifre</a:t>
            </a:r>
            <a:r>
              <a:rPr lang="en-US" sz="2400" dirty="0"/>
              <a:t> </a:t>
            </a:r>
            <a:r>
              <a:rPr lang="en-US" sz="2400" dirty="0" err="1" smtClean="0"/>
              <a:t>kullan</a:t>
            </a:r>
            <a:r>
              <a:rPr lang="tr-TR" sz="2400" dirty="0" smtClean="0"/>
              <a:t>malıyız.</a:t>
            </a:r>
          </a:p>
          <a:p>
            <a:pPr lvl="1" algn="l">
              <a:lnSpc>
                <a:spcPct val="150000"/>
              </a:lnSpc>
            </a:pPr>
            <a:r>
              <a:rPr lang="en-US" sz="2400" dirty="0" smtClean="0"/>
              <a:t>c</a:t>
            </a:r>
            <a:r>
              <a:rPr lang="tr-TR" sz="2400" dirty="0" smtClean="0"/>
              <a:t>) </a:t>
            </a:r>
            <a:r>
              <a:rPr lang="en-US" sz="2400" dirty="0" err="1"/>
              <a:t>Korsan</a:t>
            </a:r>
            <a:r>
              <a:rPr lang="en-US" sz="2400" dirty="0"/>
              <a:t> </a:t>
            </a:r>
            <a:r>
              <a:rPr lang="en-US" sz="2400" dirty="0" err="1"/>
              <a:t>yazılım</a:t>
            </a:r>
            <a:r>
              <a:rPr lang="en-US" sz="2400" dirty="0"/>
              <a:t> </a:t>
            </a:r>
            <a:r>
              <a:rPr lang="en-US" sz="2400" dirty="0" err="1" smtClean="0"/>
              <a:t>kullanma</a:t>
            </a:r>
            <a:r>
              <a:rPr lang="tr-TR" sz="2400" dirty="0" smtClean="0"/>
              <a:t>malıyız.</a:t>
            </a:r>
          </a:p>
          <a:p>
            <a:pPr lvl="1" algn="l">
              <a:lnSpc>
                <a:spcPct val="150000"/>
              </a:lnSpc>
            </a:pPr>
            <a:r>
              <a:rPr lang="en-US" sz="2400" dirty="0" smtClean="0"/>
              <a:t>d</a:t>
            </a:r>
            <a:r>
              <a:rPr lang="tr-TR" sz="2400" dirty="0" smtClean="0"/>
              <a:t>) </a:t>
            </a:r>
            <a:r>
              <a:rPr lang="nb-NO" sz="2400" dirty="0" smtClean="0"/>
              <a:t>İnternette </a:t>
            </a:r>
            <a:r>
              <a:rPr lang="nb-NO" sz="2400" dirty="0"/>
              <a:t>ortamında </a:t>
            </a:r>
            <a:r>
              <a:rPr lang="nb-NO" sz="2400" dirty="0" smtClean="0"/>
              <a:t>kendinizle </a:t>
            </a:r>
            <a:r>
              <a:rPr lang="nb-NO" sz="2400" dirty="0"/>
              <a:t>ilgili bilgi vermeyin.</a:t>
            </a: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SORU-36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7834" y="3434324"/>
            <a:ext cx="1712145" cy="1571222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5396247" y="2007989"/>
            <a:ext cx="3603731" cy="1171977"/>
          </a:xfrm>
          <a:prstGeom prst="wedgeRoundRectCallout">
            <a:avLst>
              <a:gd name="adj1" fmla="val 38496"/>
              <a:gd name="adj2" fmla="val 7337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u="sng" dirty="0" smtClean="0">
                <a:solidFill>
                  <a:schemeClr val="tx1"/>
                </a:solidFill>
              </a:rPr>
              <a:t>Bilişim Suçu: </a:t>
            </a:r>
            <a:r>
              <a:rPr lang="tr-TR" i="1" dirty="0" smtClean="0"/>
              <a:t>Teknolojinin </a:t>
            </a:r>
            <a:r>
              <a:rPr lang="tr-TR" i="1" dirty="0"/>
              <a:t>yardımı ile genellikle sanal bir ortamda kişi veya kurumlara maddi veya manevi zarar vermek.</a:t>
            </a:r>
          </a:p>
        </p:txBody>
      </p:sp>
    </p:spTree>
    <p:extLst>
      <p:ext uri="{BB962C8B-B14F-4D97-AF65-F5344CB8AC3E}">
        <p14:creationId xmlns:p14="http://schemas.microsoft.com/office/powerpoint/2010/main" xmlns="" val="20337498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237927" cy="4619308"/>
          </a:xfrm>
        </p:spPr>
        <p:txBody>
          <a:bodyPr>
            <a:normAutofit/>
          </a:bodyPr>
          <a:lstStyle/>
          <a:p>
            <a:pPr algn="l"/>
            <a:r>
              <a:rPr lang="tr-TR" sz="2800" b="1" dirty="0"/>
              <a:t>Sinan </a:t>
            </a:r>
            <a:r>
              <a:rPr lang="tr-TR" sz="2800" b="1" dirty="0" smtClean="0"/>
              <a:t>2 GB’lık </a:t>
            </a:r>
            <a:r>
              <a:rPr lang="tr-TR" sz="2800" b="1" dirty="0"/>
              <a:t>flaş belleği içerisine </a:t>
            </a:r>
            <a:r>
              <a:rPr lang="tr-TR" sz="2800" b="1" dirty="0" smtClean="0"/>
              <a:t>512 MB’lık </a:t>
            </a:r>
            <a:r>
              <a:rPr lang="tr-TR" sz="2800" b="1" dirty="0"/>
              <a:t>kaç tane oyun </a:t>
            </a:r>
            <a:r>
              <a:rPr lang="tr-TR" sz="2800" b="1" dirty="0" smtClean="0"/>
              <a:t>yükleyebilir?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tr-TR" sz="2800" dirty="0" smtClean="0"/>
              <a:t>2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tr-TR" sz="2800" dirty="0" smtClean="0"/>
              <a:t>3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c</a:t>
            </a:r>
            <a:r>
              <a:rPr lang="en-US" sz="2800" dirty="0"/>
              <a:t>) </a:t>
            </a:r>
            <a:r>
              <a:rPr lang="tr-TR" sz="2800" dirty="0" smtClean="0"/>
              <a:t>4</a:t>
            </a:r>
          </a:p>
          <a:p>
            <a:pPr lvl="2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tr-TR" sz="2800" dirty="0" smtClean="0"/>
              <a:t>16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SORU-37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3880" y="3795906"/>
            <a:ext cx="2021017" cy="2141256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5924285" y="2743199"/>
            <a:ext cx="2047740" cy="1854557"/>
          </a:xfrm>
          <a:prstGeom prst="cloudCallout">
            <a:avLst>
              <a:gd name="adj1" fmla="val -29553"/>
              <a:gd name="adj2" fmla="val 6026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69" t="6952" r="18361" b="6648"/>
          <a:stretch/>
        </p:blipFill>
        <p:spPr>
          <a:xfrm>
            <a:off x="6525442" y="3087708"/>
            <a:ext cx="845426" cy="11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70780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Aşağıdaki klavye </a:t>
            </a:r>
            <a:r>
              <a:rPr lang="tr-TR" sz="3200" b="1" dirty="0" err="1" smtClean="0"/>
              <a:t>kısayollarından</a:t>
            </a:r>
            <a:r>
              <a:rPr lang="tr-TR" sz="3200" b="1" dirty="0" smtClean="0"/>
              <a:t> hangisi görev yöneticisini açmak için kullanılır?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tr-TR" sz="2800" dirty="0" err="1" smtClean="0"/>
              <a:t>Ctrl</a:t>
            </a:r>
            <a:r>
              <a:rPr lang="tr-TR" sz="2800" dirty="0" smtClean="0"/>
              <a:t> + A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tr-TR" sz="2800" dirty="0" err="1" smtClean="0"/>
              <a:t>Shift</a:t>
            </a:r>
            <a:r>
              <a:rPr lang="tr-TR" sz="2800" dirty="0" smtClean="0"/>
              <a:t> + </a:t>
            </a:r>
            <a:r>
              <a:rPr lang="tr-TR" sz="2800" dirty="0" err="1" smtClean="0"/>
              <a:t>Delete</a:t>
            </a:r>
            <a:endParaRPr lang="tr-TR" sz="2800" dirty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c</a:t>
            </a:r>
            <a:r>
              <a:rPr lang="en-US" sz="2800" dirty="0"/>
              <a:t>) </a:t>
            </a:r>
            <a:r>
              <a:rPr lang="tr-TR" sz="2800" dirty="0" err="1" smtClean="0"/>
              <a:t>Ctrl</a:t>
            </a:r>
            <a:r>
              <a:rPr lang="tr-TR" sz="2800" dirty="0" smtClean="0"/>
              <a:t> + Alt + </a:t>
            </a:r>
            <a:r>
              <a:rPr lang="tr-TR" sz="2800" dirty="0" err="1" smtClean="0"/>
              <a:t>Delete</a:t>
            </a:r>
            <a:endParaRPr lang="tr-TR" sz="2800" dirty="0" smtClean="0"/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d</a:t>
            </a:r>
            <a:r>
              <a:rPr lang="en-US" sz="2800" dirty="0"/>
              <a:t>) </a:t>
            </a:r>
            <a:r>
              <a:rPr lang="tr-TR" sz="2800" dirty="0" err="1" smtClean="0"/>
              <a:t>Ctrl</a:t>
            </a:r>
            <a:r>
              <a:rPr lang="tr-TR" sz="2800" dirty="0" smtClean="0"/>
              <a:t> + </a:t>
            </a:r>
            <a:r>
              <a:rPr lang="tr-TR" sz="2800" dirty="0" err="1" smtClean="0"/>
              <a:t>Shift</a:t>
            </a:r>
            <a:r>
              <a:rPr lang="tr-TR" sz="2800" dirty="0" smtClean="0"/>
              <a:t> + G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SORU-38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4950" y="4629957"/>
            <a:ext cx="1712145" cy="1571222"/>
          </a:xfrm>
          <a:prstGeom prst="rect">
            <a:avLst/>
          </a:prstGeom>
        </p:spPr>
      </p:pic>
      <p:sp>
        <p:nvSpPr>
          <p:cNvPr id="9" name="Köşeleri Yuvarlanmış Dikdörtgen Belirtme Çizgisi 8"/>
          <p:cNvSpPr/>
          <p:nvPr/>
        </p:nvSpPr>
        <p:spPr>
          <a:xfrm>
            <a:off x="5306096" y="2909510"/>
            <a:ext cx="3007216" cy="1171977"/>
          </a:xfrm>
          <a:prstGeom prst="wedgeRoundRectCallout">
            <a:avLst>
              <a:gd name="adj1" fmla="val 23667"/>
              <a:gd name="adj2" fmla="val 9644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i="1" dirty="0" smtClean="0"/>
              <a:t>Fareyle bilgisayarda yaptığımız işlemleri klavyeden de yapabiliriz.</a:t>
            </a:r>
            <a:endParaRPr lang="tr-T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004989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Klavyeden CTRL + S tuş </a:t>
            </a:r>
            <a:r>
              <a:rPr lang="tr-TR" sz="3200" b="1" dirty="0" err="1" smtClean="0"/>
              <a:t>kısayolunun</a:t>
            </a:r>
            <a:r>
              <a:rPr lang="tr-TR" sz="3200" b="1" dirty="0" smtClean="0"/>
              <a:t> görevi aşağıdakilerden hangisidir?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a) </a:t>
            </a:r>
            <a:r>
              <a:rPr lang="tr-TR" sz="2800" dirty="0" smtClean="0"/>
              <a:t>Kopyala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b</a:t>
            </a:r>
            <a:r>
              <a:rPr lang="en-US" sz="2800" dirty="0"/>
              <a:t>) </a:t>
            </a:r>
            <a:r>
              <a:rPr lang="tr-TR" sz="2800" dirty="0" smtClean="0"/>
              <a:t>Kaydet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c</a:t>
            </a:r>
            <a:r>
              <a:rPr lang="en-US" sz="2800" dirty="0"/>
              <a:t>) </a:t>
            </a:r>
            <a:r>
              <a:rPr lang="tr-TR" sz="2800" dirty="0" smtClean="0"/>
              <a:t>Sil</a:t>
            </a:r>
          </a:p>
          <a:p>
            <a:pPr lvl="1" algn="l">
              <a:lnSpc>
                <a:spcPct val="150000"/>
              </a:lnSpc>
            </a:pPr>
            <a:r>
              <a:rPr lang="en-US" sz="2800" dirty="0" smtClean="0"/>
              <a:t>d)</a:t>
            </a:r>
            <a:r>
              <a:rPr lang="tr-TR" sz="2800" dirty="0" smtClean="0"/>
              <a:t> Tümünü seç</a:t>
            </a:r>
            <a:endParaRPr lang="en-US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SORU-39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4950" y="4629957"/>
            <a:ext cx="1712145" cy="1571222"/>
          </a:xfrm>
          <a:prstGeom prst="rect">
            <a:avLst/>
          </a:prstGeom>
        </p:spPr>
      </p:pic>
      <p:sp>
        <p:nvSpPr>
          <p:cNvPr id="9" name="Köşeleri Yuvarlanmış Dikdörtgen Belirtme Çizgisi 8"/>
          <p:cNvSpPr/>
          <p:nvPr/>
        </p:nvSpPr>
        <p:spPr>
          <a:xfrm>
            <a:off x="5306096" y="2909510"/>
            <a:ext cx="3007216" cy="1171977"/>
          </a:xfrm>
          <a:prstGeom prst="wedgeRoundRectCallout">
            <a:avLst>
              <a:gd name="adj1" fmla="val 23667"/>
              <a:gd name="adj2" fmla="val 96447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i="1" dirty="0" smtClean="0"/>
              <a:t>Fareyle bilgisayarda yaptığımız işlemleri klavyeden de yapabiliriz.</a:t>
            </a:r>
            <a:endParaRPr lang="tr-TR" sz="2000" i="1" dirty="0"/>
          </a:p>
        </p:txBody>
      </p:sp>
    </p:spTree>
    <p:extLst>
      <p:ext uri="{BB962C8B-B14F-4D97-AF65-F5344CB8AC3E}">
        <p14:creationId xmlns:p14="http://schemas.microsoft.com/office/powerpoint/2010/main" xmlns="" val="3856652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Bir bilgisayardan bir diğerine yayılan ve </a:t>
            </a:r>
            <a:r>
              <a:rPr lang="tr-TR" sz="3200" b="1" u="sng" dirty="0"/>
              <a:t>bilgisayara zarar veren </a:t>
            </a:r>
            <a:r>
              <a:rPr lang="tr-TR" sz="3200" b="1" dirty="0"/>
              <a:t>programlara ne denir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Yazılım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Güvenlik </a:t>
            </a:r>
            <a:r>
              <a:rPr lang="tr-TR" sz="2800" dirty="0"/>
              <a:t>duvarı</a:t>
            </a:r>
          </a:p>
          <a:p>
            <a:pPr lvl="2" algn="l">
              <a:lnSpc>
                <a:spcPct val="150000"/>
              </a:lnSpc>
            </a:pPr>
            <a:r>
              <a:rPr lang="tr-TR" sz="2800" dirty="0"/>
              <a:t>c</a:t>
            </a:r>
            <a:r>
              <a:rPr lang="tr-TR" sz="2800" dirty="0" smtClean="0"/>
              <a:t>) </a:t>
            </a:r>
            <a:r>
              <a:rPr lang="tr-TR" sz="2800" dirty="0" err="1" smtClean="0"/>
              <a:t>Antivirüs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Virüs</a:t>
            </a:r>
            <a:endParaRPr lang="tr-TR" sz="2800" dirty="0"/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908417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3200402"/>
            <a:ext cx="7472964" cy="3329187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r-TR" sz="3500" b="1" dirty="0" smtClean="0"/>
              <a:t>Nihal’in tanımını yaptığı bilgisayar ayarlarını yaptığımız alan neresidir?</a:t>
            </a:r>
          </a:p>
          <a:p>
            <a:pPr lvl="2" algn="l">
              <a:lnSpc>
                <a:spcPct val="150000"/>
              </a:lnSpc>
            </a:pPr>
            <a:r>
              <a:rPr lang="en-US" sz="3000" dirty="0" smtClean="0"/>
              <a:t>a) </a:t>
            </a:r>
            <a:r>
              <a:rPr lang="tr-TR" sz="3000" dirty="0" smtClean="0"/>
              <a:t>Kasa</a:t>
            </a:r>
            <a:r>
              <a:rPr lang="en-US" sz="3000" dirty="0"/>
              <a:t>			</a:t>
            </a:r>
            <a:endParaRPr lang="tr-TR" sz="3000" dirty="0" smtClean="0"/>
          </a:p>
          <a:p>
            <a:pPr lvl="2" algn="l">
              <a:lnSpc>
                <a:spcPct val="150000"/>
              </a:lnSpc>
            </a:pPr>
            <a:r>
              <a:rPr lang="en-US" sz="3000" dirty="0" smtClean="0"/>
              <a:t>b</a:t>
            </a:r>
            <a:r>
              <a:rPr lang="en-US" sz="3000" dirty="0"/>
              <a:t>) </a:t>
            </a:r>
            <a:r>
              <a:rPr lang="tr-TR" sz="3000" dirty="0" smtClean="0"/>
              <a:t>Masaüstü</a:t>
            </a:r>
          </a:p>
          <a:p>
            <a:pPr lvl="2" algn="l">
              <a:lnSpc>
                <a:spcPct val="150000"/>
              </a:lnSpc>
            </a:pPr>
            <a:r>
              <a:rPr lang="en-US" sz="3000" dirty="0" smtClean="0"/>
              <a:t>c</a:t>
            </a:r>
            <a:r>
              <a:rPr lang="en-US" sz="3000" dirty="0"/>
              <a:t>) </a:t>
            </a:r>
            <a:r>
              <a:rPr lang="tr-TR" sz="3000" dirty="0" smtClean="0"/>
              <a:t>Belgelerim</a:t>
            </a:r>
            <a:r>
              <a:rPr lang="en-US" sz="3000" dirty="0"/>
              <a:t>			</a:t>
            </a:r>
            <a:endParaRPr lang="tr-TR" sz="3000" dirty="0" smtClean="0"/>
          </a:p>
          <a:p>
            <a:pPr lvl="2" algn="l">
              <a:lnSpc>
                <a:spcPct val="150000"/>
              </a:lnSpc>
            </a:pPr>
            <a:r>
              <a:rPr lang="en-US" sz="3000" dirty="0" smtClean="0"/>
              <a:t>d)</a:t>
            </a:r>
            <a:r>
              <a:rPr lang="tr-TR" sz="3000" dirty="0" smtClean="0"/>
              <a:t> Denetim masası</a:t>
            </a:r>
            <a:endParaRPr lang="en-US" sz="30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334857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SORU-40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28" t="7014" r="47217" b="66009"/>
          <a:stretch/>
        </p:blipFill>
        <p:spPr>
          <a:xfrm>
            <a:off x="1220276" y="1341266"/>
            <a:ext cx="1677470" cy="1323895"/>
          </a:xfrm>
          <a:prstGeom prst="rect">
            <a:avLst/>
          </a:prstGeom>
        </p:spPr>
      </p:pic>
      <p:sp>
        <p:nvSpPr>
          <p:cNvPr id="10" name="Dikdörtgen Belirtme Çizgisi 9"/>
          <p:cNvSpPr/>
          <p:nvPr/>
        </p:nvSpPr>
        <p:spPr>
          <a:xfrm>
            <a:off x="3317115" y="1597757"/>
            <a:ext cx="3482929" cy="1035978"/>
          </a:xfrm>
          <a:prstGeom prst="wedgeRectCallout">
            <a:avLst>
              <a:gd name="adj1" fmla="val -65274"/>
              <a:gd name="adj2" fmla="val -993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Bilgisayarda tarih, saat, ses, kişiselleştirme ve internet gibi ayarları buradan yaparız.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1687755" y="2633735"/>
            <a:ext cx="74251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Nihal</a:t>
            </a:r>
            <a:endParaRPr lang="tr-TR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5591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tr-TR" sz="3500" b="1" dirty="0"/>
              <a:t>Aşağıdakilerden hangisi Windows işletim sistemindeki Geri Dönüşüm Kutusu </a:t>
            </a:r>
            <a:r>
              <a:rPr lang="tr-TR" sz="3500" b="1" dirty="0" smtClean="0"/>
              <a:t>için </a:t>
            </a:r>
            <a:r>
              <a:rPr lang="tr-TR" sz="3500" b="1" u="sng" dirty="0"/>
              <a:t>söylenemez</a:t>
            </a:r>
            <a:r>
              <a:rPr lang="tr-TR" sz="3500" b="1" dirty="0"/>
              <a:t>? </a:t>
            </a:r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tr-TR" sz="2600" b="1" dirty="0"/>
              <a:t> </a:t>
            </a:r>
            <a:r>
              <a:rPr lang="tr-TR" sz="3000" dirty="0"/>
              <a:t>a) Önemli dosyaları yedeklemek için kullanılan bir </a:t>
            </a:r>
            <a:r>
              <a:rPr lang="tr-TR" sz="3000" dirty="0" smtClean="0"/>
              <a:t>alandır. </a:t>
            </a:r>
            <a:endParaRPr lang="tr-TR" sz="30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tr-TR" sz="3000" dirty="0"/>
              <a:t> b) İçerisindeki tüm dosyaları tamamen silmek </a:t>
            </a:r>
            <a:r>
              <a:rPr lang="tr-TR" sz="3000" dirty="0" smtClean="0"/>
              <a:t>mümkündür. </a:t>
            </a:r>
            <a:endParaRPr lang="tr-TR" sz="30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tr-TR" sz="3000" dirty="0"/>
              <a:t> c) İçerisinde bulunan dosyaları geri kurtarmak </a:t>
            </a:r>
            <a:r>
              <a:rPr lang="tr-TR" sz="3000" dirty="0" smtClean="0"/>
              <a:t>mümkündür. </a:t>
            </a:r>
            <a:endParaRPr lang="tr-TR" sz="3000" dirty="0"/>
          </a:p>
          <a:p>
            <a:pPr lvl="1" algn="l">
              <a:spcBef>
                <a:spcPts val="1200"/>
              </a:spcBef>
              <a:spcAft>
                <a:spcPts val="600"/>
              </a:spcAft>
            </a:pPr>
            <a:r>
              <a:rPr lang="tr-TR" sz="3000" dirty="0"/>
              <a:t> d) Silinen dosyaların geçici olarak tutulduğu bir </a:t>
            </a:r>
            <a:r>
              <a:rPr lang="tr-TR" sz="3000" dirty="0" smtClean="0"/>
              <a:t>alandır.</a:t>
            </a:r>
            <a:endParaRPr lang="en-US" sz="22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5881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SORU-41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0474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/>
          </a:bodyPr>
          <a:lstStyle/>
          <a:p>
            <a:pPr algn="just"/>
            <a:r>
              <a:rPr lang="tr-TR" sz="3500" b="1" dirty="0"/>
              <a:t>Aşağıdakilerden hangisi </a:t>
            </a:r>
            <a:r>
              <a:rPr lang="tr-TR" sz="3500" b="1" dirty="0" smtClean="0"/>
              <a:t>Windows İşletim Sistemi’nin </a:t>
            </a:r>
            <a:r>
              <a:rPr lang="tr-TR" sz="3500" b="1" dirty="0"/>
              <a:t>genel özelliklerindendir?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a) </a:t>
            </a:r>
            <a:r>
              <a:rPr lang="tr-TR" sz="2800" dirty="0"/>
              <a:t>Görsel bir işletim sistemi olması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b) </a:t>
            </a:r>
            <a:r>
              <a:rPr lang="tr-TR" sz="2800" dirty="0"/>
              <a:t>Grafik tabanlı bir işletim sistemi olması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c) Bir işlemin </a:t>
            </a:r>
            <a:r>
              <a:rPr lang="tr-TR" sz="2800" dirty="0"/>
              <a:t>birden çok yöntemle yapılabilmesi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d) </a:t>
            </a:r>
            <a:r>
              <a:rPr lang="tr-TR" sz="2800" dirty="0"/>
              <a:t>Hepsi</a:t>
            </a: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5881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SORU-42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7458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8702" y="3703329"/>
            <a:ext cx="7804597" cy="3002271"/>
          </a:xfrm>
        </p:spPr>
        <p:txBody>
          <a:bodyPr>
            <a:normAutofit/>
          </a:bodyPr>
          <a:lstStyle/>
          <a:p>
            <a:pPr algn="l"/>
            <a:r>
              <a:rPr lang="tr-TR" sz="3500" b="1" dirty="0" smtClean="0"/>
              <a:t>Windows 8’de yukarıdaki sürücülerin </a:t>
            </a:r>
            <a:r>
              <a:rPr lang="tr-TR" sz="3500" b="1" dirty="0"/>
              <a:t>bulunduğu pencere aşağıdakilerden hangisidir?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a) Masaüstü                  b) </a:t>
            </a:r>
            <a:r>
              <a:rPr lang="tr-TR" sz="2800" dirty="0"/>
              <a:t>Geri dönüşüm kutusu                </a:t>
            </a:r>
          </a:p>
          <a:p>
            <a:pPr lvl="1" algn="l">
              <a:lnSpc>
                <a:spcPct val="150000"/>
              </a:lnSpc>
            </a:pPr>
            <a:r>
              <a:rPr lang="tr-TR" sz="2800" dirty="0" smtClean="0"/>
              <a:t>c) Bilgisayar                   d) </a:t>
            </a:r>
            <a:r>
              <a:rPr lang="tr-TR" sz="2800" dirty="0"/>
              <a:t>Denetim masası </a:t>
            </a:r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5881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SORU-43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63" t="19876" r="10326" b="50294"/>
          <a:stretch/>
        </p:blipFill>
        <p:spPr>
          <a:xfrm>
            <a:off x="1855306" y="1749287"/>
            <a:ext cx="5599759" cy="181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43243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/>
          </a:bodyPr>
          <a:lstStyle/>
          <a:p>
            <a:pPr algn="just"/>
            <a:r>
              <a:rPr lang="tr-TR" sz="3500" b="1" dirty="0"/>
              <a:t> </a:t>
            </a:r>
            <a:r>
              <a:rPr lang="tr-TR" sz="3500" b="1" dirty="0" smtClean="0"/>
              <a:t>			</a:t>
            </a:r>
            <a:r>
              <a:rPr lang="tr-TR" sz="3200" b="1" dirty="0" smtClean="0"/>
              <a:t>Yandaki </a:t>
            </a:r>
            <a:r>
              <a:rPr lang="tr-TR" sz="3200" b="1" dirty="0"/>
              <a:t>üç düğmenin </a:t>
            </a:r>
            <a:r>
              <a:rPr lang="tr-TR" sz="3200" b="1" dirty="0" smtClean="0"/>
              <a:t>				görevi hangi </a:t>
            </a:r>
            <a:r>
              <a:rPr lang="tr-TR" sz="3200" b="1" dirty="0"/>
              <a:t>şıkta doğu </a:t>
            </a:r>
            <a:r>
              <a:rPr lang="tr-TR" sz="3200" b="1" dirty="0" smtClean="0"/>
              <a:t>				sıralanmıştır?</a:t>
            </a:r>
          </a:p>
          <a:p>
            <a:pPr lvl="1" algn="just">
              <a:lnSpc>
                <a:spcPct val="150000"/>
              </a:lnSpc>
            </a:pPr>
            <a:r>
              <a:rPr lang="tr-TR" sz="2400" dirty="0" smtClean="0"/>
              <a:t>a) Simge durumuna– </a:t>
            </a:r>
            <a:r>
              <a:rPr lang="tr-TR" sz="2400" dirty="0"/>
              <a:t>Ekranı Kapla – Kapat</a:t>
            </a:r>
          </a:p>
          <a:p>
            <a:pPr lvl="1" algn="just">
              <a:lnSpc>
                <a:spcPct val="150000"/>
              </a:lnSpc>
            </a:pPr>
            <a:r>
              <a:rPr lang="tr-TR" sz="2400" dirty="0"/>
              <a:t>b</a:t>
            </a:r>
            <a:r>
              <a:rPr lang="tr-TR" sz="2400" dirty="0" smtClean="0"/>
              <a:t>) Sil – </a:t>
            </a:r>
            <a:r>
              <a:rPr lang="tr-TR" sz="2400" dirty="0"/>
              <a:t>Ekranı Kapla – Kapat</a:t>
            </a:r>
          </a:p>
          <a:p>
            <a:pPr lvl="1" algn="just">
              <a:lnSpc>
                <a:spcPct val="150000"/>
              </a:lnSpc>
            </a:pPr>
            <a:r>
              <a:rPr lang="tr-TR" sz="2400" dirty="0"/>
              <a:t>c</a:t>
            </a:r>
            <a:r>
              <a:rPr lang="tr-TR" sz="2400" dirty="0" smtClean="0"/>
              <a:t>) Önceki boyut </a:t>
            </a:r>
            <a:r>
              <a:rPr lang="tr-TR" sz="2400" dirty="0"/>
              <a:t>– Ekranı Kapla – </a:t>
            </a:r>
            <a:r>
              <a:rPr lang="tr-TR" sz="2400" dirty="0" smtClean="0"/>
              <a:t>Sil</a:t>
            </a:r>
            <a:endParaRPr lang="tr-TR" sz="2400" dirty="0"/>
          </a:p>
          <a:p>
            <a:pPr lvl="1" algn="just">
              <a:lnSpc>
                <a:spcPct val="150000"/>
              </a:lnSpc>
            </a:pPr>
            <a:r>
              <a:rPr lang="tr-TR" sz="2400" dirty="0"/>
              <a:t>d</a:t>
            </a:r>
            <a:r>
              <a:rPr lang="tr-TR" sz="2400" dirty="0" smtClean="0"/>
              <a:t>) Önceki </a:t>
            </a:r>
            <a:r>
              <a:rPr lang="tr-TR" sz="2400" dirty="0"/>
              <a:t>Boyut – Ekranı Kapla – Kapat</a:t>
            </a: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5881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SORU-44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182" y="2051797"/>
            <a:ext cx="2433659" cy="5626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714046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8946" y="1910281"/>
            <a:ext cx="7804597" cy="4619308"/>
          </a:xfrm>
        </p:spPr>
        <p:txBody>
          <a:bodyPr>
            <a:normAutofit/>
          </a:bodyPr>
          <a:lstStyle/>
          <a:p>
            <a:pPr algn="just"/>
            <a:r>
              <a:rPr lang="tr-TR" sz="3500" b="1" dirty="0" smtClean="0"/>
              <a:t>Aşağıdakilerden hangisi bir işletim sistemi değildir?</a:t>
            </a:r>
            <a:endParaRPr lang="tr-TR" sz="3500" b="1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Windows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</a:t>
            </a:r>
            <a:r>
              <a:rPr lang="tr-TR" sz="2800" dirty="0" err="1" smtClean="0"/>
              <a:t>Android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İOS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Excel</a:t>
            </a:r>
            <a:endParaRPr lang="tr-TR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5881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SORU-45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2947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20276" y="4360840"/>
            <a:ext cx="7472964" cy="2207385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tr-TR" sz="5100" b="1" dirty="0" smtClean="0"/>
              <a:t>İşletim sistemi ile ilgili yukarıdaki açıklamalara göre </a:t>
            </a:r>
            <a:r>
              <a:rPr lang="tr-TR" sz="5100" b="1" u="sng" dirty="0" smtClean="0"/>
              <a:t>yanlış</a:t>
            </a:r>
            <a:r>
              <a:rPr lang="tr-TR" sz="5100" b="1" dirty="0" smtClean="0"/>
              <a:t> bilgi veren öğrenci hangisidir?</a:t>
            </a:r>
          </a:p>
          <a:p>
            <a:pPr lvl="2" algn="l">
              <a:lnSpc>
                <a:spcPct val="150000"/>
              </a:lnSpc>
            </a:pPr>
            <a:r>
              <a:rPr lang="en-US" sz="5100" dirty="0" smtClean="0"/>
              <a:t>a) </a:t>
            </a:r>
            <a:r>
              <a:rPr lang="tr-TR" sz="5100" dirty="0" smtClean="0"/>
              <a:t>Zeynep</a:t>
            </a:r>
            <a:r>
              <a:rPr lang="tr-TR" sz="5100" dirty="0"/>
              <a:t>	</a:t>
            </a:r>
            <a:r>
              <a:rPr lang="tr-TR" sz="5100" dirty="0" smtClean="0"/>
              <a:t>	</a:t>
            </a:r>
            <a:r>
              <a:rPr lang="en-US" sz="5100" dirty="0" smtClean="0"/>
              <a:t>b</a:t>
            </a:r>
            <a:r>
              <a:rPr lang="en-US" sz="5100" dirty="0"/>
              <a:t>) </a:t>
            </a:r>
            <a:r>
              <a:rPr lang="tr-TR" sz="5100" dirty="0" smtClean="0"/>
              <a:t>Ceren</a:t>
            </a:r>
            <a:r>
              <a:rPr lang="en-US" sz="5100" dirty="0" smtClean="0"/>
              <a:t> </a:t>
            </a:r>
            <a:endParaRPr lang="en-US" sz="5100" dirty="0"/>
          </a:p>
          <a:p>
            <a:pPr lvl="2" algn="l">
              <a:lnSpc>
                <a:spcPct val="150000"/>
              </a:lnSpc>
            </a:pPr>
            <a:r>
              <a:rPr lang="en-US" sz="5100" dirty="0"/>
              <a:t>c) </a:t>
            </a:r>
            <a:r>
              <a:rPr lang="tr-TR" sz="5100" dirty="0" smtClean="0"/>
              <a:t>Selin</a:t>
            </a:r>
            <a:r>
              <a:rPr lang="en-US" sz="5100" dirty="0" smtClean="0"/>
              <a:t> </a:t>
            </a:r>
            <a:r>
              <a:rPr lang="en-US" sz="5100" dirty="0"/>
              <a:t>		</a:t>
            </a:r>
            <a:r>
              <a:rPr lang="en-US" sz="5100" dirty="0" smtClean="0"/>
              <a:t>d</a:t>
            </a:r>
            <a:r>
              <a:rPr lang="en-US" sz="5100" dirty="0"/>
              <a:t>) </a:t>
            </a:r>
            <a:r>
              <a:rPr lang="tr-TR" sz="5100" dirty="0" smtClean="0"/>
              <a:t>Ayşe</a:t>
            </a:r>
            <a:endParaRPr lang="en-US" sz="51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321977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SORU-46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109" b="36369"/>
          <a:stretch/>
        </p:blipFill>
        <p:spPr>
          <a:xfrm>
            <a:off x="1795432" y="1519708"/>
            <a:ext cx="692929" cy="118781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506" b="30705"/>
          <a:stretch/>
        </p:blipFill>
        <p:spPr>
          <a:xfrm>
            <a:off x="6650766" y="2842546"/>
            <a:ext cx="587161" cy="1310412"/>
          </a:xfrm>
          <a:prstGeom prst="rect">
            <a:avLst/>
          </a:prstGeom>
        </p:spPr>
      </p:pic>
      <p:sp>
        <p:nvSpPr>
          <p:cNvPr id="7" name="Dikdörtgen Belirtme Çizgisi 6"/>
          <p:cNvSpPr/>
          <p:nvPr/>
        </p:nvSpPr>
        <p:spPr>
          <a:xfrm>
            <a:off x="2670757" y="1482893"/>
            <a:ext cx="3498226" cy="537268"/>
          </a:xfrm>
          <a:prstGeom prst="wedgeRectCallout">
            <a:avLst>
              <a:gd name="adj1" fmla="val -56275"/>
              <a:gd name="adj2" fmla="val -125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 smtClean="0"/>
              <a:t>İşletim sistemi olmadan tablet bilgisayarımız çalışmaz.</a:t>
            </a:r>
            <a:endParaRPr lang="tr-TR" sz="1600" b="1" dirty="0"/>
          </a:p>
        </p:txBody>
      </p:sp>
      <p:sp>
        <p:nvSpPr>
          <p:cNvPr id="8" name="Dikdörtgen Belirtme Çizgisi 7"/>
          <p:cNvSpPr/>
          <p:nvPr/>
        </p:nvSpPr>
        <p:spPr>
          <a:xfrm>
            <a:off x="2670758" y="2228043"/>
            <a:ext cx="3498225" cy="479482"/>
          </a:xfrm>
          <a:prstGeom prst="wedgeRectCallout">
            <a:avLst>
              <a:gd name="adj1" fmla="val -56275"/>
              <a:gd name="adj2" fmla="val -1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 smtClean="0"/>
              <a:t>İşletim sistemi donanımların ve yazılımların çalışmasını yönetir.</a:t>
            </a:r>
            <a:endParaRPr lang="tr-TR" sz="1600" b="1" dirty="0"/>
          </a:p>
        </p:txBody>
      </p:sp>
      <p:sp>
        <p:nvSpPr>
          <p:cNvPr id="9" name="Dikdörtgen Belirtme Çizgisi 8"/>
          <p:cNvSpPr/>
          <p:nvPr/>
        </p:nvSpPr>
        <p:spPr>
          <a:xfrm>
            <a:off x="2670758" y="2842546"/>
            <a:ext cx="3498226" cy="406619"/>
          </a:xfrm>
          <a:prstGeom prst="wedgeRectCallout">
            <a:avLst>
              <a:gd name="adj1" fmla="val 60600"/>
              <a:gd name="adj2" fmla="val 1917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 err="1" smtClean="0"/>
              <a:t>Android</a:t>
            </a:r>
            <a:r>
              <a:rPr lang="tr-TR" sz="1600" b="1" dirty="0" smtClean="0"/>
              <a:t> dizüstü bilgisayarlarda kullanılan bir işletim sistemidir.</a:t>
            </a:r>
            <a:endParaRPr lang="tr-TR" sz="1600" b="1" dirty="0"/>
          </a:p>
        </p:txBody>
      </p:sp>
      <p:sp>
        <p:nvSpPr>
          <p:cNvPr id="10" name="Dikdörtgen Belirtme Çizgisi 9"/>
          <p:cNvSpPr/>
          <p:nvPr/>
        </p:nvSpPr>
        <p:spPr>
          <a:xfrm>
            <a:off x="2670757" y="3457048"/>
            <a:ext cx="3498227" cy="695909"/>
          </a:xfrm>
          <a:prstGeom prst="wedgeRectCallout">
            <a:avLst>
              <a:gd name="adj1" fmla="val 60600"/>
              <a:gd name="adj2" fmla="val 191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 smtClean="0"/>
              <a:t>İşletim sistemi seçerken bilgisayarımızın teknik özelliklerine dikkat etmeliyiz.</a:t>
            </a:r>
            <a:endParaRPr lang="tr-TR" sz="1600" b="1" dirty="0"/>
          </a:p>
        </p:txBody>
      </p:sp>
      <p:sp>
        <p:nvSpPr>
          <p:cNvPr id="11" name="Dikdörtgen 10"/>
          <p:cNvSpPr/>
          <p:nvPr/>
        </p:nvSpPr>
        <p:spPr>
          <a:xfrm>
            <a:off x="1275780" y="1566861"/>
            <a:ext cx="58445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Ayşe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144463" y="2246687"/>
            <a:ext cx="68089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Ceren</a:t>
            </a:r>
            <a:endParaRPr lang="tr-TR" sz="1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152905" y="2879835"/>
            <a:ext cx="80163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Zeynep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273870" y="3597987"/>
            <a:ext cx="64472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Selin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55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SORU-5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/>
              <a:t>Bilgisayarın tüm parçalarının birbiri ile bağlantısını sağlayan </a:t>
            </a:r>
            <a:r>
              <a:rPr lang="tr-TR" sz="3200" b="1" dirty="0" smtClean="0"/>
              <a:t>yandaki resimdeki bilgisayar parçası hangisidir?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</a:t>
            </a:r>
            <a:r>
              <a:rPr lang="tr-TR" sz="2800" dirty="0" err="1" smtClean="0"/>
              <a:t>Anakart</a:t>
            </a:r>
            <a:r>
              <a:rPr lang="tr-TR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b) İşlemci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</a:t>
            </a:r>
            <a:r>
              <a:rPr lang="tr-TR" sz="2800" dirty="0" err="1" smtClean="0"/>
              <a:t>Sabitdisk</a:t>
            </a:r>
            <a:r>
              <a:rPr lang="tr-TR" sz="2800" dirty="0"/>
              <a:t>	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d) Ekran Kartı</a:t>
            </a:r>
            <a:endParaRPr lang="tr-TR" sz="2800" dirty="0"/>
          </a:p>
          <a:p>
            <a:pPr algn="l"/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73472">
            <a:off x="5350710" y="3626149"/>
            <a:ext cx="2978522" cy="22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230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SORU-6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Sedef’in tanımını yaptığı bilgisayar parçası hangisidir?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</a:t>
            </a:r>
            <a:r>
              <a:rPr lang="tr-TR" sz="2800" dirty="0" err="1" smtClean="0"/>
              <a:t>Scanner</a:t>
            </a:r>
            <a:r>
              <a:rPr lang="tr-TR" sz="2800" dirty="0" smtClean="0"/>
              <a:t>  </a:t>
            </a:r>
            <a:r>
              <a:rPr lang="tr-TR" sz="2800" dirty="0"/>
              <a:t>(Tarayıcı) 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/>
              <a:t>b</a:t>
            </a:r>
            <a:r>
              <a:rPr lang="tr-TR" sz="2800" dirty="0" smtClean="0"/>
              <a:t>) </a:t>
            </a:r>
            <a:r>
              <a:rPr lang="tr-TR" sz="2800" dirty="0"/>
              <a:t>Printer  (Yazıcı) 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</a:t>
            </a:r>
            <a:r>
              <a:rPr lang="tr-TR" sz="2800" dirty="0"/>
              <a:t>Monitör  (Ekran) 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/>
              <a:t>d</a:t>
            </a:r>
            <a:r>
              <a:rPr lang="tr-TR" sz="2800" dirty="0" smtClean="0"/>
              <a:t>) </a:t>
            </a:r>
            <a:r>
              <a:rPr lang="tr-TR" sz="2800" dirty="0"/>
              <a:t>Hard disk </a:t>
            </a:r>
            <a:r>
              <a:rPr lang="tr-TR" sz="2800" dirty="0" smtClean="0"/>
              <a:t>(</a:t>
            </a:r>
            <a:r>
              <a:rPr lang="tr-TR" sz="2800" dirty="0" err="1" smtClean="0"/>
              <a:t>Sabitdisk</a:t>
            </a:r>
            <a:r>
              <a:rPr lang="tr-TR" sz="2800" dirty="0"/>
              <a:t>)</a:t>
            </a:r>
          </a:p>
          <a:p>
            <a:pPr algn="l"/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4081" y="4005328"/>
            <a:ext cx="1293700" cy="1770845"/>
          </a:xfrm>
          <a:prstGeom prst="rect">
            <a:avLst/>
          </a:prstGeom>
        </p:spPr>
      </p:pic>
      <p:sp>
        <p:nvSpPr>
          <p:cNvPr id="6" name="Köşeleri Yuvarlanmış Dikdörtgen Belirtme Çizgisi 5"/>
          <p:cNvSpPr/>
          <p:nvPr/>
        </p:nvSpPr>
        <p:spPr>
          <a:xfrm>
            <a:off x="5795493" y="2459863"/>
            <a:ext cx="2704563" cy="1107583"/>
          </a:xfrm>
          <a:prstGeom prst="wedgeRoundRectCallout">
            <a:avLst>
              <a:gd name="adj1" fmla="val 23289"/>
              <a:gd name="adj2" fmla="val 8575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Bilgisayar ortamında hazırlanan belgeleri kâğıda </a:t>
            </a:r>
            <a:r>
              <a:rPr lang="tr-TR" sz="2000" dirty="0" smtClean="0"/>
              <a:t>çıkaran cihazdır.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7440929" y="5844723"/>
            <a:ext cx="7200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Sedef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465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SORU-7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150992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Hasan’ın açıklamalarına göre </a:t>
            </a:r>
            <a:r>
              <a:rPr lang="tr-TR" sz="3200" b="1" dirty="0"/>
              <a:t>hangisi en </a:t>
            </a:r>
            <a:r>
              <a:rPr lang="tr-TR" sz="3200" b="1" dirty="0" smtClean="0"/>
              <a:t>güçlü(güvenli) </a:t>
            </a:r>
            <a:r>
              <a:rPr lang="tr-TR" sz="3200" b="1" dirty="0"/>
              <a:t>şifredir</a:t>
            </a:r>
            <a:r>
              <a:rPr lang="tr-TR" sz="3200" b="1" dirty="0" smtClean="0"/>
              <a:t>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  denizli20+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/>
              <a:t>b</a:t>
            </a:r>
            <a:r>
              <a:rPr lang="tr-TR" sz="2800" dirty="0" smtClean="0"/>
              <a:t>)  ali2005</a:t>
            </a:r>
            <a:endParaRPr lang="tr-TR" sz="2800" dirty="0"/>
          </a:p>
          <a:p>
            <a:pPr lvl="2" algn="l">
              <a:lnSpc>
                <a:spcPct val="150000"/>
              </a:lnSpc>
            </a:pPr>
            <a:r>
              <a:rPr lang="tr-TR" sz="2800" dirty="0"/>
              <a:t>c</a:t>
            </a:r>
            <a:r>
              <a:rPr lang="tr-TR" sz="2800" dirty="0" smtClean="0"/>
              <a:t>)  16cba29</a:t>
            </a:r>
            <a:r>
              <a:rPr lang="tr-TR" sz="2800" dirty="0"/>
              <a:t>	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/>
              <a:t>d</a:t>
            </a:r>
            <a:r>
              <a:rPr lang="tr-TR" sz="2800" dirty="0" smtClean="0"/>
              <a:t>)  </a:t>
            </a:r>
            <a:r>
              <a:rPr lang="tr-TR" sz="2800" dirty="0"/>
              <a:t>osman1234</a:t>
            </a:r>
          </a:p>
          <a:p>
            <a:pPr algn="l"/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1387" y="4366475"/>
            <a:ext cx="938061" cy="1776211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5653825" y="2704563"/>
            <a:ext cx="2485623" cy="1275010"/>
          </a:xfrm>
          <a:prstGeom prst="wedgeRoundRectCallout">
            <a:avLst>
              <a:gd name="adj1" fmla="val 30578"/>
              <a:gd name="adj2" fmla="val 7247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Güvenliğimiz için şifrelerimizde harfler, rakamlar ve semboller bulunmalıdır.</a:t>
            </a:r>
            <a:endParaRPr lang="tr-TR" b="1" dirty="0"/>
          </a:p>
        </p:txBody>
      </p:sp>
      <p:sp>
        <p:nvSpPr>
          <p:cNvPr id="6" name="Dikdörtgen 5"/>
          <p:cNvSpPr/>
          <p:nvPr/>
        </p:nvSpPr>
        <p:spPr>
          <a:xfrm>
            <a:off x="7367204" y="6129869"/>
            <a:ext cx="77296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Hasan</a:t>
            </a:r>
            <a:endParaRPr lang="tr-TR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353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0" y="1910281"/>
            <a:ext cx="7872209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Bilgisayarda yazı yazmak ve yazdığımız yazılarımızı düzenlemek için kullandığımız programın adı nedir?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a) </a:t>
            </a:r>
            <a:r>
              <a:rPr lang="tr-TR" sz="2800" dirty="0" err="1" smtClean="0"/>
              <a:t>Gom</a:t>
            </a:r>
            <a:r>
              <a:rPr lang="tr-TR" sz="2800" dirty="0" smtClean="0"/>
              <a:t> </a:t>
            </a:r>
            <a:r>
              <a:rPr lang="tr-TR" sz="2800" dirty="0" err="1" smtClean="0"/>
              <a:t>player</a:t>
            </a:r>
            <a:endParaRPr lang="tr-TR" sz="2800" dirty="0" smtClean="0"/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b) Microsoft Word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c) Facebook	</a:t>
            </a:r>
          </a:p>
          <a:p>
            <a:pPr lvl="2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sz="2800" dirty="0" smtClean="0"/>
              <a:t>d) </a:t>
            </a:r>
            <a:r>
              <a:rPr lang="tr-TR" sz="2800" dirty="0" err="1" smtClean="0"/>
              <a:t>Winamp</a:t>
            </a:r>
            <a:endParaRPr lang="tr-TR" sz="2800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SORU-8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524" y="5596858"/>
            <a:ext cx="1518396" cy="113879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5314" y="5082358"/>
            <a:ext cx="580331" cy="58033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3737" y="4262910"/>
            <a:ext cx="688555" cy="68855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0391" y="3520376"/>
            <a:ext cx="601013" cy="60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4922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20276" y="669705"/>
            <a:ext cx="2205505" cy="953034"/>
          </a:xfr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SORU-9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elete tuşu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8908" y="2752771"/>
            <a:ext cx="1467163" cy="146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5881" y="1910281"/>
            <a:ext cx="7472964" cy="4619308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Yazı yazarken </a:t>
            </a:r>
            <a:r>
              <a:rPr lang="tr-TR" sz="3200" b="1" u="sng" dirty="0" smtClean="0"/>
              <a:t>alt satıra </a:t>
            </a:r>
            <a:r>
              <a:rPr lang="tr-TR" sz="3200" b="1" dirty="0" smtClean="0"/>
              <a:t>geçilmesini sağlayan tuş aşağıdakilerden hangisidir?</a:t>
            </a:r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a)			b) </a:t>
            </a:r>
            <a:r>
              <a:rPr lang="tr-TR" sz="2800" dirty="0"/>
              <a:t>	</a:t>
            </a:r>
            <a:endParaRPr lang="tr-TR" sz="2800" dirty="0" smtClean="0"/>
          </a:p>
          <a:p>
            <a:pPr lvl="2" algn="l">
              <a:lnSpc>
                <a:spcPct val="150000"/>
              </a:lnSpc>
            </a:pPr>
            <a:endParaRPr lang="tr-TR" sz="2800" dirty="0" smtClean="0"/>
          </a:p>
          <a:p>
            <a:pPr lvl="2" algn="l">
              <a:lnSpc>
                <a:spcPct val="150000"/>
              </a:lnSpc>
            </a:pPr>
            <a:r>
              <a:rPr lang="tr-TR" sz="2800" dirty="0" smtClean="0"/>
              <a:t>c) </a:t>
            </a:r>
            <a:r>
              <a:rPr lang="tr-TR" sz="2800" dirty="0"/>
              <a:t>	</a:t>
            </a:r>
            <a:r>
              <a:rPr lang="tr-TR" sz="2800" dirty="0" smtClean="0"/>
              <a:t>		d)</a:t>
            </a:r>
            <a:endParaRPr lang="tr-TR" sz="2800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63"/>
          <a:stretch/>
        </p:blipFill>
        <p:spPr>
          <a:xfrm>
            <a:off x="5629098" y="3059097"/>
            <a:ext cx="1467163" cy="11904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5416" y="4219935"/>
            <a:ext cx="1279820" cy="102487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1974" y="4101047"/>
            <a:ext cx="1981803" cy="198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6922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</TotalTime>
  <Words>1337</Words>
  <PresentationFormat>Ekran Gösterisi (4:3)</PresentationFormat>
  <Paragraphs>308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Office Teması</vt:lpstr>
      <vt:lpstr>SORU-1</vt:lpstr>
      <vt:lpstr>SORU-2</vt:lpstr>
      <vt:lpstr>SORU-3</vt:lpstr>
      <vt:lpstr>SORU-4</vt:lpstr>
      <vt:lpstr>SORU-5</vt:lpstr>
      <vt:lpstr>SORU-6</vt:lpstr>
      <vt:lpstr>SORU-7</vt:lpstr>
      <vt:lpstr>SORU-8</vt:lpstr>
      <vt:lpstr>SORU-9</vt:lpstr>
      <vt:lpstr>SORU-10</vt:lpstr>
      <vt:lpstr>SORU-11</vt:lpstr>
      <vt:lpstr>SORU-12</vt:lpstr>
      <vt:lpstr>SORU-13</vt:lpstr>
      <vt:lpstr>SORU-14</vt:lpstr>
      <vt:lpstr>SORU-15</vt:lpstr>
      <vt:lpstr>SORU-16</vt:lpstr>
      <vt:lpstr>SORU-17</vt:lpstr>
      <vt:lpstr>SORU-18</vt:lpstr>
      <vt:lpstr>SORU-19</vt:lpstr>
      <vt:lpstr>SORU-20</vt:lpstr>
      <vt:lpstr>SORU-21</vt:lpstr>
      <vt:lpstr>SORU-22</vt:lpstr>
      <vt:lpstr>SORU-23</vt:lpstr>
      <vt:lpstr>SORU-24</vt:lpstr>
      <vt:lpstr>SORU-25</vt:lpstr>
      <vt:lpstr>SORU-26</vt:lpstr>
      <vt:lpstr>SORU-27</vt:lpstr>
      <vt:lpstr>SORU-28</vt:lpstr>
      <vt:lpstr>SORU-29</vt:lpstr>
      <vt:lpstr>SORU-30</vt:lpstr>
      <vt:lpstr>SORU-31</vt:lpstr>
      <vt:lpstr>SORU-32</vt:lpstr>
      <vt:lpstr>SORU-33</vt:lpstr>
      <vt:lpstr>SORU-34</vt:lpstr>
      <vt:lpstr>SORU-35</vt:lpstr>
      <vt:lpstr>SORU-36</vt:lpstr>
      <vt:lpstr>SORU-37</vt:lpstr>
      <vt:lpstr>SORU-38</vt:lpstr>
      <vt:lpstr>SORU-39</vt:lpstr>
      <vt:lpstr>SORU-40</vt:lpstr>
      <vt:lpstr>SORU-41</vt:lpstr>
      <vt:lpstr>SORU-42</vt:lpstr>
      <vt:lpstr>SORU-43</vt:lpstr>
      <vt:lpstr>SORU-44</vt:lpstr>
      <vt:lpstr>SORU-45</vt:lpstr>
      <vt:lpstr>SORU-46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2016-11-12T19:37:24Z</dcterms:created>
  <dcterms:modified xsi:type="dcterms:W3CDTF">2016-11-22T09:53:58Z</dcterms:modified>
  <cp:category>www.sorubak.com</cp:category>
</cp:coreProperties>
</file>