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2" r:id="rId6"/>
    <p:sldId id="261" r:id="rId7"/>
    <p:sldId id="260" r:id="rId8"/>
    <p:sldId id="263" r:id="rId9"/>
    <p:sldId id="266" r:id="rId10"/>
    <p:sldId id="267" r:id="rId11"/>
    <p:sldId id="268" r:id="rId12"/>
    <p:sldId id="264" r:id="rId13"/>
    <p:sldId id="279" r:id="rId14"/>
    <p:sldId id="269" r:id="rId15"/>
    <p:sldId id="270" r:id="rId16"/>
    <p:sldId id="271" r:id="rId17"/>
    <p:sldId id="272" r:id="rId18"/>
    <p:sldId id="275" r:id="rId19"/>
    <p:sldId id="276" r:id="rId20"/>
    <p:sldId id="277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65" autoAdjust="0"/>
    <p:restoredTop sz="94660"/>
  </p:normalViewPr>
  <p:slideViewPr>
    <p:cSldViewPr>
      <p:cViewPr varScale="1">
        <p:scale>
          <a:sx n="86" d="100"/>
          <a:sy n="86" d="100"/>
        </p:scale>
        <p:origin x="-8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4AEFA2-49E4-41F1-8695-F1DE1BBA4F25}" type="datetimeFigureOut">
              <a:rPr lang="tr-TR" smtClean="0"/>
              <a:t>25.12.2016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CC7F98-0BF8-48E5-A69F-95C18320E5ED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sz="12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www.sorubak.com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CC7F98-0BF8-48E5-A69F-95C18320E5ED}" type="slidenum">
              <a:rPr lang="tr-TR" smtClean="0"/>
              <a:t>20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C27C2-FFCD-4642-85E9-F1A4C41AB0B6}" type="datetimeFigureOut">
              <a:rPr lang="tr-TR" smtClean="0"/>
              <a:pPr/>
              <a:t>25.12.2016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E141C-DF3B-4E9C-BE08-8E60157534A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C27C2-FFCD-4642-85E9-F1A4C41AB0B6}" type="datetimeFigureOut">
              <a:rPr lang="tr-TR" smtClean="0"/>
              <a:pPr/>
              <a:t>25.12.2016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E141C-DF3B-4E9C-BE08-8E60157534A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C27C2-FFCD-4642-85E9-F1A4C41AB0B6}" type="datetimeFigureOut">
              <a:rPr lang="tr-TR" smtClean="0"/>
              <a:pPr/>
              <a:t>25.12.2016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E141C-DF3B-4E9C-BE08-8E60157534A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C27C2-FFCD-4642-85E9-F1A4C41AB0B6}" type="datetimeFigureOut">
              <a:rPr lang="tr-TR" smtClean="0"/>
              <a:pPr/>
              <a:t>25.12.2016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E141C-DF3B-4E9C-BE08-8E60157534A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C27C2-FFCD-4642-85E9-F1A4C41AB0B6}" type="datetimeFigureOut">
              <a:rPr lang="tr-TR" smtClean="0"/>
              <a:pPr/>
              <a:t>25.12.2016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E141C-DF3B-4E9C-BE08-8E60157534A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C27C2-FFCD-4642-85E9-F1A4C41AB0B6}" type="datetimeFigureOut">
              <a:rPr lang="tr-TR" smtClean="0"/>
              <a:pPr/>
              <a:t>25.12.2016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E141C-DF3B-4E9C-BE08-8E60157534A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C27C2-FFCD-4642-85E9-F1A4C41AB0B6}" type="datetimeFigureOut">
              <a:rPr lang="tr-TR" smtClean="0"/>
              <a:pPr/>
              <a:t>25.12.2016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E141C-DF3B-4E9C-BE08-8E60157534A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C27C2-FFCD-4642-85E9-F1A4C41AB0B6}" type="datetimeFigureOut">
              <a:rPr lang="tr-TR" smtClean="0"/>
              <a:pPr/>
              <a:t>25.12.2016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E141C-DF3B-4E9C-BE08-8E60157534A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C27C2-FFCD-4642-85E9-F1A4C41AB0B6}" type="datetimeFigureOut">
              <a:rPr lang="tr-TR" smtClean="0"/>
              <a:pPr/>
              <a:t>25.12.2016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E141C-DF3B-4E9C-BE08-8E60157534A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C27C2-FFCD-4642-85E9-F1A4C41AB0B6}" type="datetimeFigureOut">
              <a:rPr lang="tr-TR" smtClean="0"/>
              <a:pPr/>
              <a:t>25.12.2016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E141C-DF3B-4E9C-BE08-8E60157534A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C27C2-FFCD-4642-85E9-F1A4C41AB0B6}" type="datetimeFigureOut">
              <a:rPr lang="tr-TR" smtClean="0"/>
              <a:pPr/>
              <a:t>25.12.2016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26E141C-DF3B-4E9C-BE08-8E60157534A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7AC27C2-FFCD-4642-85E9-F1A4C41AB0B6}" type="datetimeFigureOut">
              <a:rPr lang="tr-TR" smtClean="0"/>
              <a:pPr/>
              <a:t>25.12.2016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26E141C-DF3B-4E9C-BE08-8E60157534A2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500166" y="1857364"/>
            <a:ext cx="6643702" cy="2714644"/>
          </a:xfrm>
        </p:spPr>
        <p:txBody>
          <a:bodyPr>
            <a:normAutofit/>
          </a:bodyPr>
          <a:lstStyle/>
          <a:p>
            <a:pPr algn="ctr"/>
            <a:r>
              <a:rPr lang="tr-TR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5. SINIFLAR </a:t>
            </a:r>
          </a:p>
          <a:p>
            <a:pPr algn="ctr"/>
            <a:r>
              <a:rPr lang="tr-TR" sz="3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SOSYAL BİLGİLER  </a:t>
            </a:r>
          </a:p>
          <a:p>
            <a:pPr algn="ctr"/>
            <a:r>
              <a:rPr lang="tr-TR" sz="3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BÖLGEMİZİ TANIYALIM </a:t>
            </a:r>
          </a:p>
          <a:p>
            <a:pPr algn="ctr"/>
            <a:r>
              <a:rPr lang="tr-TR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ETKİNLİK ÇALIŞMA SUNUSU</a:t>
            </a:r>
            <a:endParaRPr lang="tr-TR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600208" y="1935480"/>
            <a:ext cx="5400684" cy="438912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tr-TR" smtClean="0"/>
              <a:t>Dağların en yüksek noktasına ………………………………..denir.</a:t>
            </a:r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>
            <a:off x="2844378" y="2610145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DORUK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700118" y="637029"/>
            <a:ext cx="8229600" cy="5649491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70000"/>
              </a:lnSpc>
            </a:pPr>
            <a:r>
              <a:rPr lang="tr-TR" sz="9600" b="1" dirty="0">
                <a:latin typeface="+mj-lt"/>
              </a:rPr>
              <a:t>1-)</a:t>
            </a:r>
            <a:r>
              <a:rPr lang="tr-TR" sz="9600" dirty="0">
                <a:latin typeface="+mj-lt"/>
              </a:rPr>
              <a:t> </a:t>
            </a:r>
            <a:r>
              <a:rPr lang="tr-TR" sz="9600" b="1" dirty="0">
                <a:latin typeface="+mj-lt"/>
              </a:rPr>
              <a:t>Aşağıdaki ifadelerin yanındaki boşluğa doğru ise </a:t>
            </a:r>
            <a:r>
              <a:rPr lang="tr-TR" sz="9600" b="1" dirty="0" smtClean="0">
                <a:latin typeface="+mj-lt"/>
              </a:rPr>
              <a:t>D </a:t>
            </a:r>
            <a:r>
              <a:rPr lang="tr-TR" sz="9600" b="1" dirty="0">
                <a:latin typeface="+mj-lt"/>
              </a:rPr>
              <a:t>yanlış ise </a:t>
            </a:r>
            <a:r>
              <a:rPr lang="tr-TR" sz="9600" b="1" dirty="0" smtClean="0">
                <a:latin typeface="+mj-lt"/>
              </a:rPr>
              <a:t>Y harfi koyunuz.</a:t>
            </a:r>
            <a:endParaRPr lang="tr-TR" dirty="0">
              <a:latin typeface="+mj-lt"/>
            </a:endParaRPr>
          </a:p>
          <a:p>
            <a:r>
              <a:rPr lang="tr-TR" b="1" dirty="0"/>
              <a:t> </a:t>
            </a:r>
            <a:endParaRPr lang="tr-TR" sz="8000" dirty="0"/>
          </a:p>
          <a:p>
            <a:r>
              <a:rPr lang="tr-TR" sz="9600" dirty="0"/>
              <a:t>Ülkemizde görülen iklim tipleri yaşantımızı ve faaliyetlerimizi etkiler.</a:t>
            </a:r>
          </a:p>
          <a:p>
            <a:pPr>
              <a:buNone/>
            </a:pPr>
            <a:endParaRPr lang="tr-TR" sz="9600" dirty="0"/>
          </a:p>
          <a:p>
            <a:r>
              <a:rPr lang="tr-TR" sz="9600" dirty="0"/>
              <a:t>Bölgemizde her kış kar </a:t>
            </a:r>
            <a:r>
              <a:rPr lang="tr-TR" sz="9600" dirty="0" smtClean="0"/>
              <a:t>yağar </a:t>
            </a:r>
            <a:endParaRPr lang="tr-TR" sz="9600" dirty="0"/>
          </a:p>
          <a:p>
            <a:pPr>
              <a:buNone/>
            </a:pPr>
            <a:endParaRPr lang="tr-TR" sz="9600" dirty="0"/>
          </a:p>
          <a:p>
            <a:r>
              <a:rPr lang="tr-TR" sz="9600" dirty="0"/>
              <a:t>Her çocuğun sağlıklı beslenme, barınma ve iyi bir eğitim alma hakkı vardır</a:t>
            </a:r>
            <a:r>
              <a:rPr lang="tr-TR" sz="9600" dirty="0" smtClean="0"/>
              <a:t>.</a:t>
            </a:r>
          </a:p>
          <a:p>
            <a:pPr>
              <a:buNone/>
            </a:pPr>
            <a:endParaRPr lang="tr-TR" sz="9600" dirty="0"/>
          </a:p>
          <a:p>
            <a:r>
              <a:rPr lang="tr-TR" sz="9600" dirty="0"/>
              <a:t>Atatürk döneminde kadınlara hiçbir hak verilmemiştir</a:t>
            </a:r>
          </a:p>
          <a:p>
            <a:pPr>
              <a:buNone/>
            </a:pPr>
            <a:endParaRPr lang="tr-TR" sz="9600" dirty="0"/>
          </a:p>
          <a:p>
            <a:r>
              <a:rPr lang="tr-TR" sz="9600" dirty="0"/>
              <a:t>İnsanlar doğal ortamdan yararlanabilmek için doğal ortamda bir takım değişikler yapabilirler.</a:t>
            </a:r>
          </a:p>
          <a:p>
            <a:pPr>
              <a:buNone/>
            </a:pPr>
            <a:endParaRPr lang="tr-TR" sz="8000" dirty="0"/>
          </a:p>
          <a:p>
            <a:endParaRPr lang="tr-TR" sz="8000" dirty="0"/>
          </a:p>
          <a:p>
            <a:pPr>
              <a:buNone/>
            </a:pPr>
            <a:endParaRPr lang="tr-TR" sz="8000" dirty="0"/>
          </a:p>
        </p:txBody>
      </p:sp>
      <p:sp>
        <p:nvSpPr>
          <p:cNvPr id="4" name="3 Metin kutusu"/>
          <p:cNvSpPr txBox="1"/>
          <p:nvPr/>
        </p:nvSpPr>
        <p:spPr>
          <a:xfrm>
            <a:off x="4000496" y="2119962"/>
            <a:ext cx="40588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600" b="1" dirty="0" smtClean="0">
                <a:solidFill>
                  <a:srgbClr val="FF0000"/>
                </a:solidFill>
              </a:rPr>
              <a:t>D</a:t>
            </a:r>
            <a:endParaRPr lang="tr-TR" sz="2600" b="1" dirty="0">
              <a:solidFill>
                <a:srgbClr val="FF00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4786314" y="2895897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Y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3407552" y="3896029"/>
            <a:ext cx="3786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D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8211918" y="4643446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Y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429388" y="5681979"/>
            <a:ext cx="3786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D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25000" lnSpcReduction="20000"/>
          </a:bodyPr>
          <a:lstStyle/>
          <a:p>
            <a:endParaRPr lang="tr-TR" dirty="0"/>
          </a:p>
          <a:p>
            <a:r>
              <a:rPr lang="tr-TR" sz="9600" dirty="0"/>
              <a:t>Türkiye’nin en büyük gölü Beyşehir Gölü’dür.</a:t>
            </a:r>
          </a:p>
          <a:p>
            <a:pPr>
              <a:buNone/>
            </a:pPr>
            <a:endParaRPr lang="tr-TR" sz="9600" dirty="0"/>
          </a:p>
          <a:p>
            <a:r>
              <a:rPr lang="tr-TR" sz="9600" dirty="0"/>
              <a:t>İstanbul, ülkemizde nüfusun en sık ve en fazla olduğu ildir.</a:t>
            </a:r>
          </a:p>
          <a:p>
            <a:pPr>
              <a:buNone/>
            </a:pPr>
            <a:endParaRPr lang="tr-TR" sz="9600" dirty="0"/>
          </a:p>
          <a:p>
            <a:r>
              <a:rPr lang="tr-TR" sz="9600" dirty="0"/>
              <a:t>Yükseltisi fazla, engebeli dağlık yerlerde olan yerlerde nüfus fazladır.</a:t>
            </a:r>
          </a:p>
          <a:p>
            <a:pPr>
              <a:buNone/>
            </a:pPr>
            <a:endParaRPr lang="tr-TR" sz="9600" dirty="0"/>
          </a:p>
          <a:p>
            <a:r>
              <a:rPr lang="tr-TR" sz="9600" dirty="0"/>
              <a:t>İklimin soğuk olduğu yerlerde insanların daha kalın elbiseler giyer</a:t>
            </a:r>
          </a:p>
          <a:p>
            <a:pPr>
              <a:buNone/>
            </a:pPr>
            <a:endParaRPr lang="tr-TR" sz="9600" dirty="0"/>
          </a:p>
          <a:p>
            <a:r>
              <a:rPr lang="tr-TR" sz="9600" dirty="0"/>
              <a:t>Bölgemizde en çok yetiştirilen tarım ürünü çaydır.</a:t>
            </a:r>
          </a:p>
          <a:p>
            <a:pPr>
              <a:buNone/>
            </a:pPr>
            <a:endParaRPr lang="tr-TR" sz="9600" dirty="0"/>
          </a:p>
        </p:txBody>
      </p:sp>
      <p:sp>
        <p:nvSpPr>
          <p:cNvPr id="5" name="4 Metin kutusu"/>
          <p:cNvSpPr txBox="1"/>
          <p:nvPr/>
        </p:nvSpPr>
        <p:spPr>
          <a:xfrm>
            <a:off x="6709440" y="928670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Y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 flipH="1">
            <a:off x="8524528" y="1681451"/>
            <a:ext cx="333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D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2857488" y="2714620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Y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2643174" y="3714752"/>
            <a:ext cx="3786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D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7366886" y="4467533"/>
            <a:ext cx="7770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Y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0034" y="938064"/>
            <a:ext cx="8229600" cy="4205448"/>
          </a:xfrm>
        </p:spPr>
        <p:txBody>
          <a:bodyPr/>
          <a:lstStyle/>
          <a:p>
            <a:pPr>
              <a:buNone/>
            </a:pPr>
            <a:r>
              <a:rPr lang="tr-TR" b="1" dirty="0" smtClean="0"/>
              <a:t>(    )</a:t>
            </a:r>
            <a:r>
              <a:rPr lang="tr-TR" dirty="0" smtClean="0"/>
              <a:t> Atatürk, Türk dilinin araştırılması için Türk Dil Kurumu’nu kurmuştur. </a:t>
            </a:r>
          </a:p>
          <a:p>
            <a:pPr>
              <a:buNone/>
            </a:pPr>
            <a:endParaRPr lang="tr-TR" b="1" dirty="0" smtClean="0"/>
          </a:p>
          <a:p>
            <a:pPr>
              <a:buNone/>
            </a:pPr>
            <a:r>
              <a:rPr lang="tr-TR" b="1" dirty="0" smtClean="0"/>
              <a:t>(    ) </a:t>
            </a:r>
            <a:r>
              <a:rPr lang="tr-TR" dirty="0" smtClean="0"/>
              <a:t>İç Anadolu Bölgesi’nin en büyük şehri Kayseri’dir.</a:t>
            </a:r>
            <a:endParaRPr lang="tr-TR" b="1" dirty="0" smtClean="0"/>
          </a:p>
          <a:p>
            <a:pPr>
              <a:buNone/>
            </a:pPr>
            <a:endParaRPr lang="tr-TR" b="1" dirty="0" smtClean="0"/>
          </a:p>
          <a:p>
            <a:pPr>
              <a:buNone/>
            </a:pPr>
            <a:r>
              <a:rPr lang="tr-TR" b="1" dirty="0" smtClean="0"/>
              <a:t> (    ) </a:t>
            </a:r>
            <a:r>
              <a:rPr lang="tr-TR" dirty="0" smtClean="0"/>
              <a:t>Ağrı Dağı, Ege Bölgesi’nde bulunur.</a:t>
            </a:r>
            <a:endParaRPr lang="tr-TR" b="1" dirty="0" smtClean="0"/>
          </a:p>
          <a:p>
            <a:pPr>
              <a:buNone/>
            </a:pPr>
            <a:endParaRPr lang="tr-TR" b="1" dirty="0" smtClean="0"/>
          </a:p>
          <a:p>
            <a:pPr>
              <a:buNone/>
            </a:pPr>
            <a:r>
              <a:rPr lang="tr-TR" b="1" dirty="0" smtClean="0"/>
              <a:t> (    ) </a:t>
            </a:r>
            <a:r>
              <a:rPr lang="tr-TR" dirty="0" smtClean="0"/>
              <a:t>Ülkemizde Balıkçılık en fazla Karadeniz’de yapılır.</a:t>
            </a:r>
            <a:endParaRPr lang="tr-TR" b="1" dirty="0" smtClean="0"/>
          </a:p>
          <a:p>
            <a:pPr>
              <a:buNone/>
            </a:pPr>
            <a:endParaRPr lang="tr-TR" b="1" dirty="0" smtClean="0"/>
          </a:p>
        </p:txBody>
      </p:sp>
      <p:sp>
        <p:nvSpPr>
          <p:cNvPr id="4" name="3 Metin kutusu"/>
          <p:cNvSpPr txBox="1"/>
          <p:nvPr/>
        </p:nvSpPr>
        <p:spPr>
          <a:xfrm>
            <a:off x="642910" y="915399"/>
            <a:ext cx="5309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D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665658" y="2262838"/>
            <a:ext cx="4058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Y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737096" y="3214686"/>
            <a:ext cx="4058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Y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746016" y="4143380"/>
            <a:ext cx="4683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D</a:t>
            </a:r>
            <a:endParaRPr lang="tr-TR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111582"/>
            <a:ext cx="8229600" cy="4389120"/>
          </a:xfrm>
        </p:spPr>
        <p:txBody>
          <a:bodyPr>
            <a:normAutofit/>
          </a:bodyPr>
          <a:lstStyle/>
          <a:p>
            <a:endParaRPr lang="tr-TR" dirty="0"/>
          </a:p>
          <a:p>
            <a:pPr lvl="0"/>
            <a:r>
              <a:rPr lang="tr-TR" dirty="0"/>
              <a:t>Yazları sıcak ve kurak geçer.</a:t>
            </a:r>
          </a:p>
          <a:p>
            <a:pPr lvl="0"/>
            <a:r>
              <a:rPr lang="tr-TR" dirty="0"/>
              <a:t>Kışları ılık ve yağışlıdır.</a:t>
            </a:r>
          </a:p>
          <a:p>
            <a:pPr lvl="0"/>
            <a:r>
              <a:rPr lang="tr-TR" dirty="0"/>
              <a:t>Bitki örtüsü makidir</a:t>
            </a:r>
            <a:r>
              <a:rPr lang="tr-TR" dirty="0" smtClean="0"/>
              <a:t>.</a:t>
            </a:r>
            <a:endParaRPr lang="tr-TR" dirty="0"/>
          </a:p>
          <a:p>
            <a:r>
              <a:rPr lang="tr-TR" b="1" dirty="0"/>
              <a:t>  </a:t>
            </a:r>
            <a:endParaRPr lang="tr-TR" dirty="0"/>
          </a:p>
          <a:p>
            <a:r>
              <a:rPr lang="tr-TR" b="1" dirty="0"/>
              <a:t>Yukarıda özellikleri belirtilen bölgemizde görülen iklim tipi aşağıdakilerden hangisidir?</a:t>
            </a:r>
            <a:endParaRPr lang="tr-TR" dirty="0"/>
          </a:p>
          <a:p>
            <a:r>
              <a:rPr lang="tr-TR" dirty="0"/>
              <a:t>A) Akdeniz iklimi           B) Karadeniz iklimi            </a:t>
            </a:r>
          </a:p>
          <a:p>
            <a:r>
              <a:rPr lang="tr-TR" dirty="0"/>
              <a:t>C) Karasal iklim             D) Çöl iklimi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1142976" y="4487299"/>
            <a:ext cx="23574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C00000"/>
                </a:solidFill>
              </a:rPr>
              <a:t>---------------</a:t>
            </a:r>
            <a:endParaRPr lang="tr-TR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/>
          <a:lstStyle/>
          <a:p>
            <a:r>
              <a:rPr lang="tr-TR" b="1" dirty="0"/>
              <a:t>Bir şehrin göç almasında ve nüfusunun artmasında aşağıdakilerden hangisi </a:t>
            </a:r>
            <a:r>
              <a:rPr lang="tr-TR" b="1" u="sng" dirty="0"/>
              <a:t>etkili değildir</a:t>
            </a:r>
            <a:r>
              <a:rPr lang="tr-TR" b="1" dirty="0"/>
              <a:t>?</a:t>
            </a:r>
            <a:endParaRPr lang="tr-TR" dirty="0"/>
          </a:p>
          <a:p>
            <a:r>
              <a:rPr lang="tr-TR" dirty="0"/>
              <a:t>A) Sanayinin gelişmiş olması.                            </a:t>
            </a:r>
          </a:p>
          <a:p>
            <a:r>
              <a:rPr lang="tr-TR" dirty="0"/>
              <a:t>B) Dağlık ve engebeli olması.</a:t>
            </a:r>
          </a:p>
          <a:p>
            <a:r>
              <a:rPr lang="tr-TR" dirty="0"/>
              <a:t>C) Turizmin gelişmiş olması.                              </a:t>
            </a:r>
          </a:p>
          <a:p>
            <a:r>
              <a:rPr lang="tr-TR" dirty="0"/>
              <a:t>D) Uygun iklim koşullarına sahip olması.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1071538" y="2629911"/>
            <a:ext cx="489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C00000"/>
                </a:solidFill>
              </a:rPr>
              <a:t>---------------------------</a:t>
            </a:r>
            <a:endParaRPr lang="tr-TR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/>
          <a:lstStyle/>
          <a:p>
            <a:r>
              <a:rPr lang="tr-TR" dirty="0"/>
              <a:t>Fiziki haritalar renklendirme yöntemine göre çizilmiş haritalardır.</a:t>
            </a:r>
          </a:p>
          <a:p>
            <a:pPr>
              <a:buNone/>
            </a:pPr>
            <a:r>
              <a:rPr lang="tr-TR" b="1" dirty="0"/>
              <a:t> Fiziki Haritada aşağıdakilerden hangisi mavi renk ile gösterilmez?</a:t>
            </a:r>
            <a:endParaRPr lang="tr-TR" dirty="0"/>
          </a:p>
          <a:p>
            <a:r>
              <a:rPr lang="tr-TR" b="1" dirty="0"/>
              <a:t>A )</a:t>
            </a:r>
            <a:r>
              <a:rPr lang="tr-TR" dirty="0"/>
              <a:t>Göl                                          </a:t>
            </a:r>
            <a:r>
              <a:rPr lang="tr-TR" b="1" dirty="0"/>
              <a:t>B )</a:t>
            </a:r>
            <a:r>
              <a:rPr lang="tr-TR" dirty="0"/>
              <a:t>Deniz</a:t>
            </a:r>
          </a:p>
          <a:p>
            <a:r>
              <a:rPr lang="tr-TR" b="1" dirty="0"/>
              <a:t>C )</a:t>
            </a:r>
            <a:r>
              <a:rPr lang="tr-TR" dirty="0"/>
              <a:t>Ova                                     </a:t>
            </a:r>
            <a:r>
              <a:rPr lang="tr-TR" dirty="0" smtClean="0"/>
              <a:t>     </a:t>
            </a:r>
            <a:r>
              <a:rPr lang="tr-TR" b="1" dirty="0"/>
              <a:t>D)</a:t>
            </a:r>
            <a:r>
              <a:rPr lang="tr-TR" dirty="0"/>
              <a:t>Akarsu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785786" y="3068421"/>
            <a:ext cx="11721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dirty="0" smtClean="0">
                <a:solidFill>
                  <a:srgbClr val="C00000"/>
                </a:solidFill>
              </a:rPr>
              <a:t>-------</a:t>
            </a:r>
            <a:endParaRPr lang="tr-TR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/>
          <a:lstStyle/>
          <a:p>
            <a:r>
              <a:rPr lang="tr-TR" dirty="0"/>
              <a:t>Ülkemizde görülen iklim tipleri yaşantımızı ve faaliyetlerimizi etkiler.</a:t>
            </a:r>
          </a:p>
          <a:p>
            <a:pPr>
              <a:buNone/>
            </a:pPr>
            <a:r>
              <a:rPr lang="tr-TR" b="1" dirty="0"/>
              <a:t>  </a:t>
            </a:r>
            <a:r>
              <a:rPr lang="tr-TR" b="1" dirty="0" smtClean="0"/>
              <a:t>   Aşağıdakilerden </a:t>
            </a:r>
            <a:r>
              <a:rPr lang="tr-TR" b="1" dirty="0"/>
              <a:t>hangisi iklimin </a:t>
            </a:r>
            <a:r>
              <a:rPr lang="tr-TR" b="1" dirty="0" smtClean="0"/>
              <a:t>insan faaliyetlerine </a:t>
            </a:r>
            <a:r>
              <a:rPr lang="tr-TR" b="1" dirty="0"/>
              <a:t>etkisine örnek </a:t>
            </a:r>
            <a:r>
              <a:rPr lang="tr-TR" b="1" u="sng" dirty="0"/>
              <a:t>gösterilemez?</a:t>
            </a:r>
            <a:endParaRPr lang="tr-TR" dirty="0"/>
          </a:p>
          <a:p>
            <a:r>
              <a:rPr lang="tr-TR" dirty="0"/>
              <a:t>A) İklime göre giyinmeyi</a:t>
            </a:r>
          </a:p>
          <a:p>
            <a:r>
              <a:rPr lang="tr-TR" dirty="0"/>
              <a:t>B) İnsanların konut tipini </a:t>
            </a:r>
          </a:p>
          <a:p>
            <a:r>
              <a:rPr lang="tr-TR" dirty="0"/>
              <a:t>C) İnsanların okuduğu kitapları</a:t>
            </a:r>
          </a:p>
          <a:p>
            <a:r>
              <a:rPr lang="tr-TR" dirty="0"/>
              <a:t>D) Kara, hava ve deniz ulaşımını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642910" y="3364056"/>
            <a:ext cx="48974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b="1" dirty="0" smtClean="0">
                <a:solidFill>
                  <a:srgbClr val="C00000"/>
                </a:solidFill>
              </a:rPr>
              <a:t>------------------------------</a:t>
            </a:r>
            <a:endParaRPr lang="tr-TR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Aşağıdakilerden hangisi doğal afetlerden biri </a:t>
            </a:r>
            <a:r>
              <a:rPr lang="tr-TR" b="1" u="sng" dirty="0" smtClean="0"/>
              <a:t>değildir</a:t>
            </a:r>
            <a:r>
              <a:rPr lang="tr-TR" b="1" dirty="0" smtClean="0"/>
              <a:t>? </a:t>
            </a:r>
            <a:endParaRPr lang="tr-TR" dirty="0" smtClean="0"/>
          </a:p>
          <a:p>
            <a:r>
              <a:rPr lang="tr-TR" dirty="0" smtClean="0"/>
              <a:t>A) Sel                  B) Trafik kazası </a:t>
            </a:r>
          </a:p>
          <a:p>
            <a:r>
              <a:rPr lang="tr-TR" dirty="0" smtClean="0"/>
              <a:t>C) Deprem          D) Heyelan </a:t>
            </a:r>
          </a:p>
          <a:p>
            <a:r>
              <a:rPr lang="tr-TR" dirty="0" smtClean="0"/>
              <a:t> </a:t>
            </a:r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>
            <a:off x="2786050" y="2643182"/>
            <a:ext cx="576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C00000"/>
                </a:solidFill>
              </a:rPr>
              <a:t>B</a:t>
            </a:r>
            <a:endParaRPr lang="tr-TR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17 Ağustos 1999’da Marmara Bölgesi’nde </a:t>
            </a:r>
            <a:r>
              <a:rPr lang="tr-TR" b="1" u="sng" dirty="0" smtClean="0"/>
              <a:t> </a:t>
            </a:r>
            <a:r>
              <a:rPr lang="tr-TR" b="1" dirty="0" smtClean="0"/>
              <a:t>meydana gelen,7.4 şiddetinde olan çok sayıda can ve mal kay­bına neden olan doğal afet aşağıdakilerden hangisidir?</a:t>
            </a:r>
            <a:endParaRPr lang="tr-TR" dirty="0" smtClean="0"/>
          </a:p>
          <a:p>
            <a:r>
              <a:rPr lang="tr-TR" dirty="0" smtClean="0"/>
              <a:t>A) Deprem                            B) Heyelan</a:t>
            </a:r>
          </a:p>
          <a:p>
            <a:r>
              <a:rPr lang="tr-TR" dirty="0" smtClean="0"/>
              <a:t>C) Çığ                                    D) Sel baskını</a:t>
            </a:r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>
            <a:off x="500034" y="3429000"/>
            <a:ext cx="7920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 smtClean="0">
                <a:solidFill>
                  <a:srgbClr val="C00000"/>
                </a:solidFill>
              </a:rPr>
              <a:t>A</a:t>
            </a:r>
            <a:endParaRPr lang="tr-TR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tr-TR" dirty="0" smtClean="0"/>
              <a:t>Büyük oranda veya tamamen insanların kontrolü dışında gerçekleşen deprem, sel gibi olaylar ………………………………  olarak adlandırılır. </a:t>
            </a:r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>
            <a:off x="1196744" y="3181649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DOĞAL AFET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Bitki örtüsünün cılız, eğimin fazla olduğu yamaçlarda aşırı </a:t>
            </a:r>
            <a:r>
              <a:rPr lang="tr-TR" b="1" i="1" u="sng" dirty="0" smtClean="0"/>
              <a:t>kar</a:t>
            </a:r>
            <a:r>
              <a:rPr lang="tr-TR" b="1" dirty="0" smtClean="0"/>
              <a:t> yağışı aşağıdaki doğal</a:t>
            </a:r>
            <a:endParaRPr lang="tr-TR" dirty="0" smtClean="0"/>
          </a:p>
          <a:p>
            <a:r>
              <a:rPr lang="tr-TR" b="1" dirty="0" smtClean="0"/>
              <a:t>afetlerden hangisine neden olur?</a:t>
            </a:r>
            <a:endParaRPr lang="tr-TR" dirty="0" smtClean="0"/>
          </a:p>
          <a:p>
            <a:r>
              <a:rPr lang="tr-TR" dirty="0" smtClean="0"/>
              <a:t>A) Heyelan                    B) Çığ</a:t>
            </a:r>
          </a:p>
          <a:p>
            <a:r>
              <a:rPr lang="tr-TR" dirty="0" smtClean="0"/>
              <a:t>C) Deprem                    D) Kuraklık</a:t>
            </a:r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>
            <a:off x="3643306" y="3140968"/>
            <a:ext cx="50045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solidFill>
                  <a:srgbClr val="C00000"/>
                </a:solidFill>
              </a:rPr>
              <a:t>B</a:t>
            </a:r>
            <a:endParaRPr lang="tr-TR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142976" y="2357430"/>
            <a:ext cx="6257940" cy="1279206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tr-TR" smtClean="0"/>
              <a:t>Yağmur, kar, don, güneş gibi olaylara …………………………………… denir.</a:t>
            </a:r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>
            <a:off x="1928794" y="3059668"/>
            <a:ext cx="4000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HAVA OLAYLARI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tr-TR" dirty="0"/>
              <a:t>Belirli bir alanda, belirli bir zamanda, yaşayan insan sayısına </a:t>
            </a:r>
            <a:r>
              <a:rPr lang="tr-TR" dirty="0" smtClean="0"/>
              <a:t>…………….. </a:t>
            </a:r>
            <a:r>
              <a:rPr lang="tr-TR" dirty="0"/>
              <a:t>denir.</a:t>
            </a:r>
          </a:p>
        </p:txBody>
      </p:sp>
      <p:sp>
        <p:nvSpPr>
          <p:cNvPr id="4" name="3 Metin kutusu"/>
          <p:cNvSpPr txBox="1"/>
          <p:nvPr/>
        </p:nvSpPr>
        <p:spPr>
          <a:xfrm flipH="1">
            <a:off x="2274014" y="2610145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Nüfus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………………………..</a:t>
            </a:r>
            <a:r>
              <a:rPr lang="tr-TR" dirty="0" smtClean="0"/>
              <a:t> </a:t>
            </a:r>
            <a:r>
              <a:rPr lang="tr-TR" dirty="0"/>
              <a:t>, akarsular tarafından derin yarılmış, çevresine göre yüksekte olan geniş düzlüktür.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1428728" y="184482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PLATO</a:t>
            </a:r>
            <a:endParaRPr lang="tr-TR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428728" y="1935480"/>
            <a:ext cx="6429420" cy="438912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tr-TR" dirty="0" smtClean="0"/>
              <a:t>Akdeniz </a:t>
            </a:r>
            <a:r>
              <a:rPr lang="tr-TR" dirty="0"/>
              <a:t>Bölgemizde bulunan sıra dağlar …………………….’dır. 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1928794" y="2643182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TOROSLAR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485904" y="2326028"/>
            <a:ext cx="6300806" cy="438912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tr-TR" dirty="0" smtClean="0"/>
              <a:t>Fiziki haritalarda yüksek yerler, dağlar  ……………………….  ile gösterilir.</a:t>
            </a:r>
          </a:p>
          <a:p>
            <a:pPr>
              <a:lnSpc>
                <a:spcPct val="150000"/>
              </a:lnSpc>
            </a:pPr>
            <a:endParaRPr lang="tr-TR" dirty="0" smtClean="0"/>
          </a:p>
          <a:p>
            <a:pPr>
              <a:lnSpc>
                <a:spcPct val="150000"/>
              </a:lnSpc>
              <a:buNone/>
            </a:pPr>
            <a:r>
              <a:rPr lang="tr-TR" dirty="0" smtClean="0"/>
              <a:t>İpucu:(Renk)</a:t>
            </a:r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>
            <a:off x="1857356" y="3038773"/>
            <a:ext cx="26615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KAHVERENGİ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tr-TR" dirty="0" smtClean="0"/>
              <a:t>Doğdukları yerlerden, yağmur veya eriyen kar sularıyla beslenen; belirli bir yatak boyunca akan sular………………………………. olarak adlandırılır.</a:t>
            </a:r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 flipH="1">
            <a:off x="2357422" y="3214686"/>
            <a:ext cx="28803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AKARSU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……………çevresine göre alçakta kalan düzlüklere denir.</a:t>
            </a:r>
          </a:p>
          <a:p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>
            <a:off x="992690" y="1895765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OVA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91</TotalTime>
  <Words>457</Words>
  <PresentationFormat>Ekran Gösterisi (4:3)</PresentationFormat>
  <Paragraphs>110</Paragraphs>
  <Slides>20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Akış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2016-12-23T15:15:00Z</dcterms:created>
  <dcterms:modified xsi:type="dcterms:W3CDTF">2016-12-24T22:27:02Z</dcterms:modified>
  <cp:category>www.sorubak.com</cp:category>
</cp:coreProperties>
</file>