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5" r:id="rId18"/>
    <p:sldId id="277" r:id="rId19"/>
    <p:sldId id="278" r:id="rId20"/>
    <p:sldId id="280" r:id="rId21"/>
    <p:sldId id="282" r:id="rId22"/>
    <p:sldId id="283" r:id="rId23"/>
  </p:sldIdLst>
  <p:sldSz cx="12192000" cy="6858000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>
        <p:scale>
          <a:sx n="61" d="100"/>
          <a:sy n="61" d="100"/>
        </p:scale>
        <p:origin x="-1194" y="-7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1" d="100"/>
          <a:sy n="41" d="100"/>
        </p:scale>
        <p:origin x="1794" y="54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58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0EB5B-D601-4591-B10C-880D4F1FF1BE}" type="slidenum">
              <a:rPr lang="tr-TR" smtClean="0"/>
              <a:pPr/>
              <a:t>21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3717925"/>
            <a:ext cx="10943167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4940300"/>
            <a:ext cx="10949517" cy="981075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DE934FF-F4E1-47C5-9CA5-30A81DDE2BE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B3561BA9-CDCF-4958-B8AB-66F3BF063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9722A4-B7DD-4972-B8CF-0A4F6863DCFD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9722A4-B7DD-4972-B8CF-0A4F6863DCFD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FDE934FF-F4E1-47C5-9CA5-30A81DDE2BE4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B3561BA9-CDCF-4958-B8AB-66F3BF063E1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721678"/>
            <a:ext cx="9144000" cy="2387600"/>
          </a:xfrm>
        </p:spPr>
        <p:txBody>
          <a:bodyPr/>
          <a:lstStyle/>
          <a:p>
            <a:r>
              <a:rPr lang="tr-TR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>Bilgi ve İletişim Teknolojileri</a:t>
            </a:r>
            <a:endParaRPr lang="tr-TR" altLang="en-US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sym typeface="+mn-e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EĞİTİM ALANINDA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" y="5143500"/>
            <a:ext cx="10594975" cy="956310"/>
          </a:xfrm>
        </p:spPr>
        <p:txBody>
          <a:bodyPr/>
          <a:lstStyle/>
          <a:p>
            <a:r>
              <a:rPr lang="tr-TR" dirty="0">
                <a:sym typeface="+mn-ea"/>
              </a:rPr>
              <a:t>Eğitim Yazılımları                      Uzaktan Eğitim</a:t>
            </a:r>
            <a:endParaRPr lang="tr-TR" dirty="0"/>
          </a:p>
          <a:p>
            <a:endParaRPr lang="en-US"/>
          </a:p>
        </p:txBody>
      </p:sp>
      <p:pic>
        <p:nvPicPr>
          <p:cNvPr id="10" name="5 Resim" descr="yazilim_arayuz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862330"/>
            <a:ext cx="5110480" cy="3836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7 Resim" descr="uzaktan_egitim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1150" y="862330"/>
            <a:ext cx="496951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>İLETİŞİM ALANINDA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10800000" flipV="1">
            <a:off x="532130" y="5304155"/>
            <a:ext cx="11627485" cy="863600"/>
          </a:xfrm>
        </p:spPr>
        <p:txBody>
          <a:bodyPr/>
          <a:lstStyle/>
          <a:p>
            <a:pPr marL="0" indent="0">
              <a:buNone/>
            </a:pPr>
            <a:r>
              <a:rPr lang="tr-TR" dirty="0">
                <a:sym typeface="+mn-ea"/>
              </a:rPr>
              <a:t>Video Konferans                          Elektronik Posta    Görüntülü</a:t>
            </a:r>
          </a:p>
          <a:p>
            <a:pPr marL="0" indent="0">
              <a:buNone/>
            </a:pPr>
            <a:r>
              <a:rPr lang="tr-TR" dirty="0">
                <a:sym typeface="+mn-ea"/>
              </a:rPr>
              <a:t>                                                                                   Konuşma  </a:t>
            </a:r>
          </a:p>
          <a:p>
            <a:pPr marL="0" indent="0">
              <a:buNone/>
            </a:pPr>
            <a:endParaRPr lang="tr-TR" dirty="0">
              <a:sym typeface="+mn-ea"/>
            </a:endParaRPr>
          </a:p>
          <a:p>
            <a:pPr marL="0" indent="0">
              <a:buNone/>
            </a:pPr>
            <a:endParaRPr lang="tr-TR" dirty="0">
              <a:sym typeface="+mn-ea"/>
            </a:endParaRPr>
          </a:p>
          <a:p>
            <a:pPr marL="0" indent="0">
              <a:buNone/>
            </a:pPr>
            <a:endParaRPr lang="tr-TR" dirty="0">
              <a:sym typeface="+mn-ea"/>
            </a:endParaRPr>
          </a:p>
          <a:p>
            <a:pPr marL="0" indent="0">
              <a:buNone/>
            </a:pPr>
            <a:endParaRPr lang="tr-TR" dirty="0"/>
          </a:p>
          <a:p>
            <a:endParaRPr lang="en-US"/>
          </a:p>
        </p:txBody>
      </p:sp>
      <p:pic>
        <p:nvPicPr>
          <p:cNvPr id="7" name="7 Resim" descr="aethra5.gif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305" y="1106805"/>
            <a:ext cx="5381625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5 Resim" descr="e-mai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4410" y="2825145"/>
            <a:ext cx="2449513" cy="228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6 Resim" descr="msn75videoya1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89440" y="942370"/>
            <a:ext cx="2486025" cy="266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tr-TR" sz="5400" b="1" dirty="0" smtClean="0">
                <a:solidFill>
                  <a:schemeClr val="accent4"/>
                </a:solidFill>
                <a:effectLst/>
                <a:sym typeface="+mn-ea"/>
              </a:rPr>
              <a:t>BANKACILIK ALANINDA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88670" y="861695"/>
            <a:ext cx="4457700" cy="395859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753100" y="1161415"/>
            <a:ext cx="5384800" cy="30105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b="1" dirty="0" smtClean="0"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sym typeface="+mn-ea"/>
              </a:rPr>
              <a:t>HAVACILIK ALANINDA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0095" y="5371465"/>
            <a:ext cx="5384800" cy="1069975"/>
          </a:xfrm>
        </p:spPr>
        <p:txBody>
          <a:bodyPr/>
          <a:lstStyle/>
          <a:p>
            <a:pPr marL="0" indent="0">
              <a:buNone/>
            </a:pPr>
            <a:r>
              <a:rPr lang="tr-TR" altLang="en-US"/>
              <a:t>Havacılık  Alanında</a:t>
            </a:r>
          </a:p>
        </p:txBody>
      </p:sp>
      <p:pic>
        <p:nvPicPr>
          <p:cNvPr id="5" name="5 Resim" descr="sx02_flight_simulator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1630" y="910590"/>
            <a:ext cx="53848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400" b="1" dirty="0" smtClean="0">
                <a:sym typeface="+mn-ea"/>
              </a:rPr>
              <a:t>MİMARLIK VE MÜHENDİSLİK ALANINDA</a:t>
            </a:r>
            <a:endParaRPr lang="en-US" sz="440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6345" y="4322445"/>
            <a:ext cx="10968990" cy="116459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altLang="en-US"/>
              <a:t>Üretim                                  </a:t>
            </a:r>
            <a:r>
              <a:rPr lang="tr-TR" dirty="0">
                <a:sym typeface="+mn-ea"/>
              </a:rPr>
              <a:t>Bilgisayar Destekli Tasarım</a:t>
            </a:r>
            <a:r>
              <a:rPr lang="tr-TR" altLang="en-US"/>
              <a:t>                                    </a:t>
            </a:r>
          </a:p>
        </p:txBody>
      </p:sp>
      <p:pic>
        <p:nvPicPr>
          <p:cNvPr id="5" name="5 Resim" descr="is-26-7-2005 027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6345" y="836930"/>
            <a:ext cx="4318635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6 Resim" descr="catia_f1_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9735" y="773470"/>
            <a:ext cx="4486275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>Bilgisayar Çeşitleri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>
                <a:sym typeface="+mn-ea"/>
              </a:rPr>
              <a:t>Kişisel Bilgisayarlar (PC)</a:t>
            </a:r>
            <a:endParaRPr lang="tr-TR" dirty="0" smtClean="0"/>
          </a:p>
          <a:p>
            <a:r>
              <a:rPr lang="tr-TR" dirty="0" smtClean="0">
                <a:sym typeface="+mn-ea"/>
              </a:rPr>
              <a:t>Anabilgisayarlar</a:t>
            </a:r>
            <a:endParaRPr lang="tr-TR" dirty="0" smtClean="0"/>
          </a:p>
          <a:p>
            <a:r>
              <a:rPr lang="tr-TR" dirty="0" smtClean="0">
                <a:sym typeface="+mn-ea"/>
              </a:rPr>
              <a:t>Taşınabilir bilgisayarlar(PDA, Tablet PC vb.)</a:t>
            </a:r>
            <a:endParaRPr lang="tr-TR" dirty="0" smtClean="0"/>
          </a:p>
          <a:p>
            <a:r>
              <a:rPr lang="tr-TR" dirty="0" smtClean="0">
                <a:sym typeface="+mn-ea"/>
              </a:rPr>
              <a:t>Sunucular</a:t>
            </a:r>
            <a:endParaRPr lang="tr-TR" dirty="0" smtClean="0"/>
          </a:p>
          <a:p>
            <a:r>
              <a:rPr lang="tr-TR" dirty="0" smtClean="0">
                <a:sym typeface="+mn-ea"/>
              </a:rPr>
              <a:t>Masaüstü bilgisayarlar</a:t>
            </a:r>
            <a:endParaRPr lang="tr-TR" dirty="0" smtClean="0"/>
          </a:p>
          <a:p>
            <a:r>
              <a:rPr lang="tr-TR" dirty="0" smtClean="0">
                <a:sym typeface="+mn-ea"/>
              </a:rPr>
              <a:t>Dizüstü bilgisayarlar</a:t>
            </a:r>
            <a:endParaRPr lang="tr-TR" dirty="0" smtClean="0"/>
          </a:p>
          <a:p>
            <a:r>
              <a:rPr lang="tr-TR" dirty="0" smtClean="0">
                <a:sym typeface="+mn-ea"/>
              </a:rPr>
              <a:t>Tablet bilgisayarlar</a:t>
            </a:r>
            <a:endParaRPr lang="tr-TR" dirty="0"/>
          </a:p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dirty="0" smtClean="0">
                <a:sym typeface="+mn-ea"/>
              </a:rPr>
              <a:t>Kişisel Bilgisayarlar</a:t>
            </a:r>
            <a:r>
              <a:rPr lang="tr-TR" dirty="0"/>
              <a:t/>
            </a:r>
            <a:br>
              <a:rPr lang="tr-TR" dirty="0"/>
            </a:b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>
                <a:sym typeface="+mn-ea"/>
              </a:rPr>
              <a:t>Evlerde </a:t>
            </a:r>
            <a:r>
              <a:rPr lang="tr-TR" dirty="0">
                <a:sym typeface="+mn-ea"/>
              </a:rPr>
              <a:t>ve </a:t>
            </a:r>
            <a:r>
              <a:rPr lang="tr-TR" dirty="0" smtClean="0">
                <a:sym typeface="+mn-ea"/>
              </a:rPr>
              <a:t>iş </a:t>
            </a:r>
            <a:r>
              <a:rPr lang="tr-TR" dirty="0">
                <a:sym typeface="+mn-ea"/>
              </a:rPr>
              <a:t>yerlerinde tek </a:t>
            </a:r>
            <a:r>
              <a:rPr lang="tr-TR" dirty="0" smtClean="0">
                <a:sym typeface="+mn-ea"/>
              </a:rPr>
              <a:t>kişi tarafından kullanılan bilgisayarlardır</a:t>
            </a:r>
            <a:r>
              <a:rPr lang="tr-TR" dirty="0">
                <a:sym typeface="+mn-ea"/>
              </a:rPr>
              <a:t>. Bu nedenle bu bilgisayarlara “</a:t>
            </a:r>
            <a:r>
              <a:rPr lang="tr-TR" dirty="0" smtClean="0">
                <a:sym typeface="+mn-ea"/>
              </a:rPr>
              <a:t>kişisel </a:t>
            </a:r>
            <a:r>
              <a:rPr lang="tr-TR" dirty="0">
                <a:sym typeface="+mn-ea"/>
              </a:rPr>
              <a:t>bilgisayarlar” denir. </a:t>
            </a:r>
            <a:r>
              <a:rPr lang="tr-TR" dirty="0" smtClean="0">
                <a:sym typeface="+mn-ea"/>
              </a:rPr>
              <a:t>Günümüzde çeşitli </a:t>
            </a:r>
            <a:r>
              <a:rPr lang="tr-TR" dirty="0">
                <a:sym typeface="+mn-ea"/>
              </a:rPr>
              <a:t>özellikte ve güçte </a:t>
            </a:r>
            <a:r>
              <a:rPr lang="tr-TR" dirty="0" smtClean="0">
                <a:sym typeface="+mn-ea"/>
              </a:rPr>
              <a:t>kişisel </a:t>
            </a:r>
            <a:r>
              <a:rPr lang="tr-TR" dirty="0">
                <a:sym typeface="+mn-ea"/>
              </a:rPr>
              <a:t>bilgisayarlar </a:t>
            </a:r>
            <a:r>
              <a:rPr lang="tr-TR" dirty="0" smtClean="0">
                <a:sym typeface="+mn-ea"/>
              </a:rPr>
              <a:t>bulunmaktadır.</a:t>
            </a:r>
            <a:endParaRPr lang="tr-TR" dirty="0" smtClean="0"/>
          </a:p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600190" y="1428750"/>
            <a:ext cx="5384800" cy="30880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Anabilgisayarlar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81200" y="1196752"/>
            <a:ext cx="7620000" cy="4800600"/>
          </a:xfrm>
        </p:spPr>
        <p:txBody>
          <a:bodyPr>
            <a:normAutofit/>
          </a:bodyPr>
          <a:lstStyle/>
          <a:p>
            <a:r>
              <a:rPr lang="tr-TR" sz="2800" dirty="0" smtClean="0"/>
              <a:t>Çok hızlı işlem </a:t>
            </a:r>
            <a:r>
              <a:rPr lang="tr-TR" sz="2800" dirty="0"/>
              <a:t>gücü ve dev bellek güçleri olan </a:t>
            </a:r>
            <a:r>
              <a:rPr lang="tr-TR" sz="2800" dirty="0" smtClean="0"/>
              <a:t>bilgisayarlardır. </a:t>
            </a:r>
            <a:r>
              <a:rPr lang="tr-TR" sz="2800" dirty="0"/>
              <a:t>Özel bir merkezde bulunur ve </a:t>
            </a:r>
            <a:r>
              <a:rPr lang="tr-TR" sz="2800" dirty="0" smtClean="0"/>
              <a:t>aynı </a:t>
            </a:r>
            <a:r>
              <a:rPr lang="tr-TR" sz="2800" dirty="0"/>
              <a:t>anda binlerce istemci bilgisayara hizmet verebilir. Çok </a:t>
            </a:r>
            <a:r>
              <a:rPr lang="tr-TR" sz="2800" dirty="0" smtClean="0"/>
              <a:t>sayıda </a:t>
            </a:r>
            <a:r>
              <a:rPr lang="tr-TR" sz="2800" dirty="0"/>
              <a:t>bilginin güvenle </a:t>
            </a:r>
            <a:r>
              <a:rPr lang="tr-TR" sz="2800" dirty="0" smtClean="0"/>
              <a:t>işlenmesi gerektiği </a:t>
            </a:r>
            <a:r>
              <a:rPr lang="tr-TR" sz="2800" dirty="0"/>
              <a:t>durumlarda güvenle </a:t>
            </a:r>
            <a:r>
              <a:rPr lang="tr-TR" sz="2800" dirty="0" smtClean="0"/>
              <a:t>kullanılır</a:t>
            </a:r>
            <a:endParaRPr lang="tr-TR" sz="3200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9756" y="3428999"/>
            <a:ext cx="4101570" cy="342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Dizüstü Bilgisayarlar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81200" y="1196752"/>
            <a:ext cx="7620000" cy="4800600"/>
          </a:xfrm>
        </p:spPr>
        <p:txBody>
          <a:bodyPr>
            <a:normAutofit/>
          </a:bodyPr>
          <a:lstStyle/>
          <a:p>
            <a:r>
              <a:rPr lang="tr-TR" sz="2800" dirty="0" smtClean="0"/>
              <a:t>Donanım </a:t>
            </a:r>
            <a:r>
              <a:rPr lang="tr-TR" sz="2800" dirty="0"/>
              <a:t>olarak </a:t>
            </a:r>
            <a:r>
              <a:rPr lang="tr-TR" sz="2800" dirty="0" smtClean="0"/>
              <a:t>kişisel bilgisayarların </a:t>
            </a:r>
            <a:r>
              <a:rPr lang="tr-TR" sz="2800" dirty="0"/>
              <a:t>bütün ögelerine sahiptir. Bünyelerinde </a:t>
            </a:r>
            <a:r>
              <a:rPr lang="tr-TR" sz="2800" dirty="0" smtClean="0"/>
              <a:t>bulundurdukları </a:t>
            </a:r>
            <a:r>
              <a:rPr lang="tr-TR" sz="2800" dirty="0"/>
              <a:t>pilleri sayesinde elektriksiz birkaç saat </a:t>
            </a:r>
            <a:r>
              <a:rPr lang="tr-TR" sz="2800" dirty="0" smtClean="0"/>
              <a:t>kullanılabileceği </a:t>
            </a:r>
            <a:r>
              <a:rPr lang="tr-TR" sz="2800" dirty="0"/>
              <a:t>gibi </a:t>
            </a:r>
            <a:r>
              <a:rPr lang="tr-TR" sz="2800" dirty="0" smtClean="0"/>
              <a:t>doğrudan </a:t>
            </a:r>
            <a:r>
              <a:rPr lang="tr-TR" sz="2800" dirty="0"/>
              <a:t>elektrik </a:t>
            </a:r>
            <a:r>
              <a:rPr lang="tr-TR" sz="2800" dirty="0" smtClean="0"/>
              <a:t>kaynağı </a:t>
            </a:r>
            <a:r>
              <a:rPr lang="tr-TR" sz="2800" dirty="0"/>
              <a:t>ile de </a:t>
            </a:r>
            <a:r>
              <a:rPr lang="tr-TR" sz="2800" dirty="0" smtClean="0"/>
              <a:t>kullanılabilir</a:t>
            </a:r>
            <a:r>
              <a:rPr lang="tr-TR" sz="2800" dirty="0"/>
              <a:t>. </a:t>
            </a:r>
            <a:r>
              <a:rPr lang="tr-TR" sz="2800" dirty="0" smtClean="0"/>
              <a:t>Taşınabilir olması, </a:t>
            </a:r>
            <a:r>
              <a:rPr lang="tr-TR" sz="2800" dirty="0"/>
              <a:t>son </a:t>
            </a:r>
            <a:r>
              <a:rPr lang="tr-TR" sz="2800" dirty="0" smtClean="0"/>
              <a:t>yıllarda </a:t>
            </a:r>
            <a:r>
              <a:rPr lang="tr-TR" sz="2800" dirty="0" err="1" smtClean="0"/>
              <a:t>kullanılırlığını</a:t>
            </a:r>
            <a:r>
              <a:rPr lang="tr-TR" sz="2800" dirty="0" smtClean="0"/>
              <a:t> artırmaktadır.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72605" y="3492540"/>
            <a:ext cx="3289895" cy="3289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Tablet Bilgisayarlar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2800" dirty="0"/>
              <a:t>Tablet bilgisayar, cep bilgisayarı ile dizüstü bilgisayarın karışımı olan dizüstü bilgisayar olarak tanımlanabilir. Dizüstü bilgisayar gibi büyük klavyesi yoktur. Sadece ekrandan oluşur ve dokunmatik ekranı sayesinde tüm işlemler rahatça yapılabilir.</a:t>
            </a:r>
            <a:endParaRPr lang="tr-TR" sz="2800" dirty="0" smtClean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170420" y="1026795"/>
            <a:ext cx="360997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Bilgi nedir?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6440" y="1521460"/>
            <a:ext cx="5181600" cy="4351338"/>
          </a:xfrm>
        </p:spPr>
        <p:txBody>
          <a:bodyPr/>
          <a:lstStyle/>
          <a:p>
            <a:r>
              <a:rPr lang="tr-TR" altLang="en-US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Ö</a:t>
            </a:r>
            <a:r>
              <a:rPr lang="tr-TR" altLang="en-US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sym typeface="+mn-ea"/>
              </a:rPr>
              <a:t>ğrenme, araştırma ya da insan zekasının çalışması sonucu gözlem yoluyla elde edilen gerçek.</a:t>
            </a:r>
          </a:p>
          <a:p>
            <a:r>
              <a:rPr lang="tr-TR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sym typeface="+mn-ea"/>
              </a:rPr>
              <a:t>İnsan zekâsının çalışması sonucu ortaya çıkan düşünce </a:t>
            </a:r>
            <a:r>
              <a:rPr lang="tr-TR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sym typeface="+mn-ea"/>
              </a:rPr>
              <a:t>ürünü.</a:t>
            </a:r>
            <a:endParaRPr lang="tr-TR" altLang="en-US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sym typeface="+mn-ea"/>
            </a:endParaRPr>
          </a:p>
          <a:p>
            <a:pPr marL="0" indent="0">
              <a:buNone/>
            </a:pPr>
            <a:endParaRPr lang="tr-TR" dirty="0" smtClean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sym typeface="+mn-ea"/>
            </a:endParaRPr>
          </a:p>
          <a:p>
            <a:pPr marL="0" indent="0">
              <a:buNone/>
            </a:pPr>
            <a:endParaRPr lang="tr-TR" altLang="en-US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sym typeface="+mn-ea"/>
            </a:endParaRPr>
          </a:p>
          <a:p>
            <a:pPr marL="0" indent="0">
              <a:buNone/>
            </a:pPr>
            <a:endParaRPr lang="tr-TR" altLang="en-US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sym typeface="+mn-ea"/>
            </a:endParaRPr>
          </a:p>
          <a:p>
            <a:endParaRPr lang="tr-TR" altLang="en-US"/>
          </a:p>
        </p:txBody>
      </p:sp>
      <p:pic>
        <p:nvPicPr>
          <p:cNvPr id="6" name="Picture 11" descr="http://deoxy.org/img/experience-knowled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2515" y="878205"/>
            <a:ext cx="3524885" cy="2937510"/>
          </a:xfrm>
          <a:prstGeom prst="ellipse">
            <a:avLst/>
          </a:prstGeom>
          <a:noFill/>
          <a:effectLst>
            <a:softEdge rad="12700"/>
          </a:effectLst>
        </p:spPr>
      </p:pic>
      <p:pic>
        <p:nvPicPr>
          <p:cNvPr id="7" name="Picture 9" descr="http://2.bp.blogspot.com/-4Lmf30onFgI/T-uAzhanzeI/AAAAAAAAADw/SqO2Lml20Nk/s1600/zeka-gelistirm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5095" y="3752215"/>
            <a:ext cx="3133090" cy="315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Cep Bilgisayarı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2800" dirty="0"/>
              <a:t>Küçük boyutlu bu bilgisayarlarda isim ve adreslerin saklanabildiği bir </a:t>
            </a:r>
            <a:r>
              <a:rPr lang="tr-TR" sz="2800" dirty="0" err="1" smtClean="0"/>
              <a:t>veritabanı</a:t>
            </a:r>
            <a:r>
              <a:rPr lang="tr-TR" sz="2800" dirty="0" smtClean="0"/>
              <a:t>, </a:t>
            </a:r>
            <a:r>
              <a:rPr lang="tr-TR" sz="2800" dirty="0"/>
              <a:t>not defteri ve iletişim kurmayı sağlayan bölümler yer </a:t>
            </a:r>
            <a:r>
              <a:rPr lang="tr-TR" sz="2800" dirty="0" smtClean="0"/>
              <a:t>alır. </a:t>
            </a:r>
            <a:r>
              <a:rPr lang="tr-TR" sz="2800" dirty="0"/>
              <a:t>Cep telefonu, video ve fotoğraf çekimi, GPS gibi özellikleri olan örneklerinin üretilmesi ile cep bilgisayarlarının kullanımı yaygınlaşmıştır.</a:t>
            </a:r>
            <a:endParaRPr lang="tr-TR" sz="2800" dirty="0" smtClean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283450" y="614045"/>
            <a:ext cx="3477260" cy="3477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Bilgisayar Kullanımı ve Sağlık</a:t>
            </a:r>
            <a:endParaRPr lang="tr-T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0617" y="1234133"/>
            <a:ext cx="7056437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Dikdörtgen"/>
          <p:cNvSpPr>
            <a:spLocks noChangeArrowheads="1"/>
          </p:cNvSpPr>
          <p:nvPr/>
        </p:nvSpPr>
        <p:spPr bwMode="auto">
          <a:xfrm>
            <a:off x="5660342" y="1450033"/>
            <a:ext cx="4572000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dirty="0">
                <a:latin typeface="Calibri" panose="020F0502020204030204" charset="0"/>
              </a:rPr>
              <a:t>Monitörün üst kenarı göz seviyesinin</a:t>
            </a:r>
          </a:p>
          <a:p>
            <a:r>
              <a:rPr lang="tr-TR" dirty="0">
                <a:latin typeface="Calibri" panose="020F0502020204030204" charset="0"/>
              </a:rPr>
              <a:t>hafifçe altında olmalı.</a:t>
            </a:r>
          </a:p>
        </p:txBody>
      </p:sp>
      <p:sp>
        <p:nvSpPr>
          <p:cNvPr id="7" name="6 Dikdörtgen"/>
          <p:cNvSpPr>
            <a:spLocks noChangeArrowheads="1"/>
          </p:cNvSpPr>
          <p:nvPr/>
        </p:nvSpPr>
        <p:spPr bwMode="auto">
          <a:xfrm>
            <a:off x="2564717" y="2889895"/>
            <a:ext cx="1277937" cy="916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dirty="0">
                <a:latin typeface="Calibri" panose="020F0502020204030204" charset="0"/>
              </a:rPr>
              <a:t>Bel ve sırt</a:t>
            </a:r>
          </a:p>
          <a:p>
            <a:r>
              <a:rPr lang="tr-TR" dirty="0">
                <a:latin typeface="Calibri" panose="020F0502020204030204" charset="0"/>
              </a:rPr>
              <a:t>desteği</a:t>
            </a:r>
          </a:p>
          <a:p>
            <a:r>
              <a:rPr lang="tr-TR" dirty="0">
                <a:latin typeface="Calibri" panose="020F0502020204030204" charset="0"/>
              </a:rPr>
              <a:t>olmalı.</a:t>
            </a:r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3283854" y="4547245"/>
            <a:ext cx="4572000" cy="916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dirty="0">
                <a:latin typeface="Calibri" panose="020F0502020204030204" charset="0"/>
              </a:rPr>
              <a:t>Dirsek 90</a:t>
            </a:r>
          </a:p>
          <a:p>
            <a:r>
              <a:rPr lang="tr-TR" dirty="0">
                <a:latin typeface="Calibri" panose="020F0502020204030204" charset="0"/>
              </a:rPr>
              <a:t>derece</a:t>
            </a:r>
          </a:p>
          <a:p>
            <a:r>
              <a:rPr lang="tr-TR" dirty="0">
                <a:latin typeface="Calibri" panose="020F0502020204030204" charset="0"/>
              </a:rPr>
              <a:t>olmalı.</a:t>
            </a:r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auto">
          <a:xfrm>
            <a:off x="7676467" y="3826520"/>
            <a:ext cx="4572000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dirty="0">
                <a:latin typeface="Calibri" panose="020F0502020204030204" charset="0"/>
              </a:rPr>
              <a:t>Uyluklar yere</a:t>
            </a:r>
          </a:p>
          <a:p>
            <a:r>
              <a:rPr lang="tr-TR" dirty="0">
                <a:latin typeface="Calibri" panose="020F0502020204030204" charset="0"/>
              </a:rPr>
              <a:t>paralel olmalı.</a:t>
            </a:r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auto">
          <a:xfrm>
            <a:off x="7820929" y="5123508"/>
            <a:ext cx="4572000" cy="642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dirty="0">
                <a:latin typeface="Calibri" panose="020F0502020204030204" charset="0"/>
              </a:rPr>
              <a:t>Ayak yere düz</a:t>
            </a:r>
          </a:p>
          <a:p>
            <a:r>
              <a:rPr lang="tr-TR" dirty="0">
                <a:latin typeface="Calibri" panose="020F0502020204030204" charset="0"/>
              </a:rPr>
              <a:t>basmalı.</a:t>
            </a:r>
          </a:p>
        </p:txBody>
      </p:sp>
      <p:sp>
        <p:nvSpPr>
          <p:cNvPr id="11" name="10 Dikdörtgen"/>
          <p:cNvSpPr>
            <a:spLocks noChangeArrowheads="1"/>
          </p:cNvSpPr>
          <p:nvPr/>
        </p:nvSpPr>
        <p:spPr bwMode="auto">
          <a:xfrm>
            <a:off x="3212417" y="6131570"/>
            <a:ext cx="57610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r-TR" sz="2400" dirty="0">
                <a:solidFill>
                  <a:srgbClr val="0070C0"/>
                </a:solidFill>
                <a:latin typeface="Calibri" panose="020F0502020204030204" charset="0"/>
              </a:rPr>
              <a:t>Bilgisayar başında düzgün bir oturuş biçimi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en-US" sz="6000"/>
              <a:t>SUNUM BİTMİŞTİR BAŞARILAR  DİLERİM</a:t>
            </a:r>
            <a:br>
              <a:rPr lang="tr-TR" altLang="en-US" sz="6000"/>
            </a:br>
            <a:r>
              <a:rPr lang="tr-TR" altLang="en-US" sz="6000"/>
              <a:t>İSMAİL GEYİK </a:t>
            </a:r>
            <a:br>
              <a:rPr lang="tr-TR" altLang="en-US" sz="6000"/>
            </a:br>
            <a:r>
              <a:rPr lang="tr-TR" altLang="en-US" sz="6000"/>
              <a:t>   5/J SINIFI ÖĞRENCİSİ</a:t>
            </a:r>
            <a:br>
              <a:rPr lang="tr-TR" altLang="en-US" sz="6000"/>
            </a:br>
            <a:r>
              <a:rPr lang="tr-TR" altLang="en-US" sz="6000"/>
              <a:t>                         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59685" y="2794635"/>
            <a:ext cx="5384800" cy="2692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en-US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İletişim nedir?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" y="1825625"/>
            <a:ext cx="5718175" cy="4351655"/>
          </a:xfrm>
        </p:spPr>
        <p:txBody>
          <a:bodyPr/>
          <a:lstStyle/>
          <a:p>
            <a:r>
              <a:rPr lang="tr-TR" dirty="0" smtClean="0">
                <a:sym typeface="+mn-ea"/>
              </a:rPr>
              <a:t>Duygu, düşünce ya da bilgilerin her türlü yolla başkalarına aktarılması</a:t>
            </a:r>
            <a:endParaRPr lang="tr-TR" dirty="0"/>
          </a:p>
          <a:p>
            <a:endParaRPr lang="tr-TR" alt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47650" y="3507105"/>
            <a:ext cx="8375015" cy="220408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7605" y="208280"/>
            <a:ext cx="9876790" cy="1325880"/>
          </a:xfrm>
        </p:spPr>
        <p:txBody>
          <a:bodyPr>
            <a:prstTxWarp prst="textStop">
              <a:avLst/>
            </a:prstTxWarp>
          </a:bodyPr>
          <a:lstStyle/>
          <a:p>
            <a:r>
              <a:rPr lang="tr-TR" altLang="en-US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Teknoloji nedir?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650220" cy="4351655"/>
          </a:xfrm>
        </p:spPr>
        <p:txBody>
          <a:bodyPr>
            <a:noAutofit/>
          </a:bodyPr>
          <a:lstStyle/>
          <a:p>
            <a:r>
              <a:rPr lang="tr-TR" sz="3600" dirty="0">
                <a:solidFill>
                  <a:schemeClr val="tx1"/>
                </a:solidFill>
                <a:uFillTx/>
                <a:sym typeface="+mn-ea"/>
              </a:rPr>
              <a:t>İnsanoğlunun gereklerine uygun yardımcı alet ve araçların yapılması ya da üretilmesi için gerekli bilgi ve yetenektir</a:t>
            </a:r>
          </a:p>
          <a:p>
            <a:endParaRPr lang="tr-TR" sz="3600" dirty="0">
              <a:solidFill>
                <a:schemeClr val="tx1"/>
              </a:solidFill>
              <a:uFillTx/>
              <a:sym typeface="+mn-ea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19735" y="3429635"/>
            <a:ext cx="4762500" cy="304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2235" y="4196080"/>
            <a:ext cx="2584450" cy="1981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02600" y="4451350"/>
            <a:ext cx="3935095" cy="20262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3580" y="264795"/>
            <a:ext cx="10515600" cy="1325563"/>
          </a:xfrm>
        </p:spPr>
        <p:txBody>
          <a:bodyPr>
            <a:normAutofit/>
          </a:bodyPr>
          <a:lstStyle/>
          <a:p>
            <a:r>
              <a:rPr lang="tr-TR" altLang="en-US" sz="54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Bilişim nedir?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056495" cy="4351655"/>
          </a:xfrm>
        </p:spPr>
        <p:txBody>
          <a:bodyPr/>
          <a:lstStyle/>
          <a:p>
            <a:r>
              <a:rPr lang="tr-TR" dirty="0" smtClean="0">
                <a:sym typeface="+mn-ea"/>
              </a:rPr>
              <a:t>Bilgi ve Teknolojinin birlikte kullanılması ile elde edilen sonuçlardır.</a:t>
            </a:r>
            <a:endParaRPr lang="tr-TR" dirty="0"/>
          </a:p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020445" y="3427095"/>
            <a:ext cx="3501390" cy="18249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3170" y="3289935"/>
            <a:ext cx="4035425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Bilişim teknolojileri (BT) nedir?</a:t>
            </a:r>
            <a:r>
              <a:rPr lang="tr-TR" dirty="0"/>
              <a:t/>
            </a:r>
            <a:br>
              <a:rPr lang="tr-TR" dirty="0"/>
            </a:b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>
                <a:sym typeface="+mn-ea"/>
              </a:rPr>
              <a:t>Bilişim </a:t>
            </a:r>
            <a:r>
              <a:rPr lang="tr-TR" dirty="0">
                <a:sym typeface="+mn-ea"/>
              </a:rPr>
              <a:t>Teknolojileri, bilgiye ulaşılmasını ve bilginin oluşturulmasını sağlayan her türlü görsel, işitsel, basılı ve yazılı araçlardır.</a:t>
            </a:r>
            <a:endParaRPr lang="tr-TR" dirty="0"/>
          </a:p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273800" y="1400175"/>
            <a:ext cx="5629275" cy="21043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540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sym typeface="+mn-ea"/>
              </a:rPr>
              <a:t>Bilişim teknolojilerinin amaçları: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746740" cy="4351655"/>
          </a:xfrm>
        </p:spPr>
        <p:txBody>
          <a:bodyPr/>
          <a:lstStyle/>
          <a:p>
            <a:r>
              <a:rPr lang="tr-TR" dirty="0" smtClean="0">
                <a:sym typeface="+mn-ea"/>
              </a:rPr>
              <a:t>Bilgiye </a:t>
            </a:r>
            <a:r>
              <a:rPr lang="tr-TR" dirty="0">
                <a:sym typeface="+mn-ea"/>
              </a:rPr>
              <a:t>kolay ulaşmayı sağlamak</a:t>
            </a:r>
          </a:p>
          <a:p>
            <a:r>
              <a:rPr lang="tr-TR" dirty="0">
                <a:sym typeface="+mn-ea"/>
              </a:rPr>
              <a:t>Maliyeti azaltmak</a:t>
            </a:r>
            <a:endParaRPr lang="tr-TR" dirty="0"/>
          </a:p>
          <a:p>
            <a:endParaRPr lang="en-US"/>
          </a:p>
        </p:txBody>
      </p:sp>
      <p:pic>
        <p:nvPicPr>
          <p:cNvPr id="5" name="Picture 2" descr="http://www.trabzonticaret.net/resimler/haber/17087661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4925" y="1755140"/>
            <a:ext cx="4463415" cy="3347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http://www.yesilkitap.com/wp-content/uploads/2009/12/eski-ansikloped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595" y="3265170"/>
            <a:ext cx="4817110" cy="2886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dirty="0" smtClean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+mn-ea"/>
              </a:rPr>
              <a:t>Bilişim teknolojilerinin amaçları:</a:t>
            </a:r>
            <a:r>
              <a:rPr lang="tr-TR" dirty="0"/>
              <a:t/>
            </a:r>
            <a:br>
              <a:rPr lang="tr-TR" dirty="0"/>
            </a:b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 smtClean="0">
                <a:sym typeface="+mn-ea"/>
              </a:rPr>
              <a:t>Hayatımızı </a:t>
            </a:r>
            <a:r>
              <a:rPr lang="tr-TR" dirty="0">
                <a:sym typeface="+mn-ea"/>
              </a:rPr>
              <a:t>kolaylaştırmak</a:t>
            </a:r>
            <a:endParaRPr lang="tr-TR" dirty="0"/>
          </a:p>
          <a:p>
            <a:r>
              <a:rPr lang="tr-TR" dirty="0">
                <a:sym typeface="+mn-ea"/>
              </a:rPr>
              <a:t>Hızlı haberleşmeyi sağlamak</a:t>
            </a:r>
            <a:endParaRPr lang="tr-TR" dirty="0"/>
          </a:p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197600" y="1174750"/>
            <a:ext cx="5384800" cy="36309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1020" y="3814445"/>
            <a:ext cx="5193030" cy="26060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en-US" sz="5400"/>
              <a:t>Sağlık Alanında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560" y="4309745"/>
            <a:ext cx="11039475" cy="2271395"/>
          </a:xfrm>
        </p:spPr>
        <p:txBody>
          <a:bodyPr/>
          <a:lstStyle/>
          <a:p>
            <a:pPr marL="0" indent="0">
              <a:buNone/>
            </a:pPr>
            <a:r>
              <a:rPr lang="tr-TR" altLang="en-US" sz="3600"/>
              <a:t>Hasta Kayıt İşlemlerinde     Bilgisayarda Tomografi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417955"/>
            <a:ext cx="4762500" cy="2771775"/>
          </a:xfrm>
          <a:prstGeom prst="rect">
            <a:avLst/>
          </a:prstGeom>
        </p:spPr>
      </p:pic>
      <p:pic>
        <p:nvPicPr>
          <p:cNvPr id="6" name="8 Resim" descr="tomografi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0925" y="1347470"/>
            <a:ext cx="5085715" cy="270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reen Color">
  <a:themeElements>
    <a:clrScheme name="Green Color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Green Color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itchFamily="2" charset="-122"/>
          </a:defRPr>
        </a:defPPr>
      </a:lstStyle>
    </a:lnDef>
  </a:objectDefaults>
  <a:extraClrSchemeLst>
    <a:extraClrScheme>
      <a:clrScheme name="Green Col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9900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8AB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</Words>
  <PresentationFormat>Özel</PresentationFormat>
  <Paragraphs>69</Paragraphs>
  <Slides>22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Green Color</vt:lpstr>
      <vt:lpstr>Bilgi ve İletişim Teknolojileri</vt:lpstr>
      <vt:lpstr>Bilgi nedir?</vt:lpstr>
      <vt:lpstr>İletişim nedir?</vt:lpstr>
      <vt:lpstr>Teknoloji nedir?</vt:lpstr>
      <vt:lpstr>Bilişim nedir?</vt:lpstr>
      <vt:lpstr>Bilişim teknolojileri (BT) nedir? </vt:lpstr>
      <vt:lpstr>Bilişim teknolojilerinin amaçları:</vt:lpstr>
      <vt:lpstr>Bilişim teknolojilerinin amaçları: </vt:lpstr>
      <vt:lpstr>Sağlık Alanında</vt:lpstr>
      <vt:lpstr>EĞİTİM ALANINDA</vt:lpstr>
      <vt:lpstr>İLETİŞİM ALANINDA</vt:lpstr>
      <vt:lpstr>BANKACILIK ALANINDA</vt:lpstr>
      <vt:lpstr>HAVACILIK ALANINDA</vt:lpstr>
      <vt:lpstr>MİMARLIK VE MÜHENDİSLİK ALANINDA</vt:lpstr>
      <vt:lpstr>Bilgisayar Çeşitleri</vt:lpstr>
      <vt:lpstr>Kişisel Bilgisayarlar </vt:lpstr>
      <vt:lpstr>Anabilgisayarlar</vt:lpstr>
      <vt:lpstr>Dizüstü Bilgisayarlar</vt:lpstr>
      <vt:lpstr>Tablet Bilgisayarlar</vt:lpstr>
      <vt:lpstr>Cep Bilgisayarı</vt:lpstr>
      <vt:lpstr>Bilgisayar Kullanımı ve Sağlık</vt:lpstr>
      <vt:lpstr>SUNUM BİTMİŞTİR BAŞARILAR  DİLERİM İSMAİL GEYİK     5/J SINIFI ÖĞRENCİSİ                          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2016-10-08T13:56:00Z</dcterms:created>
  <dcterms:modified xsi:type="dcterms:W3CDTF">2016-10-13T07:38:57Z</dcterms:modified>
  <cp:category>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1033-10.1.0.5783</vt:lpwstr>
  </property>
</Properties>
</file>