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271" r:id="rId3"/>
    <p:sldId id="262" r:id="rId4"/>
    <p:sldId id="272" r:id="rId5"/>
    <p:sldId id="263" r:id="rId6"/>
    <p:sldId id="258" r:id="rId7"/>
    <p:sldId id="257" r:id="rId8"/>
    <p:sldId id="266" r:id="rId9"/>
    <p:sldId id="267" r:id="rId10"/>
    <p:sldId id="269" r:id="rId11"/>
    <p:sldId id="273" r:id="rId12"/>
    <p:sldId id="274" r:id="rId13"/>
    <p:sldId id="275" r:id="rId14"/>
    <p:sldId id="268" r:id="rId15"/>
    <p:sldId id="276" r:id="rId16"/>
    <p:sldId id="270" r:id="rId17"/>
    <p:sldId id="264" r:id="rId18"/>
    <p:sldId id="265" r:id="rId19"/>
    <p:sldId id="259" r:id="rId20"/>
    <p:sldId id="261" r:id="rId21"/>
    <p:sldId id="277" r:id="rId22"/>
    <p:sldId id="278"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36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1460DE-0A06-4EF6-8D6A-7913B1C2BD4A}" type="datetimeFigureOut">
              <a:rPr lang="tr-TR" smtClean="0"/>
              <a:pPr/>
              <a:t>11.12.2016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430D27-841B-4204-8A42-815E095C52B8}" type="slidenum">
              <a:rPr lang="tr-TR" smtClean="0"/>
              <a:pPr/>
              <a:t>‹#›</a:t>
            </a:fld>
            <a:endParaRPr lang="tr-TR"/>
          </a:p>
        </p:txBody>
      </p:sp>
    </p:spTree>
    <p:extLst>
      <p:ext uri="{BB962C8B-B14F-4D97-AF65-F5344CB8AC3E}">
        <p14:creationId xmlns="" xmlns:p14="http://schemas.microsoft.com/office/powerpoint/2010/main" val="21309039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4</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7</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12</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15</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18</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430D27-841B-4204-8A42-815E095C52B8}" type="slidenum">
              <a:rPr lang="tr-TR" smtClean="0"/>
              <a:pPr/>
              <a:t>21</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54430D27-841B-4204-8A42-815E095C52B8}" type="slidenum">
              <a:rPr lang="tr-TR" smtClean="0"/>
              <a:pPr/>
              <a:t>22</a:t>
            </a:fld>
            <a:endParaRPr lang="tr-TR"/>
          </a:p>
        </p:txBody>
      </p:sp>
    </p:spTree>
    <p:extLst>
      <p:ext uri="{BB962C8B-B14F-4D97-AF65-F5344CB8AC3E}">
        <p14:creationId xmlns="" xmlns:p14="http://schemas.microsoft.com/office/powerpoint/2010/main" val="1874378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3" name="22 Dikdörtgen"/>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Dikdörtgen"/>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Dikdörtgen"/>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Dikdörtgen"/>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Dikdörtgen"/>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Yuvarlatılmış Dikdörtgen"/>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Yuvarlatılmış Dikdörtgen"/>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Dikdörtgen"/>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705600" y="4206240"/>
            <a:ext cx="960120" cy="457200"/>
          </a:xfrm>
        </p:spPr>
        <p:txBody>
          <a:bodyPr/>
          <a:lstStyle/>
          <a:p>
            <a:fld id="{D9F75050-0E15-4C5B-92B0-66D068882F1F}" type="datetimeFigureOut">
              <a:rPr lang="tr-TR" smtClean="0"/>
              <a:pPr/>
              <a:t>11.12.2016</a:t>
            </a:fld>
            <a:endParaRPr lang="tr-TR"/>
          </a:p>
        </p:txBody>
      </p:sp>
      <p:sp>
        <p:nvSpPr>
          <p:cNvPr id="17" name="16 Altbilgi Yer Tutucusu"/>
          <p:cNvSpPr>
            <a:spLocks noGrp="1"/>
          </p:cNvSpPr>
          <p:nvPr>
            <p:ph type="ftr" sz="quarter" idx="11"/>
          </p:nvPr>
        </p:nvSpPr>
        <p:spPr>
          <a:xfrm>
            <a:off x="5410200" y="4205288"/>
            <a:ext cx="1295400" cy="457200"/>
          </a:xfrm>
        </p:spPr>
        <p:txBody>
          <a:bodyPr/>
          <a:lstStyle/>
          <a:p>
            <a:endParaRPr lang="tr-TR"/>
          </a:p>
        </p:txBody>
      </p:sp>
      <p:sp>
        <p:nvSpPr>
          <p:cNvPr id="29" name="28 Slayt Numarası Yer Tutucusu"/>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1143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143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381000" y="1143000"/>
            <a:ext cx="8382000" cy="1069848"/>
          </a:xfrm>
        </p:spPr>
        <p:txBody>
          <a:bodyPr anchor="ctr"/>
          <a:lstStyle>
            <a:lvl1pPr>
              <a:defRPr sz="4000" b="0" i="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Veri Yer Tutucusu"/>
          <p:cNvSpPr>
            <a:spLocks noGrp="1"/>
          </p:cNvSpPr>
          <p:nvPr>
            <p:ph type="dt" sz="half" idx="10"/>
          </p:nvPr>
        </p:nvSpPr>
        <p:spPr/>
        <p:txBody>
          <a:bodyPr rtlCol="0"/>
          <a:lstStyle/>
          <a:p>
            <a:fld id="{D9F75050-0E15-4C5B-92B0-66D068882F1F}" type="datetimeFigureOut">
              <a:rPr lang="tr-TR" smtClean="0"/>
              <a:pPr/>
              <a:t>11.12.2016</a:t>
            </a:fld>
            <a:endParaRPr lang="tr-TR"/>
          </a:p>
        </p:txBody>
      </p:sp>
      <p:sp>
        <p:nvSpPr>
          <p:cNvPr id="27" name="2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8" name="27 Altbilgi Yer Tutucusu"/>
          <p:cNvSpPr>
            <a:spLocks noGrp="1"/>
          </p:cNvSpPr>
          <p:nvPr>
            <p:ph type="ftr" sz="quarter" idx="12"/>
          </p:nvPr>
        </p:nvSpPr>
        <p:spPr/>
        <p:txBody>
          <a:bodyPr rtlCol="0"/>
          <a:lstStyle/>
          <a:p>
            <a:endParaRPr lang="tr-TR"/>
          </a:p>
        </p:txBody>
      </p:sp>
    </p:spTree>
  </p:cSld>
  <p:clrMapOvr>
    <a:masterClrMapping/>
  </p:clrMapOvr>
  <p:transition>
    <p:comb dir="vert"/>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a:xfrm>
            <a:off x="6583680" y="612648"/>
            <a:ext cx="957264" cy="457200"/>
          </a:xfrm>
        </p:spPr>
        <p:txBody>
          <a:bodyPr/>
          <a:lstStyle/>
          <a:p>
            <a:fld id="{D9F75050-0E15-4C5B-92B0-66D068882F1F}" type="datetimeFigureOut">
              <a:rPr lang="tr-TR" smtClean="0"/>
              <a:pPr/>
              <a:t>11.12.2016</a:t>
            </a:fld>
            <a:endParaRPr lang="tr-TR"/>
          </a:p>
        </p:txBody>
      </p:sp>
      <p:sp>
        <p:nvSpPr>
          <p:cNvPr id="4" name="3 Altbilgi Yer Tutucusu"/>
          <p:cNvSpPr>
            <a:spLocks noGrp="1"/>
          </p:cNvSpPr>
          <p:nvPr>
            <p:ph type="ftr" sz="quarter" idx="11"/>
          </p:nvPr>
        </p:nvSpPr>
        <p:spPr>
          <a:xfrm>
            <a:off x="5257800" y="612648"/>
            <a:ext cx="1325880" cy="457200"/>
          </a:xfrm>
        </p:spPr>
        <p:txBody>
          <a:bodyPr/>
          <a:lstStyle/>
          <a:p>
            <a:endParaRPr lang="tr-TR"/>
          </a:p>
        </p:txBody>
      </p:sp>
      <p:sp>
        <p:nvSpPr>
          <p:cNvPr id="5" name="4 Slayt Numarası Yer Tutucusu"/>
          <p:cNvSpPr>
            <a:spLocks noGrp="1"/>
          </p:cNvSpPr>
          <p:nvPr>
            <p:ph type="sldNum" sz="quarter" idx="12"/>
          </p:nvPr>
        </p:nvSpPr>
        <p:spPr>
          <a:xfrm>
            <a:off x="8174736" y="2272"/>
            <a:ext cx="762000" cy="365760"/>
          </a:xfrm>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353496" y="1101970"/>
            <a:ext cx="3383280" cy="877824"/>
          </a:xfrm>
        </p:spPr>
        <p:txBody>
          <a:bodyPr anchor="b"/>
          <a:lstStyle>
            <a:lvl1pPr algn="l">
              <a:buNone/>
              <a:defRPr sz="1800" b="1"/>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11.12.2016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omb dir="vert"/>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Dikdörtgen"/>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Dikdörtgen"/>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Dikdörtgen"/>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Dikdörtgen"/>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Yuvarlatılmış Dikdörtgen"/>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Yuvarlatılmış Dikdörtgen"/>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Dikdörtgen"/>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Dikdörtgen"/>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Dikdörtgen"/>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Dikdörtgen"/>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Dikdörtgen"/>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Dikdörtgen"/>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Başlık Yer Tutucusu"/>
          <p:cNvSpPr>
            <a:spLocks noGrp="1"/>
          </p:cNvSpPr>
          <p:nvPr>
            <p:ph type="title"/>
          </p:nvPr>
        </p:nvSpPr>
        <p:spPr>
          <a:xfrm>
            <a:off x="457200" y="1143000"/>
            <a:ext cx="8229600" cy="10668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9F75050-0E15-4C5B-92B0-66D068882F1F}" type="datetimeFigureOut">
              <a:rPr lang="tr-TR" smtClean="0"/>
              <a:pPr/>
              <a:t>11.12.2016</a:t>
            </a:fld>
            <a:endParaRPr lang="tr-TR"/>
          </a:p>
        </p:txBody>
      </p:sp>
      <p:sp>
        <p:nvSpPr>
          <p:cNvPr id="3" name="2 Altbilgi Yer Tutucusu"/>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tr-TR"/>
          </a:p>
        </p:txBody>
      </p:sp>
      <p:sp>
        <p:nvSpPr>
          <p:cNvPr id="23" name="22 Slayt Numarası Yer Tutucusu"/>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mb dir="vert"/>
  </p:transition>
  <p:timing>
    <p:tnLst>
      <p:par>
        <p:cTn id="1" dur="indefinite" restart="never" nodeType="tmRoot"/>
      </p:par>
    </p:tnLst>
  </p:timing>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    ATATÜRK VE GEOMETRİ</a:t>
            </a:r>
            <a:endParaRPr lang="tr-TR"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imgres.jpg"/>
          <p:cNvPicPr>
            <a:picLocks noChangeAspect="1"/>
          </p:cNvPicPr>
          <p:nvPr/>
        </p:nvPicPr>
        <p:blipFill>
          <a:blip r:embed="rId2" cstate="print"/>
          <a:stretch>
            <a:fillRect/>
          </a:stretch>
        </p:blipFill>
        <p:spPr>
          <a:xfrm>
            <a:off x="2357422" y="928670"/>
            <a:ext cx="3857652" cy="5216825"/>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sayfa-12.jpg"/>
          <p:cNvPicPr>
            <a:picLocks noChangeAspect="1"/>
          </p:cNvPicPr>
          <p:nvPr/>
        </p:nvPicPr>
        <p:blipFill>
          <a:blip r:embed="rId2" cstate="print"/>
          <a:stretch>
            <a:fillRect/>
          </a:stretch>
        </p:blipFill>
        <p:spPr>
          <a:xfrm>
            <a:off x="2690812" y="571500"/>
            <a:ext cx="3762375" cy="571500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atatürkün-geometri-kitabının-özeti.jpg"/>
          <p:cNvPicPr>
            <a:picLocks noChangeAspect="1"/>
          </p:cNvPicPr>
          <p:nvPr/>
        </p:nvPicPr>
        <p:blipFill>
          <a:blip r:embed="rId3" cstate="print"/>
          <a:stretch>
            <a:fillRect/>
          </a:stretch>
        </p:blipFill>
        <p:spPr>
          <a:xfrm>
            <a:off x="2500298" y="1142984"/>
            <a:ext cx="4071966" cy="5143535"/>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sayfa-27.jpg"/>
          <p:cNvPicPr>
            <a:picLocks noChangeAspect="1"/>
          </p:cNvPicPr>
          <p:nvPr/>
        </p:nvPicPr>
        <p:blipFill>
          <a:blip r:embed="rId2" cstate="print"/>
          <a:stretch>
            <a:fillRect/>
          </a:stretch>
        </p:blipFill>
        <p:spPr>
          <a:xfrm>
            <a:off x="2285984" y="1142984"/>
            <a:ext cx="4000528" cy="5143536"/>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imgres.jpg"/>
          <p:cNvPicPr>
            <a:picLocks noChangeAspect="1"/>
          </p:cNvPicPr>
          <p:nvPr/>
        </p:nvPicPr>
        <p:blipFill>
          <a:blip r:embed="rId2" cstate="print"/>
          <a:stretch>
            <a:fillRect/>
          </a:stretch>
        </p:blipFill>
        <p:spPr>
          <a:xfrm>
            <a:off x="2571736" y="928670"/>
            <a:ext cx="3500462" cy="5260257"/>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ata_ksk_2_02.jpg"/>
          <p:cNvPicPr>
            <a:picLocks noChangeAspect="1"/>
          </p:cNvPicPr>
          <p:nvPr/>
        </p:nvPicPr>
        <p:blipFill>
          <a:blip r:embed="rId3" cstate="print"/>
          <a:srcRect b="8571"/>
          <a:stretch>
            <a:fillRect/>
          </a:stretch>
        </p:blipFill>
        <p:spPr>
          <a:xfrm>
            <a:off x="928662" y="1357298"/>
            <a:ext cx="3571900" cy="2286016"/>
          </a:xfrm>
          <a:prstGeom prst="rect">
            <a:avLst/>
          </a:prstGeom>
        </p:spPr>
      </p:pic>
      <p:pic>
        <p:nvPicPr>
          <p:cNvPr id="3" name="2 Resim" descr="atatürkün-geometri-alanında-yaptığı-çalışmalar-hakkında-kısa-bilgi.jpg"/>
          <p:cNvPicPr>
            <a:picLocks noChangeAspect="1"/>
          </p:cNvPicPr>
          <p:nvPr/>
        </p:nvPicPr>
        <p:blipFill>
          <a:blip r:embed="rId4" cstate="print"/>
          <a:stretch>
            <a:fillRect/>
          </a:stretch>
        </p:blipFill>
        <p:spPr>
          <a:xfrm>
            <a:off x="5143504" y="1357298"/>
            <a:ext cx="3071834" cy="4000528"/>
          </a:xfrm>
          <a:prstGeom prst="rect">
            <a:avLst/>
          </a:prstGeom>
        </p:spPr>
      </p:pic>
      <p:sp>
        <p:nvSpPr>
          <p:cNvPr id="4" name="3 Metin kutusu"/>
          <p:cNvSpPr txBox="1"/>
          <p:nvPr/>
        </p:nvSpPr>
        <p:spPr>
          <a:xfrm>
            <a:off x="285720" y="4214818"/>
            <a:ext cx="4581703" cy="1107996"/>
          </a:xfrm>
          <a:prstGeom prst="rect">
            <a:avLst/>
          </a:prstGeom>
          <a:noFill/>
        </p:spPr>
        <p:txBody>
          <a:bodyPr wrap="square" rtlCol="0">
            <a:spAutoFit/>
          </a:bodyPr>
          <a:lstStyle/>
          <a:p>
            <a:r>
              <a:rPr lang="tr-TR" sz="2200" dirty="0" smtClean="0"/>
              <a:t>Atatürk ölümünden bir buçuk yıl önce  geometri kitabını yazmaya başlamıştır.</a:t>
            </a:r>
            <a:endParaRPr lang="tr-TR" sz="2200"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heel(4)">
                                      <p:cBhvr>
                                        <p:cTn id="1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4929198"/>
            <a:ext cx="8643966" cy="1292662"/>
          </a:xfrm>
          <a:prstGeom prst="rect">
            <a:avLst/>
          </a:prstGeom>
          <a:noFill/>
        </p:spPr>
        <p:txBody>
          <a:bodyPr wrap="square" rtlCol="0">
            <a:spAutoFit/>
          </a:bodyPr>
          <a:lstStyle/>
          <a:p>
            <a:r>
              <a:rPr lang="tr-TR" sz="2600" dirty="0" smtClean="0"/>
              <a:t>Atatürk 13 Kasım 1937 tarihinde Sivas’a gitmiş ve 1919 yılında Sivas Kongresi’nin yapıldığı lise binasında bir geometri dersine girmiştir.</a:t>
            </a:r>
            <a:endParaRPr lang="tr-TR" sz="2600" dirty="0"/>
          </a:p>
        </p:txBody>
      </p:sp>
      <p:pic>
        <p:nvPicPr>
          <p:cNvPr id="3" name="2 Resim" descr="url.jpg"/>
          <p:cNvPicPr>
            <a:picLocks noChangeAspect="1"/>
          </p:cNvPicPr>
          <p:nvPr/>
        </p:nvPicPr>
        <p:blipFill>
          <a:blip r:embed="rId2" cstate="print"/>
          <a:srcRect l="14925" t="14451" r="13433" b="31749"/>
          <a:stretch>
            <a:fillRect/>
          </a:stretch>
        </p:blipFill>
        <p:spPr>
          <a:xfrm>
            <a:off x="1357290" y="857232"/>
            <a:ext cx="6500858" cy="3656733"/>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4)">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4282" y="857232"/>
            <a:ext cx="1879041" cy="584775"/>
          </a:xfrm>
          <a:prstGeom prst="rect">
            <a:avLst/>
          </a:prstGeom>
          <a:noFill/>
        </p:spPr>
        <p:txBody>
          <a:bodyPr wrap="none" rtlCol="0">
            <a:spAutoFit/>
          </a:bodyPr>
          <a:lstStyle/>
          <a:p>
            <a:r>
              <a:rPr lang="tr-TR" sz="3200" u="sng" dirty="0" smtClean="0"/>
              <a:t>Yeni isim</a:t>
            </a:r>
            <a:endParaRPr lang="tr-TR" sz="3200" u="sng" dirty="0"/>
          </a:p>
        </p:txBody>
      </p:sp>
      <p:sp>
        <p:nvSpPr>
          <p:cNvPr id="3" name="2 Metin kutusu"/>
          <p:cNvSpPr txBox="1"/>
          <p:nvPr/>
        </p:nvSpPr>
        <p:spPr>
          <a:xfrm>
            <a:off x="5572132" y="857232"/>
            <a:ext cx="1850186" cy="584775"/>
          </a:xfrm>
          <a:prstGeom prst="rect">
            <a:avLst/>
          </a:prstGeom>
          <a:noFill/>
        </p:spPr>
        <p:txBody>
          <a:bodyPr wrap="none" rtlCol="0">
            <a:spAutoFit/>
          </a:bodyPr>
          <a:lstStyle/>
          <a:p>
            <a:r>
              <a:rPr lang="tr-TR" sz="3200" u="sng" dirty="0" smtClean="0"/>
              <a:t>Eski isim</a:t>
            </a:r>
            <a:endParaRPr lang="tr-TR" sz="3200" u="sng" dirty="0"/>
          </a:p>
        </p:txBody>
      </p:sp>
      <p:sp>
        <p:nvSpPr>
          <p:cNvPr id="5" name="4 Metin kutusu"/>
          <p:cNvSpPr txBox="1"/>
          <p:nvPr/>
        </p:nvSpPr>
        <p:spPr>
          <a:xfrm>
            <a:off x="214282" y="1428736"/>
            <a:ext cx="8572528" cy="4893647"/>
          </a:xfrm>
          <a:prstGeom prst="rect">
            <a:avLst/>
          </a:prstGeom>
          <a:noFill/>
        </p:spPr>
        <p:txBody>
          <a:bodyPr wrap="square" rtlCol="0">
            <a:spAutoFit/>
          </a:bodyPr>
          <a:lstStyle/>
          <a:p>
            <a:pPr>
              <a:buNone/>
            </a:pPr>
            <a:r>
              <a:rPr lang="tr-TR" sz="2400" dirty="0" smtClean="0">
                <a:solidFill>
                  <a:srgbClr val="7030A0"/>
                </a:solidFill>
              </a:rPr>
              <a:t>              </a:t>
            </a:r>
            <a:r>
              <a:rPr lang="tr-TR" sz="2400" dirty="0" smtClean="0"/>
              <a:t>                                                                </a:t>
            </a:r>
            <a:r>
              <a:rPr lang="tr-TR" sz="2400" dirty="0" smtClean="0">
                <a:solidFill>
                  <a:srgbClr val="7030A0"/>
                </a:solidFill>
              </a:rPr>
              <a:t>Gaye</a:t>
            </a:r>
          </a:p>
          <a:p>
            <a:pPr>
              <a:buNone/>
            </a:pPr>
            <a:r>
              <a:rPr lang="tr-TR" sz="2400" dirty="0" smtClean="0">
                <a:solidFill>
                  <a:srgbClr val="7030A0"/>
                </a:solidFill>
              </a:rPr>
              <a:t>                                                                            </a:t>
            </a:r>
            <a:r>
              <a:rPr lang="tr-TR" sz="2400" dirty="0" err="1" smtClean="0">
                <a:solidFill>
                  <a:srgbClr val="7030A0"/>
                </a:solidFill>
              </a:rPr>
              <a:t>Aşar’i</a:t>
            </a:r>
            <a:endParaRPr lang="tr-TR" sz="2400" dirty="0" smtClean="0">
              <a:solidFill>
                <a:srgbClr val="7030A0"/>
              </a:solidFill>
            </a:endParaRPr>
          </a:p>
          <a:p>
            <a:pPr>
              <a:buNone/>
            </a:pPr>
            <a:r>
              <a:rPr lang="tr-TR" sz="2400" dirty="0" smtClean="0">
                <a:solidFill>
                  <a:srgbClr val="7030A0"/>
                </a:solidFill>
              </a:rPr>
              <a:t>                                                                         Kat’ı </a:t>
            </a:r>
            <a:r>
              <a:rPr lang="tr-TR" sz="2400" dirty="0" err="1" smtClean="0">
                <a:solidFill>
                  <a:srgbClr val="7030A0"/>
                </a:solidFill>
              </a:rPr>
              <a:t>Mükafti</a:t>
            </a:r>
            <a:endParaRPr lang="tr-TR" sz="2400" dirty="0" smtClean="0">
              <a:solidFill>
                <a:srgbClr val="7030A0"/>
              </a:solidFill>
            </a:endParaRPr>
          </a:p>
          <a:p>
            <a:pPr>
              <a:buNone/>
            </a:pPr>
            <a:r>
              <a:rPr lang="tr-TR" sz="2400" dirty="0" smtClean="0">
                <a:solidFill>
                  <a:srgbClr val="7030A0"/>
                </a:solidFill>
              </a:rPr>
              <a:t>                                                                          Ehram   </a:t>
            </a:r>
          </a:p>
          <a:p>
            <a:pPr>
              <a:buNone/>
            </a:pPr>
            <a:r>
              <a:rPr lang="tr-TR" sz="2400" dirty="0" smtClean="0">
                <a:solidFill>
                  <a:srgbClr val="7030A0"/>
                </a:solidFill>
              </a:rPr>
              <a:t>                                                                         Menşur</a:t>
            </a:r>
          </a:p>
          <a:p>
            <a:pPr>
              <a:buNone/>
            </a:pPr>
            <a:r>
              <a:rPr lang="tr-TR" sz="2400" dirty="0" smtClean="0">
                <a:solidFill>
                  <a:srgbClr val="7030A0"/>
                </a:solidFill>
              </a:rPr>
              <a:t>                                                                           İhtisar</a:t>
            </a:r>
          </a:p>
          <a:p>
            <a:pPr>
              <a:buNone/>
            </a:pPr>
            <a:r>
              <a:rPr lang="tr-TR" sz="2400" dirty="0" smtClean="0">
                <a:solidFill>
                  <a:srgbClr val="7030A0"/>
                </a:solidFill>
              </a:rPr>
              <a:t>                                                                            Suret</a:t>
            </a:r>
          </a:p>
          <a:p>
            <a:pPr>
              <a:buNone/>
            </a:pPr>
            <a:r>
              <a:rPr lang="tr-TR" sz="2400" dirty="0" smtClean="0">
                <a:solidFill>
                  <a:srgbClr val="7030A0"/>
                </a:solidFill>
              </a:rPr>
              <a:t>                                                                          </a:t>
            </a:r>
            <a:r>
              <a:rPr lang="tr-TR" sz="2400" dirty="0" err="1" smtClean="0">
                <a:solidFill>
                  <a:srgbClr val="7030A0"/>
                </a:solidFill>
              </a:rPr>
              <a:t>Mahrec</a:t>
            </a:r>
            <a:endParaRPr lang="tr-TR" sz="2400" dirty="0" smtClean="0">
              <a:solidFill>
                <a:srgbClr val="7030A0"/>
              </a:solidFill>
            </a:endParaRPr>
          </a:p>
          <a:p>
            <a:pPr>
              <a:buNone/>
            </a:pPr>
            <a:r>
              <a:rPr lang="tr-TR" sz="2400" dirty="0" smtClean="0">
                <a:solidFill>
                  <a:srgbClr val="7030A0"/>
                </a:solidFill>
              </a:rPr>
              <a:t>                                                                          </a:t>
            </a:r>
            <a:r>
              <a:rPr lang="tr-TR" sz="2400" dirty="0" err="1" smtClean="0">
                <a:solidFill>
                  <a:srgbClr val="7030A0"/>
                </a:solidFill>
              </a:rPr>
              <a:t>Hatt</a:t>
            </a:r>
            <a:r>
              <a:rPr lang="tr-TR" sz="2400" dirty="0" smtClean="0">
                <a:solidFill>
                  <a:srgbClr val="7030A0"/>
                </a:solidFill>
              </a:rPr>
              <a:t>-ı Mümas</a:t>
            </a:r>
          </a:p>
          <a:p>
            <a:pPr>
              <a:buNone/>
            </a:pPr>
            <a:r>
              <a:rPr lang="tr-TR" sz="2400" dirty="0" smtClean="0">
                <a:solidFill>
                  <a:srgbClr val="7030A0"/>
                </a:solidFill>
              </a:rPr>
              <a:t>                                                                          Müselles</a:t>
            </a:r>
          </a:p>
          <a:p>
            <a:pPr>
              <a:buNone/>
            </a:pPr>
            <a:r>
              <a:rPr lang="tr-TR" sz="2400" dirty="0" smtClean="0">
                <a:solidFill>
                  <a:srgbClr val="7030A0"/>
                </a:solidFill>
              </a:rPr>
              <a:t>                                                                         </a:t>
            </a:r>
            <a:r>
              <a:rPr lang="tr-TR" sz="2400" dirty="0" err="1" smtClean="0">
                <a:solidFill>
                  <a:srgbClr val="7030A0"/>
                </a:solidFill>
              </a:rPr>
              <a:t>Maksumunaleyh</a:t>
            </a:r>
            <a:endParaRPr lang="tr-TR" sz="2400" dirty="0" smtClean="0">
              <a:solidFill>
                <a:srgbClr val="7030A0"/>
              </a:solidFill>
            </a:endParaRPr>
          </a:p>
          <a:p>
            <a:pPr>
              <a:buNone/>
            </a:pPr>
            <a:r>
              <a:rPr lang="tr-TR" sz="2400" dirty="0" smtClean="0">
                <a:solidFill>
                  <a:srgbClr val="7030A0"/>
                </a:solidFill>
              </a:rPr>
              <a:t>                                                                         Taksim</a:t>
            </a:r>
          </a:p>
          <a:p>
            <a:pPr>
              <a:buNone/>
            </a:pPr>
            <a:r>
              <a:rPr lang="tr-TR" sz="2400" dirty="0" smtClean="0">
                <a:solidFill>
                  <a:srgbClr val="7030A0"/>
                </a:solidFill>
              </a:rPr>
              <a:t>                                                                         </a:t>
            </a:r>
            <a:r>
              <a:rPr lang="tr-TR" sz="2400" dirty="0" err="1" smtClean="0">
                <a:solidFill>
                  <a:srgbClr val="7030A0"/>
                </a:solidFill>
              </a:rPr>
              <a:t>Haric</a:t>
            </a:r>
            <a:r>
              <a:rPr lang="tr-TR" sz="2400" dirty="0" smtClean="0">
                <a:solidFill>
                  <a:srgbClr val="7030A0"/>
                </a:solidFill>
              </a:rPr>
              <a:t>-i Kısmet                                                                </a:t>
            </a:r>
          </a:p>
        </p:txBody>
      </p:sp>
      <p:sp>
        <p:nvSpPr>
          <p:cNvPr id="8" name="7 Metin kutusu"/>
          <p:cNvSpPr txBox="1"/>
          <p:nvPr/>
        </p:nvSpPr>
        <p:spPr>
          <a:xfrm>
            <a:off x="214282" y="1357298"/>
            <a:ext cx="5929828" cy="4893647"/>
          </a:xfrm>
          <a:prstGeom prst="rect">
            <a:avLst/>
          </a:prstGeom>
          <a:noFill/>
        </p:spPr>
        <p:txBody>
          <a:bodyPr wrap="none" rtlCol="0">
            <a:spAutoFit/>
          </a:bodyPr>
          <a:lstStyle/>
          <a:p>
            <a:pPr>
              <a:buNone/>
            </a:pPr>
            <a:r>
              <a:rPr lang="tr-TR" sz="2400" dirty="0" smtClean="0">
                <a:solidFill>
                  <a:srgbClr val="7030A0"/>
                </a:solidFill>
              </a:rPr>
              <a:t>Limit </a:t>
            </a:r>
            <a:r>
              <a:rPr lang="tr-TR" sz="2400" dirty="0" smtClean="0"/>
              <a:t>                                                                </a:t>
            </a:r>
            <a:endParaRPr lang="tr-TR" sz="2400" dirty="0" smtClean="0">
              <a:solidFill>
                <a:srgbClr val="7030A0"/>
              </a:solidFill>
            </a:endParaRPr>
          </a:p>
          <a:p>
            <a:pPr>
              <a:buNone/>
            </a:pPr>
            <a:r>
              <a:rPr lang="tr-TR" sz="2400" dirty="0" smtClean="0">
                <a:solidFill>
                  <a:srgbClr val="7030A0"/>
                </a:solidFill>
              </a:rPr>
              <a:t>Ondalık                                                            </a:t>
            </a:r>
          </a:p>
          <a:p>
            <a:pPr>
              <a:buNone/>
            </a:pPr>
            <a:r>
              <a:rPr lang="tr-TR" sz="2400" dirty="0" smtClean="0">
                <a:solidFill>
                  <a:srgbClr val="7030A0"/>
                </a:solidFill>
              </a:rPr>
              <a:t>Parabol                                                             </a:t>
            </a:r>
          </a:p>
          <a:p>
            <a:pPr>
              <a:buNone/>
            </a:pPr>
            <a:r>
              <a:rPr lang="tr-TR" sz="2400" dirty="0" smtClean="0">
                <a:solidFill>
                  <a:srgbClr val="7030A0"/>
                </a:solidFill>
              </a:rPr>
              <a:t>Piramit                                                                </a:t>
            </a:r>
          </a:p>
          <a:p>
            <a:pPr>
              <a:buNone/>
            </a:pPr>
            <a:r>
              <a:rPr lang="tr-TR" sz="2400" dirty="0" smtClean="0">
                <a:solidFill>
                  <a:srgbClr val="7030A0"/>
                </a:solidFill>
              </a:rPr>
              <a:t>Prizma                                                              </a:t>
            </a:r>
          </a:p>
          <a:p>
            <a:pPr>
              <a:buNone/>
            </a:pPr>
            <a:r>
              <a:rPr lang="tr-TR" sz="2400" dirty="0" smtClean="0">
                <a:solidFill>
                  <a:srgbClr val="7030A0"/>
                </a:solidFill>
              </a:rPr>
              <a:t>Sadeleştirme                                                   </a:t>
            </a:r>
          </a:p>
          <a:p>
            <a:pPr>
              <a:buNone/>
            </a:pPr>
            <a:r>
              <a:rPr lang="tr-TR" sz="2400" dirty="0" smtClean="0">
                <a:solidFill>
                  <a:srgbClr val="7030A0"/>
                </a:solidFill>
              </a:rPr>
              <a:t>Pay                                                                    </a:t>
            </a:r>
          </a:p>
          <a:p>
            <a:pPr>
              <a:buNone/>
            </a:pPr>
            <a:r>
              <a:rPr lang="tr-TR" sz="2400" dirty="0" smtClean="0">
                <a:solidFill>
                  <a:srgbClr val="7030A0"/>
                </a:solidFill>
              </a:rPr>
              <a:t>Payda                                                               </a:t>
            </a:r>
          </a:p>
          <a:p>
            <a:pPr>
              <a:buNone/>
            </a:pPr>
            <a:r>
              <a:rPr lang="tr-TR" sz="2400" dirty="0" smtClean="0">
                <a:solidFill>
                  <a:srgbClr val="7030A0"/>
                </a:solidFill>
              </a:rPr>
              <a:t>Teğet                                                                 </a:t>
            </a:r>
          </a:p>
          <a:p>
            <a:pPr>
              <a:buNone/>
            </a:pPr>
            <a:r>
              <a:rPr lang="tr-TR" sz="2400" dirty="0" smtClean="0">
                <a:solidFill>
                  <a:srgbClr val="7030A0"/>
                </a:solidFill>
              </a:rPr>
              <a:t>Üçgen                                                               </a:t>
            </a:r>
          </a:p>
          <a:p>
            <a:pPr>
              <a:buNone/>
            </a:pPr>
            <a:r>
              <a:rPr lang="tr-TR" sz="2400" dirty="0" smtClean="0">
                <a:solidFill>
                  <a:srgbClr val="7030A0"/>
                </a:solidFill>
              </a:rPr>
              <a:t>Bölen                                                               </a:t>
            </a:r>
          </a:p>
          <a:p>
            <a:pPr>
              <a:buNone/>
            </a:pPr>
            <a:r>
              <a:rPr lang="tr-TR" sz="2400" dirty="0" smtClean="0">
                <a:solidFill>
                  <a:srgbClr val="7030A0"/>
                </a:solidFill>
              </a:rPr>
              <a:t>Bölme                                                               </a:t>
            </a:r>
          </a:p>
          <a:p>
            <a:pPr>
              <a:buNone/>
            </a:pPr>
            <a:r>
              <a:rPr lang="tr-TR" sz="2400" dirty="0" smtClean="0">
                <a:solidFill>
                  <a:srgbClr val="7030A0"/>
                </a:solidFill>
              </a:rPr>
              <a:t>Bölüm    </a:t>
            </a:r>
            <a:r>
              <a:rPr lang="tr-TR" dirty="0" smtClean="0">
                <a:solidFill>
                  <a:srgbClr val="7030A0"/>
                </a:solidFill>
              </a:rPr>
              <a:t>                                                           </a:t>
            </a:r>
            <a:endParaRPr lang="tr-TR"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anim calcmode="lin" valueType="num">
                                      <p:cBhvr additive="base">
                                        <p:cTn id="43"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xEl>
                                              <p:pRg st="7" end="7"/>
                                            </p:txEl>
                                          </p:spTgt>
                                        </p:tgtEl>
                                        <p:attrNameLst>
                                          <p:attrName>style.visibility</p:attrName>
                                        </p:attrNameLst>
                                      </p:cBhvr>
                                      <p:to>
                                        <p:strVal val="visible"/>
                                      </p:to>
                                    </p:set>
                                    <p:anim calcmode="lin" valueType="num">
                                      <p:cBhvr additive="base">
                                        <p:cTn id="49" dur="500" fill="hold"/>
                                        <p:tgtEl>
                                          <p:spTgt spid="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
                                            <p:txEl>
                                              <p:pRg st="8" end="8"/>
                                            </p:txEl>
                                          </p:spTgt>
                                        </p:tgtEl>
                                        <p:attrNameLst>
                                          <p:attrName>style.visibility</p:attrName>
                                        </p:attrNameLst>
                                      </p:cBhvr>
                                      <p:to>
                                        <p:strVal val="visible"/>
                                      </p:to>
                                    </p:set>
                                    <p:anim calcmode="lin" valueType="num">
                                      <p:cBhvr additive="base">
                                        <p:cTn id="55"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8">
                                            <p:txEl>
                                              <p:pRg st="9" end="9"/>
                                            </p:txEl>
                                          </p:spTgt>
                                        </p:tgtEl>
                                        <p:attrNameLst>
                                          <p:attrName>style.visibility</p:attrName>
                                        </p:attrNameLst>
                                      </p:cBhvr>
                                      <p:to>
                                        <p:strVal val="visible"/>
                                      </p:to>
                                    </p:set>
                                    <p:anim calcmode="lin" valueType="num">
                                      <p:cBhvr additive="base">
                                        <p:cTn id="61"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8">
                                            <p:txEl>
                                              <p:pRg st="10" end="10"/>
                                            </p:txEl>
                                          </p:spTgt>
                                        </p:tgtEl>
                                        <p:attrNameLst>
                                          <p:attrName>style.visibility</p:attrName>
                                        </p:attrNameLst>
                                      </p:cBhvr>
                                      <p:to>
                                        <p:strVal val="visible"/>
                                      </p:to>
                                    </p:set>
                                    <p:anim calcmode="lin" valueType="num">
                                      <p:cBhvr additive="base">
                                        <p:cTn id="67"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8">
                                            <p:txEl>
                                              <p:pRg st="11" end="11"/>
                                            </p:txEl>
                                          </p:spTgt>
                                        </p:tgtEl>
                                        <p:attrNameLst>
                                          <p:attrName>style.visibility</p:attrName>
                                        </p:attrNameLst>
                                      </p:cBhvr>
                                      <p:to>
                                        <p:strVal val="visible"/>
                                      </p:to>
                                    </p:set>
                                    <p:anim calcmode="lin" valueType="num">
                                      <p:cBhvr additive="base">
                                        <p:cTn id="73" dur="500" fill="hold"/>
                                        <p:tgtEl>
                                          <p:spTgt spid="8">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8">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8">
                                            <p:txEl>
                                              <p:pRg st="12" end="12"/>
                                            </p:txEl>
                                          </p:spTgt>
                                        </p:tgtEl>
                                        <p:attrNameLst>
                                          <p:attrName>style.visibility</p:attrName>
                                        </p:attrNameLst>
                                      </p:cBhvr>
                                      <p:to>
                                        <p:strVal val="visible"/>
                                      </p:to>
                                    </p:set>
                                    <p:anim calcmode="lin" valueType="num">
                                      <p:cBhvr additive="base">
                                        <p:cTn id="79" dur="500" fill="hold"/>
                                        <p:tgtEl>
                                          <p:spTgt spid="8">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8">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500034" y="714356"/>
            <a:ext cx="1879041" cy="584775"/>
          </a:xfrm>
          <a:prstGeom prst="rect">
            <a:avLst/>
          </a:prstGeom>
          <a:noFill/>
        </p:spPr>
        <p:txBody>
          <a:bodyPr wrap="none" rtlCol="0">
            <a:spAutoFit/>
          </a:bodyPr>
          <a:lstStyle/>
          <a:p>
            <a:r>
              <a:rPr lang="tr-TR" sz="3200" u="sng" dirty="0" smtClean="0"/>
              <a:t>Yeni isim</a:t>
            </a:r>
            <a:endParaRPr lang="tr-TR" sz="3200" u="sng" dirty="0"/>
          </a:p>
        </p:txBody>
      </p:sp>
      <p:sp>
        <p:nvSpPr>
          <p:cNvPr id="3" name="2 Metin kutusu"/>
          <p:cNvSpPr txBox="1"/>
          <p:nvPr/>
        </p:nvSpPr>
        <p:spPr>
          <a:xfrm>
            <a:off x="5857884" y="785794"/>
            <a:ext cx="1850186" cy="584775"/>
          </a:xfrm>
          <a:prstGeom prst="rect">
            <a:avLst/>
          </a:prstGeom>
          <a:noFill/>
        </p:spPr>
        <p:txBody>
          <a:bodyPr wrap="none" rtlCol="0">
            <a:spAutoFit/>
          </a:bodyPr>
          <a:lstStyle/>
          <a:p>
            <a:r>
              <a:rPr lang="tr-TR" sz="3200" u="sng" dirty="0" smtClean="0"/>
              <a:t>Eski isim</a:t>
            </a:r>
            <a:endParaRPr lang="tr-TR" sz="3200" u="sng" dirty="0"/>
          </a:p>
        </p:txBody>
      </p:sp>
      <p:sp>
        <p:nvSpPr>
          <p:cNvPr id="4" name="3 Metin kutusu"/>
          <p:cNvSpPr txBox="1"/>
          <p:nvPr/>
        </p:nvSpPr>
        <p:spPr>
          <a:xfrm>
            <a:off x="428596" y="1428736"/>
            <a:ext cx="10532050" cy="4893647"/>
          </a:xfrm>
          <a:prstGeom prst="rect">
            <a:avLst/>
          </a:prstGeom>
          <a:noFill/>
        </p:spPr>
        <p:txBody>
          <a:bodyPr wrap="none" rtlCol="0">
            <a:spAutoFit/>
          </a:bodyPr>
          <a:lstStyle/>
          <a:p>
            <a:pPr>
              <a:buNone/>
            </a:pPr>
            <a:r>
              <a:rPr lang="tr-TR" sz="2400" dirty="0" smtClean="0">
                <a:solidFill>
                  <a:srgbClr val="7030A0"/>
                </a:solidFill>
              </a:rPr>
              <a:t>                                                                        Kabiliyet-i Taksim</a:t>
            </a:r>
          </a:p>
          <a:p>
            <a:pPr>
              <a:buNone/>
            </a:pPr>
            <a:r>
              <a:rPr lang="tr-TR" sz="2400" dirty="0" smtClean="0">
                <a:solidFill>
                  <a:srgbClr val="7030A0"/>
                </a:solidFill>
              </a:rPr>
              <a:t>                                                                         </a:t>
            </a:r>
            <a:r>
              <a:rPr lang="tr-TR" sz="2400" dirty="0" err="1" smtClean="0">
                <a:solidFill>
                  <a:srgbClr val="7030A0"/>
                </a:solidFill>
              </a:rPr>
              <a:t>Zarb</a:t>
            </a:r>
            <a:r>
              <a:rPr lang="tr-TR" sz="2400" dirty="0" smtClean="0">
                <a:solidFill>
                  <a:srgbClr val="7030A0"/>
                </a:solidFill>
              </a:rPr>
              <a:t>    </a:t>
            </a:r>
          </a:p>
          <a:p>
            <a:pPr>
              <a:buNone/>
            </a:pPr>
            <a:r>
              <a:rPr lang="tr-TR" sz="2400" dirty="0" smtClean="0">
                <a:solidFill>
                  <a:srgbClr val="7030A0"/>
                </a:solidFill>
              </a:rPr>
              <a:t>                                                                         </a:t>
            </a:r>
            <a:r>
              <a:rPr lang="tr-TR" sz="2400" dirty="0" err="1" smtClean="0">
                <a:solidFill>
                  <a:srgbClr val="7030A0"/>
                </a:solidFill>
              </a:rPr>
              <a:t>Mazrup</a:t>
            </a:r>
            <a:endParaRPr lang="tr-TR" sz="2400" dirty="0" smtClean="0">
              <a:solidFill>
                <a:srgbClr val="7030A0"/>
              </a:solidFill>
            </a:endParaRPr>
          </a:p>
          <a:p>
            <a:pPr>
              <a:buNone/>
            </a:pPr>
            <a:r>
              <a:rPr lang="tr-TR" sz="2400" dirty="0" smtClean="0">
                <a:solidFill>
                  <a:srgbClr val="7030A0"/>
                </a:solidFill>
              </a:rPr>
              <a:t>                                                                        </a:t>
            </a:r>
            <a:r>
              <a:rPr lang="tr-TR" sz="2400" dirty="0" err="1" smtClean="0">
                <a:solidFill>
                  <a:srgbClr val="7030A0"/>
                </a:solidFill>
              </a:rPr>
              <a:t>Mazrubata</a:t>
            </a:r>
            <a:r>
              <a:rPr lang="tr-TR" sz="2400" dirty="0" smtClean="0">
                <a:solidFill>
                  <a:srgbClr val="7030A0"/>
                </a:solidFill>
              </a:rPr>
              <a:t> Tefrik</a:t>
            </a:r>
          </a:p>
          <a:p>
            <a:pPr>
              <a:buNone/>
            </a:pPr>
            <a:r>
              <a:rPr lang="tr-TR" sz="2400" dirty="0" smtClean="0">
                <a:solidFill>
                  <a:srgbClr val="7030A0"/>
                </a:solidFill>
              </a:rPr>
              <a:t>                                                                        Muhit-i Daire                                           </a:t>
            </a:r>
          </a:p>
          <a:p>
            <a:pPr>
              <a:buNone/>
            </a:pPr>
            <a:r>
              <a:rPr lang="tr-TR" sz="2400" dirty="0" smtClean="0">
                <a:solidFill>
                  <a:srgbClr val="7030A0"/>
                </a:solidFill>
              </a:rPr>
              <a:t>                                                                         Tarh         </a:t>
            </a:r>
          </a:p>
          <a:p>
            <a:pPr>
              <a:buNone/>
            </a:pPr>
            <a:r>
              <a:rPr lang="tr-TR" sz="2400" dirty="0" smtClean="0">
                <a:solidFill>
                  <a:srgbClr val="7030A0"/>
                </a:solidFill>
              </a:rPr>
              <a:t>                                                                         Amudi</a:t>
            </a:r>
          </a:p>
          <a:p>
            <a:pPr>
              <a:buNone/>
            </a:pPr>
            <a:r>
              <a:rPr lang="tr-TR" sz="2400" dirty="0" smtClean="0">
                <a:solidFill>
                  <a:srgbClr val="7030A0"/>
                </a:solidFill>
              </a:rPr>
              <a:t>                                                                         Zaviye</a:t>
            </a:r>
          </a:p>
          <a:p>
            <a:pPr>
              <a:buNone/>
            </a:pPr>
            <a:r>
              <a:rPr lang="tr-TR" sz="2400" dirty="0" smtClean="0">
                <a:solidFill>
                  <a:srgbClr val="7030A0"/>
                </a:solidFill>
              </a:rPr>
              <a:t>                                                                         Kaide</a:t>
            </a:r>
          </a:p>
          <a:p>
            <a:pPr>
              <a:buNone/>
            </a:pPr>
            <a:r>
              <a:rPr lang="tr-TR" sz="2400" dirty="0" smtClean="0">
                <a:solidFill>
                  <a:srgbClr val="7030A0"/>
                </a:solidFill>
              </a:rPr>
              <a:t>                                                                          Muhammes</a:t>
            </a:r>
          </a:p>
          <a:p>
            <a:pPr>
              <a:buNone/>
            </a:pPr>
            <a:r>
              <a:rPr lang="tr-TR" sz="2400" dirty="0" smtClean="0">
                <a:solidFill>
                  <a:srgbClr val="7030A0"/>
                </a:solidFill>
              </a:rPr>
              <a:t>                                                                          Müştak</a:t>
            </a:r>
          </a:p>
          <a:p>
            <a:pPr>
              <a:buNone/>
            </a:pPr>
            <a:r>
              <a:rPr lang="tr-TR" sz="2400" dirty="0" smtClean="0">
                <a:solidFill>
                  <a:srgbClr val="7030A0"/>
                </a:solidFill>
              </a:rPr>
              <a:t>                                                                          </a:t>
            </a:r>
            <a:r>
              <a:rPr lang="tr-TR" sz="2400" dirty="0" err="1" smtClean="0">
                <a:solidFill>
                  <a:srgbClr val="7030A0"/>
                </a:solidFill>
              </a:rPr>
              <a:t>Dılı</a:t>
            </a:r>
            <a:endParaRPr lang="tr-TR" sz="2400" dirty="0" smtClean="0">
              <a:solidFill>
                <a:srgbClr val="7030A0"/>
              </a:solidFill>
            </a:endParaRPr>
          </a:p>
          <a:p>
            <a:pPr>
              <a:buNone/>
            </a:pPr>
            <a:r>
              <a:rPr lang="tr-TR" sz="2400" dirty="0" smtClean="0">
                <a:solidFill>
                  <a:srgbClr val="7030A0"/>
                </a:solidFill>
              </a:rPr>
              <a:t>                                                                          </a:t>
            </a:r>
            <a:r>
              <a:rPr lang="tr-TR" sz="2400" dirty="0" err="1" smtClean="0">
                <a:solidFill>
                  <a:srgbClr val="7030A0"/>
                </a:solidFill>
              </a:rPr>
              <a:t>Re’s</a:t>
            </a:r>
            <a:endParaRPr lang="tr-TR" sz="2400" dirty="0">
              <a:solidFill>
                <a:srgbClr val="FF9900"/>
              </a:solidFill>
            </a:endParaRPr>
          </a:p>
        </p:txBody>
      </p:sp>
      <p:sp>
        <p:nvSpPr>
          <p:cNvPr id="5" name="4 Metin kutusu"/>
          <p:cNvSpPr txBox="1"/>
          <p:nvPr/>
        </p:nvSpPr>
        <p:spPr>
          <a:xfrm>
            <a:off x="285720" y="1214422"/>
            <a:ext cx="8624477" cy="4893647"/>
          </a:xfrm>
          <a:prstGeom prst="rect">
            <a:avLst/>
          </a:prstGeom>
          <a:noFill/>
        </p:spPr>
        <p:txBody>
          <a:bodyPr wrap="none" rtlCol="0">
            <a:spAutoFit/>
          </a:bodyPr>
          <a:lstStyle/>
          <a:p>
            <a:pPr>
              <a:buNone/>
            </a:pPr>
            <a:r>
              <a:rPr lang="tr-TR" sz="2400" dirty="0" smtClean="0">
                <a:solidFill>
                  <a:srgbClr val="7030A0"/>
                </a:solidFill>
              </a:rPr>
              <a:t>Bölünebilme                                             </a:t>
            </a:r>
          </a:p>
          <a:p>
            <a:pPr>
              <a:buNone/>
            </a:pPr>
            <a:r>
              <a:rPr lang="tr-TR" sz="2400" dirty="0" smtClean="0">
                <a:solidFill>
                  <a:srgbClr val="7030A0"/>
                </a:solidFill>
              </a:rPr>
              <a:t>  Çarpma                                                        </a:t>
            </a:r>
          </a:p>
          <a:p>
            <a:pPr>
              <a:buNone/>
            </a:pPr>
            <a:r>
              <a:rPr lang="tr-TR" sz="2400" dirty="0" smtClean="0">
                <a:solidFill>
                  <a:srgbClr val="7030A0"/>
                </a:solidFill>
              </a:rPr>
              <a:t>  Çarpan                                                        </a:t>
            </a:r>
          </a:p>
          <a:p>
            <a:pPr>
              <a:buNone/>
            </a:pPr>
            <a:r>
              <a:rPr lang="tr-TR" sz="2400" dirty="0" smtClean="0">
                <a:solidFill>
                  <a:srgbClr val="7030A0"/>
                </a:solidFill>
              </a:rPr>
              <a:t>  Çarpanlara Ayırma                                    </a:t>
            </a:r>
          </a:p>
          <a:p>
            <a:pPr>
              <a:buNone/>
            </a:pPr>
            <a:r>
              <a:rPr lang="tr-TR" sz="2400" dirty="0" smtClean="0">
                <a:solidFill>
                  <a:srgbClr val="7030A0"/>
                </a:solidFill>
              </a:rPr>
              <a:t>  Çember                                                                                                  </a:t>
            </a:r>
          </a:p>
          <a:p>
            <a:pPr>
              <a:buNone/>
            </a:pPr>
            <a:r>
              <a:rPr lang="tr-TR" sz="2400" dirty="0" smtClean="0">
                <a:solidFill>
                  <a:srgbClr val="7030A0"/>
                </a:solidFill>
              </a:rPr>
              <a:t>  Çıkarma                                                         </a:t>
            </a:r>
          </a:p>
          <a:p>
            <a:pPr>
              <a:buNone/>
            </a:pPr>
            <a:r>
              <a:rPr lang="tr-TR" sz="2400" dirty="0" smtClean="0">
                <a:solidFill>
                  <a:srgbClr val="7030A0"/>
                </a:solidFill>
              </a:rPr>
              <a:t>  Dikey                                                        </a:t>
            </a:r>
          </a:p>
          <a:p>
            <a:pPr>
              <a:buNone/>
            </a:pPr>
            <a:r>
              <a:rPr lang="tr-TR" sz="2400" dirty="0" smtClean="0">
                <a:solidFill>
                  <a:srgbClr val="7030A0"/>
                </a:solidFill>
              </a:rPr>
              <a:t>  Açı                                                             </a:t>
            </a:r>
          </a:p>
          <a:p>
            <a:pPr>
              <a:buNone/>
            </a:pPr>
            <a:r>
              <a:rPr lang="tr-TR" sz="2400" dirty="0" smtClean="0">
                <a:solidFill>
                  <a:srgbClr val="7030A0"/>
                </a:solidFill>
              </a:rPr>
              <a:t>  Taban                                                            </a:t>
            </a:r>
          </a:p>
          <a:p>
            <a:pPr>
              <a:buNone/>
            </a:pPr>
            <a:r>
              <a:rPr lang="tr-TR" sz="2400" dirty="0" smtClean="0">
                <a:solidFill>
                  <a:srgbClr val="7030A0"/>
                </a:solidFill>
              </a:rPr>
              <a:t>  Beşgen                                                        </a:t>
            </a:r>
          </a:p>
          <a:p>
            <a:pPr>
              <a:buNone/>
            </a:pPr>
            <a:r>
              <a:rPr lang="tr-TR" sz="2400" dirty="0" smtClean="0">
                <a:solidFill>
                  <a:srgbClr val="7030A0"/>
                </a:solidFill>
              </a:rPr>
              <a:t>  Türev                                                             </a:t>
            </a:r>
          </a:p>
          <a:p>
            <a:pPr>
              <a:buNone/>
            </a:pPr>
            <a:r>
              <a:rPr lang="tr-TR" sz="2400" dirty="0" smtClean="0">
                <a:solidFill>
                  <a:srgbClr val="7030A0"/>
                </a:solidFill>
              </a:rPr>
              <a:t>  Kenar                                                             </a:t>
            </a:r>
          </a:p>
          <a:p>
            <a:pPr>
              <a:buNone/>
            </a:pPr>
            <a:r>
              <a:rPr lang="tr-TR" sz="2400" dirty="0" smtClean="0">
                <a:solidFill>
                  <a:srgbClr val="7030A0"/>
                </a:solidFill>
              </a:rPr>
              <a:t>  Köşe</a:t>
            </a:r>
            <a:endParaRPr lang="tr-TR" sz="2400"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5">
                                            <p:txEl>
                                              <p:pRg st="12" end="12"/>
                                            </p:txEl>
                                          </p:spTgt>
                                        </p:tgtEl>
                                        <p:attrNameLst>
                                          <p:attrName>style.visibility</p:attrName>
                                        </p:attrNameLst>
                                      </p:cBhvr>
                                      <p:to>
                                        <p:strVal val="visible"/>
                                      </p:to>
                                    </p:set>
                                    <p:anim calcmode="lin" valueType="num">
                                      <p:cBhvr additive="base">
                                        <p:cTn id="79"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00B050"/>
                </a:solidFill>
              </a:rPr>
              <a:t>ATATÜRK ÖĞRENCİLER İLE MATEMATİK İŞLERKEN</a:t>
            </a:r>
            <a:endParaRPr lang="tr-TR" dirty="0">
              <a:solidFill>
                <a:srgbClr val="00B050"/>
              </a:solidFill>
            </a:endParaRPr>
          </a:p>
        </p:txBody>
      </p:sp>
      <p:pic>
        <p:nvPicPr>
          <p:cNvPr id="4" name="3 İçerik Yer Tutucusu" descr="imgres.jpg"/>
          <p:cNvPicPr>
            <a:picLocks noGrp="1" noChangeAspect="1"/>
          </p:cNvPicPr>
          <p:nvPr>
            <p:ph idx="1"/>
          </p:nvPr>
        </p:nvPicPr>
        <p:blipFill>
          <a:blip r:embed="rId2" cstate="print"/>
          <a:stretch>
            <a:fillRect/>
          </a:stretch>
        </p:blipFill>
        <p:spPr>
          <a:xfrm>
            <a:off x="1285852" y="2714620"/>
            <a:ext cx="5715040" cy="3707607"/>
          </a:xfr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357290" y="1643050"/>
            <a:ext cx="6000792" cy="4031873"/>
          </a:xfrm>
          <a:prstGeom prst="rect">
            <a:avLst/>
          </a:prstGeom>
          <a:noFill/>
        </p:spPr>
        <p:txBody>
          <a:bodyPr wrap="square" rtlCol="0">
            <a:spAutoFit/>
          </a:bodyPr>
          <a:lstStyle/>
          <a:p>
            <a:r>
              <a:rPr lang="tr-TR" sz="3200" dirty="0" smtClean="0"/>
              <a:t>……………….. ORTAOKULU</a:t>
            </a:r>
          </a:p>
          <a:p>
            <a:endParaRPr lang="tr-TR" sz="3200" dirty="0" smtClean="0"/>
          </a:p>
          <a:p>
            <a:r>
              <a:rPr lang="tr-TR" sz="3200" dirty="0" smtClean="0"/>
              <a:t>SINIF:5/    </a:t>
            </a:r>
          </a:p>
          <a:p>
            <a:r>
              <a:rPr lang="tr-TR" sz="3200" dirty="0" smtClean="0"/>
              <a:t>NO: </a:t>
            </a:r>
          </a:p>
          <a:p>
            <a:r>
              <a:rPr lang="tr-TR" sz="3200" dirty="0" smtClean="0"/>
              <a:t>DERS: MATEMATİK</a:t>
            </a:r>
          </a:p>
          <a:p>
            <a:r>
              <a:rPr lang="tr-TR" sz="3200" dirty="0" smtClean="0"/>
              <a:t>PROJE KONUSU: ATATÜRK VE GEOMETRİ</a:t>
            </a:r>
          </a:p>
          <a:p>
            <a:r>
              <a:rPr lang="tr-TR" sz="3200" dirty="0" smtClean="0"/>
              <a:t>HAZIRLAYAN: </a:t>
            </a:r>
            <a:endParaRPr lang="tr-TR" sz="3200"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1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blinds(horizontal)">
                                      <p:cBhvr>
                                        <p:cTn id="12" dur="10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blinds(horizontal)">
                                      <p:cBhvr>
                                        <p:cTn id="17" dur="10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blinds(horizontal)">
                                      <p:cBhvr>
                                        <p:cTn id="22" dur="10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blinds(horizontal)">
                                      <p:cBhvr>
                                        <p:cTn id="27" dur="10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blinds(horizontal)">
                                      <p:cBhvr>
                                        <p:cTn id="32"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85720" y="714356"/>
            <a:ext cx="8858280" cy="954107"/>
          </a:xfrm>
          <a:prstGeom prst="rect">
            <a:avLst/>
          </a:prstGeom>
          <a:noFill/>
        </p:spPr>
        <p:txBody>
          <a:bodyPr wrap="square" rtlCol="0">
            <a:spAutoFit/>
          </a:bodyPr>
          <a:lstStyle/>
          <a:p>
            <a:r>
              <a:rPr lang="tr-TR" sz="2800" dirty="0" smtClean="0"/>
              <a:t>Atatürk kitabında ‘pi’ sayısından   ‘</a:t>
            </a:r>
            <a:r>
              <a:rPr lang="tr-TR" sz="2800" dirty="0" err="1" smtClean="0"/>
              <a:t>dayire</a:t>
            </a:r>
            <a:r>
              <a:rPr lang="tr-TR" sz="2800" dirty="0" smtClean="0"/>
              <a:t>’ adlı konusunda bahsetmiştir.</a:t>
            </a:r>
            <a:endParaRPr lang="tr-TR" sz="2800" dirty="0"/>
          </a:p>
        </p:txBody>
      </p:sp>
      <p:pic>
        <p:nvPicPr>
          <p:cNvPr id="5" name="4 Resim" descr="IMG_1963.JPG"/>
          <p:cNvPicPr>
            <a:picLocks noChangeAspect="1"/>
          </p:cNvPicPr>
          <p:nvPr/>
        </p:nvPicPr>
        <p:blipFill>
          <a:blip r:embed="rId2" cstate="print"/>
          <a:stretch>
            <a:fillRect/>
          </a:stretch>
        </p:blipFill>
        <p:spPr>
          <a:xfrm>
            <a:off x="1000100" y="2357430"/>
            <a:ext cx="6025557" cy="4500570"/>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428860" y="785794"/>
            <a:ext cx="4572032" cy="646331"/>
          </a:xfrm>
          <a:prstGeom prst="rect">
            <a:avLst/>
          </a:prstGeom>
          <a:noFill/>
        </p:spPr>
        <p:txBody>
          <a:bodyPr wrap="square" rtlCol="0">
            <a:spAutoFit/>
          </a:bodyPr>
          <a:lstStyle/>
          <a:p>
            <a:r>
              <a:rPr lang="tr-TR" sz="3600" dirty="0" smtClean="0">
                <a:solidFill>
                  <a:srgbClr val="FF0000"/>
                </a:solidFill>
                <a:effectLst>
                  <a:outerShdw blurRad="38100" dist="38100" dir="2700000" algn="tl">
                    <a:srgbClr val="000000">
                      <a:alpha val="43137"/>
                    </a:srgbClr>
                  </a:outerShdw>
                </a:effectLst>
              </a:rPr>
              <a:t>KAYNAKÇA</a:t>
            </a:r>
            <a:endParaRPr lang="tr-TR" sz="3600" dirty="0">
              <a:solidFill>
                <a:srgbClr val="FF0000"/>
              </a:solidFill>
              <a:effectLst>
                <a:outerShdw blurRad="38100" dist="38100" dir="2700000" algn="tl">
                  <a:srgbClr val="000000">
                    <a:alpha val="43137"/>
                  </a:srgbClr>
                </a:outerShdw>
              </a:effectLst>
            </a:endParaRPr>
          </a:p>
        </p:txBody>
      </p:sp>
      <p:sp>
        <p:nvSpPr>
          <p:cNvPr id="3" name="2 Metin kutusu"/>
          <p:cNvSpPr txBox="1"/>
          <p:nvPr/>
        </p:nvSpPr>
        <p:spPr>
          <a:xfrm>
            <a:off x="642910" y="1857364"/>
            <a:ext cx="5418471" cy="4247317"/>
          </a:xfrm>
          <a:prstGeom prst="rect">
            <a:avLst/>
          </a:prstGeom>
          <a:noFill/>
        </p:spPr>
        <p:txBody>
          <a:bodyPr wrap="none" rtlCol="0">
            <a:spAutoFit/>
          </a:bodyPr>
          <a:lstStyle/>
          <a:p>
            <a:pPr>
              <a:buFont typeface="Wingdings" pitchFamily="2" charset="2"/>
              <a:buChar char="ü"/>
            </a:pPr>
            <a:r>
              <a:rPr lang="tr-TR" sz="2800" dirty="0" smtClean="0"/>
              <a:t>www.</a:t>
            </a:r>
            <a:r>
              <a:rPr lang="tr-TR" sz="2800" dirty="0" err="1" smtClean="0"/>
              <a:t>wikipedia</a:t>
            </a:r>
            <a:r>
              <a:rPr lang="tr-TR" sz="2800" dirty="0" smtClean="0"/>
              <a:t>.org</a:t>
            </a:r>
          </a:p>
          <a:p>
            <a:pPr>
              <a:buFont typeface="Wingdings" pitchFamily="2" charset="2"/>
              <a:buChar char="ü"/>
            </a:pPr>
            <a:r>
              <a:rPr lang="tr-TR" sz="2800" dirty="0" smtClean="0"/>
              <a:t>www.matematik-</a:t>
            </a:r>
            <a:r>
              <a:rPr lang="tr-TR" sz="2800" dirty="0" err="1" smtClean="0"/>
              <a:t>canavari</a:t>
            </a:r>
            <a:r>
              <a:rPr lang="tr-TR" sz="2800" dirty="0" smtClean="0"/>
              <a:t>.com</a:t>
            </a:r>
          </a:p>
          <a:p>
            <a:pPr>
              <a:buFont typeface="Wingdings" pitchFamily="2" charset="2"/>
              <a:buChar char="ü"/>
            </a:pPr>
            <a:r>
              <a:rPr lang="tr-TR" sz="2800" dirty="0" smtClean="0"/>
              <a:t>www.matematikçiler.org</a:t>
            </a:r>
          </a:p>
          <a:p>
            <a:pPr>
              <a:buFont typeface="Wingdings" pitchFamily="2" charset="2"/>
              <a:buChar char="ü"/>
            </a:pPr>
            <a:r>
              <a:rPr lang="tr-TR" sz="2800" dirty="0" smtClean="0"/>
              <a:t>www.</a:t>
            </a:r>
            <a:r>
              <a:rPr lang="tr-TR" sz="2800" dirty="0" err="1" smtClean="0"/>
              <a:t>ataturkinkilaplari</a:t>
            </a:r>
            <a:r>
              <a:rPr lang="tr-TR" sz="2800" dirty="0" smtClean="0"/>
              <a:t>.com</a:t>
            </a:r>
          </a:p>
          <a:p>
            <a:pPr>
              <a:buFont typeface="Wingdings" pitchFamily="2" charset="2"/>
              <a:buChar char="ü"/>
            </a:pPr>
            <a:r>
              <a:rPr lang="tr-TR" sz="2800" dirty="0" smtClean="0"/>
              <a:t>www.</a:t>
            </a:r>
            <a:r>
              <a:rPr lang="tr-TR" sz="2800" dirty="0" err="1" smtClean="0"/>
              <a:t>turkoloji</a:t>
            </a:r>
            <a:r>
              <a:rPr lang="tr-TR" sz="2800" dirty="0" smtClean="0"/>
              <a:t>.</a:t>
            </a:r>
            <a:r>
              <a:rPr lang="tr-TR" sz="2800" dirty="0" err="1" smtClean="0"/>
              <a:t>cu</a:t>
            </a:r>
            <a:r>
              <a:rPr lang="tr-TR" sz="2800" dirty="0" smtClean="0"/>
              <a:t>.edu.tr</a:t>
            </a:r>
          </a:p>
          <a:p>
            <a:pPr>
              <a:buFont typeface="Wingdings" pitchFamily="2" charset="2"/>
              <a:buChar char="ü"/>
            </a:pPr>
            <a:r>
              <a:rPr lang="tr-TR" sz="2800" dirty="0" smtClean="0"/>
              <a:t>www.</a:t>
            </a:r>
            <a:r>
              <a:rPr lang="tr-TR" sz="2800" dirty="0" err="1" smtClean="0"/>
              <a:t>slideshare</a:t>
            </a:r>
            <a:r>
              <a:rPr lang="tr-TR" sz="2800" dirty="0" smtClean="0"/>
              <a:t>.net</a:t>
            </a:r>
          </a:p>
          <a:p>
            <a:pPr>
              <a:buFont typeface="Wingdings" pitchFamily="2" charset="2"/>
              <a:buChar char="ü"/>
            </a:pPr>
            <a:r>
              <a:rPr lang="tr-TR" sz="2800" dirty="0" smtClean="0"/>
              <a:t>www.</a:t>
            </a:r>
            <a:r>
              <a:rPr lang="tr-TR" sz="2800" dirty="0" err="1" smtClean="0"/>
              <a:t>sinavonline</a:t>
            </a:r>
            <a:r>
              <a:rPr lang="tr-TR" sz="2800" dirty="0" smtClean="0"/>
              <a:t>.net</a:t>
            </a:r>
          </a:p>
          <a:p>
            <a:pPr>
              <a:buFont typeface="Wingdings" pitchFamily="2" charset="2"/>
              <a:buChar char="ü"/>
            </a:pPr>
            <a:r>
              <a:rPr lang="tr-TR" sz="2800" dirty="0" smtClean="0"/>
              <a:t>www.Matematik.nedir.com</a:t>
            </a:r>
          </a:p>
          <a:p>
            <a:pPr>
              <a:buFont typeface="Wingdings" pitchFamily="2" charset="2"/>
              <a:buChar char="ü"/>
            </a:pPr>
            <a:r>
              <a:rPr lang="tr-TR" sz="2800" dirty="0" smtClean="0"/>
              <a:t>www.</a:t>
            </a:r>
            <a:r>
              <a:rPr lang="tr-TR" sz="2800" dirty="0" err="1" smtClean="0"/>
              <a:t>isteataturk</a:t>
            </a:r>
            <a:r>
              <a:rPr lang="tr-TR" sz="2800" dirty="0" smtClean="0"/>
              <a:t>.com</a:t>
            </a:r>
          </a:p>
          <a:p>
            <a:pPr>
              <a:buClr>
                <a:srgbClr val="FF0000"/>
              </a:buClr>
              <a:buFont typeface="Wingdings" pitchFamily="2" charset="2"/>
              <a:buChar char="ü"/>
            </a:pPr>
            <a:endParaRPr lang="tr-TR" dirty="0"/>
          </a:p>
        </p:txBody>
      </p:sp>
    </p:spTree>
  </p:cSld>
  <p:clrMapOvr>
    <a:masterClrMapping/>
  </p:clrMapOvr>
  <p:transition>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3286124"/>
            <a:ext cx="9132628" cy="646331"/>
          </a:xfrm>
          <a:prstGeom prst="rect">
            <a:avLst/>
          </a:prstGeom>
          <a:noFill/>
        </p:spPr>
        <p:txBody>
          <a:bodyPr wrap="none" rtlCol="0">
            <a:spAutoFit/>
          </a:bodyPr>
          <a:lstStyle/>
          <a:p>
            <a:r>
              <a:rPr lang="tr-TR" sz="3600" dirty="0" smtClean="0"/>
              <a:t>İZLEDİĞİNİZ İÇİN TEŞEKKÜR EDERİM…</a:t>
            </a:r>
            <a:endParaRPr lang="tr-TR" sz="3600" dirty="0"/>
          </a:p>
        </p:txBody>
      </p:sp>
      <p:sp>
        <p:nvSpPr>
          <p:cNvPr id="5" name="4 Gülen Yüz"/>
          <p:cNvSpPr/>
          <p:nvPr/>
        </p:nvSpPr>
        <p:spPr>
          <a:xfrm>
            <a:off x="0" y="1500174"/>
            <a:ext cx="1714512" cy="1643074"/>
          </a:xfrm>
          <a:prstGeom prst="smileyFac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
        <p:nvSpPr>
          <p:cNvPr id="7" name="6 Gülen Yüz"/>
          <p:cNvSpPr/>
          <p:nvPr/>
        </p:nvSpPr>
        <p:spPr>
          <a:xfrm>
            <a:off x="6643702" y="1571612"/>
            <a:ext cx="1714512" cy="1643074"/>
          </a:xfrm>
          <a:prstGeom prst="smileyFac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
        <p:nvSpPr>
          <p:cNvPr id="8" name="7 Gülen Yüz"/>
          <p:cNvSpPr/>
          <p:nvPr/>
        </p:nvSpPr>
        <p:spPr>
          <a:xfrm>
            <a:off x="0" y="4071942"/>
            <a:ext cx="1714512" cy="1643074"/>
          </a:xfrm>
          <a:prstGeom prst="smileyFac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
        <p:nvSpPr>
          <p:cNvPr id="9" name="8 Gülen Yüz"/>
          <p:cNvSpPr/>
          <p:nvPr/>
        </p:nvSpPr>
        <p:spPr>
          <a:xfrm>
            <a:off x="6715140" y="3929066"/>
            <a:ext cx="1714512" cy="1643074"/>
          </a:xfrm>
          <a:prstGeom prst="smileyFac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tr-TR"/>
          </a:p>
        </p:txBody>
      </p:sp>
    </p:spTree>
  </p:cSld>
  <p:clrMapOvr>
    <a:masterClrMapping/>
  </p:clrMapOvr>
  <p:transition>
    <p:comb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714348" y="642918"/>
            <a:ext cx="2550698" cy="646331"/>
          </a:xfrm>
          <a:prstGeom prst="rect">
            <a:avLst/>
          </a:prstGeom>
          <a:noFill/>
        </p:spPr>
        <p:txBody>
          <a:bodyPr wrap="none" rtlCol="0">
            <a:spAutoFit/>
          </a:bodyPr>
          <a:lstStyle/>
          <a:p>
            <a:r>
              <a:rPr lang="tr-TR" sz="3600" dirty="0" smtClean="0">
                <a:solidFill>
                  <a:srgbClr val="00B050"/>
                </a:solidFill>
              </a:rPr>
              <a:t>Matematik:</a:t>
            </a:r>
            <a:endParaRPr lang="tr-TR" sz="3600" dirty="0"/>
          </a:p>
        </p:txBody>
      </p:sp>
      <p:sp>
        <p:nvSpPr>
          <p:cNvPr id="3" name="2 Metin kutusu"/>
          <p:cNvSpPr txBox="1"/>
          <p:nvPr/>
        </p:nvSpPr>
        <p:spPr>
          <a:xfrm>
            <a:off x="214282" y="1285860"/>
            <a:ext cx="8715404" cy="3970318"/>
          </a:xfrm>
          <a:prstGeom prst="rect">
            <a:avLst/>
          </a:prstGeom>
          <a:noFill/>
        </p:spPr>
        <p:txBody>
          <a:bodyPr wrap="square" rtlCol="0">
            <a:spAutoFit/>
          </a:bodyPr>
          <a:lstStyle/>
          <a:p>
            <a:r>
              <a:rPr lang="tr-TR" sz="2800" b="1" dirty="0" smtClean="0"/>
              <a:t>Matematik</a:t>
            </a:r>
            <a:r>
              <a:rPr lang="tr-TR" sz="2800" dirty="0" smtClean="0"/>
              <a:t>, insanlık tarihinin en eski bilimlerinden biridir. Çok eskiden matematik, sayıların ve şekillerin ilmi olarak tanımlanırdı. Matematik de diğer bilim dalları gibi geçen zaman içinde büyük bir gelişme gösterdi; artık onu birkaç cümleyle tanımlamak mümkün değil. Matematik bir yönüyle resim ve müzik gibi bir sanattır. Matematik, başka bir yönüyle bir dildir.</a:t>
            </a:r>
          </a:p>
          <a:p>
            <a:endParaRPr lang="tr-TR" sz="2800" dirty="0"/>
          </a:p>
        </p:txBody>
      </p:sp>
      <p:pic>
        <p:nvPicPr>
          <p:cNvPr id="4" name="3 Resim" descr="imgres.jpg"/>
          <p:cNvPicPr>
            <a:picLocks noChangeAspect="1"/>
          </p:cNvPicPr>
          <p:nvPr/>
        </p:nvPicPr>
        <p:blipFill>
          <a:blip r:embed="rId2" cstate="print"/>
          <a:stretch>
            <a:fillRect/>
          </a:stretch>
        </p:blipFill>
        <p:spPr>
          <a:xfrm>
            <a:off x="7000875" y="4714875"/>
            <a:ext cx="2143125" cy="2143125"/>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27848" y="1785926"/>
            <a:ext cx="8916152" cy="2523768"/>
          </a:xfrm>
          <a:prstGeom prst="rect">
            <a:avLst/>
          </a:prstGeom>
          <a:noFill/>
        </p:spPr>
        <p:txBody>
          <a:bodyPr wrap="square" rtlCol="0">
            <a:spAutoFit/>
          </a:bodyPr>
          <a:lstStyle/>
          <a:p>
            <a:pPr fontAlgn="base"/>
            <a:r>
              <a:rPr lang="tr-TR" sz="2000" b="1" dirty="0" smtClean="0"/>
              <a:t>Matematik</a:t>
            </a:r>
          </a:p>
          <a:p>
            <a:pPr fontAlgn="base"/>
            <a:r>
              <a:rPr lang="tr-TR" sz="2000" dirty="0" smtClean="0"/>
              <a:t>1. Bütün bilimlerin temeli ve kaynağıdır.</a:t>
            </a:r>
          </a:p>
          <a:p>
            <a:pPr fontAlgn="base"/>
            <a:r>
              <a:rPr lang="tr-TR" sz="2000" dirty="0" smtClean="0"/>
              <a:t>2. Sağlam, kullanışlı evrensel bir dil ve kültürdür.</a:t>
            </a:r>
          </a:p>
          <a:p>
            <a:pPr fontAlgn="base"/>
            <a:r>
              <a:rPr lang="tr-TR" sz="2000" dirty="0" smtClean="0"/>
              <a:t>3. İnsanların ortak düşünce aracıdır.</a:t>
            </a:r>
          </a:p>
          <a:p>
            <a:pPr fontAlgn="base"/>
            <a:r>
              <a:rPr lang="tr-TR" sz="2000" dirty="0" smtClean="0"/>
              <a:t>4. Ölçülebilen nicelikler bilimidir.</a:t>
            </a:r>
          </a:p>
          <a:p>
            <a:pPr fontAlgn="base"/>
            <a:r>
              <a:rPr lang="tr-TR" sz="2000" dirty="0" smtClean="0"/>
              <a:t>5. Şekil, sayı, çoklukların özelliklerini ve aralarındaki ilişkileri inceleyen bilimdir.</a:t>
            </a:r>
          </a:p>
          <a:p>
            <a:endParaRPr lang="tr-TR" dirty="0"/>
          </a:p>
        </p:txBody>
      </p:sp>
      <p:pic>
        <p:nvPicPr>
          <p:cNvPr id="1026" name="Picture 2" descr="C:\Users\lenovo\Desktop\proje\54af9b5016cd0b836de21a42.jpg"/>
          <p:cNvPicPr>
            <a:picLocks noChangeAspect="1" noChangeArrowheads="1"/>
          </p:cNvPicPr>
          <p:nvPr/>
        </p:nvPicPr>
        <p:blipFill>
          <a:blip r:embed="rId3" cstate="print"/>
          <a:srcRect/>
          <a:stretch>
            <a:fillRect/>
          </a:stretch>
        </p:blipFill>
        <p:spPr bwMode="auto">
          <a:xfrm>
            <a:off x="6215074" y="714356"/>
            <a:ext cx="2286016" cy="1928826"/>
          </a:xfrm>
          <a:prstGeom prst="rect">
            <a:avLst/>
          </a:prstGeom>
          <a:noFill/>
        </p:spPr>
      </p:pic>
      <p:pic>
        <p:nvPicPr>
          <p:cNvPr id="1028" name="Picture 4" descr="matematik ile ilgili görsel sonucu"/>
          <p:cNvPicPr>
            <a:picLocks noChangeAspect="1" noChangeArrowheads="1"/>
          </p:cNvPicPr>
          <p:nvPr/>
        </p:nvPicPr>
        <p:blipFill>
          <a:blip r:embed="rId4" cstate="print"/>
          <a:srcRect/>
          <a:stretch>
            <a:fillRect/>
          </a:stretch>
        </p:blipFill>
        <p:spPr bwMode="auto">
          <a:xfrm>
            <a:off x="714348" y="4214818"/>
            <a:ext cx="1590675" cy="1828800"/>
          </a:xfrm>
          <a:prstGeom prst="rect">
            <a:avLst/>
          </a:prstGeom>
          <a:noFill/>
        </p:spPr>
      </p:pic>
      <p:sp>
        <p:nvSpPr>
          <p:cNvPr id="1030" name="AutoShape 6" descr="GEOMET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32" name="AutoShape 8" descr="data:image/png;base64,iVBORw0KGgoAAAANSUhEUgAAAOsAAADWCAMAAAAHMIWUAAAB5lBMVEUAAAD//wESAAD/////ZgDYAQDH6NeMmf8+s3ZmTcwPAADa5v7EzP8TAAA+s3eJiagIAAC4uNnm5v/Czf+LmP+Onf+Nja3dAQC5utkAAQDs6+tkScrq6v/I6dX08vK4t9rNy8rt7f/t7AETAAjO8N8vJADZ3v/i7//d6v/NywL29gHe3QGiocGrqgCvrs6LhwEcHQE1NQBAOgApISiWlrW2srLT0AFxcAB3dpCBfAObAQIqaUXBwQPM1P8xsW8zKgBNRwOqtP4zLTZhYQNrZ3jn9e64AQHjKABOAQGkpABdAQK0vv5dXnWGg5qNopZPSlz4VQAyLCw2lmNbRLMlJQJCPEh9fOp1coWNNwOyuc10a96cmQJVPqSjva+Lj54eFBdbVgFRSktua3UyIVobDSDGxNErGkgjXDwmGwFlX14XJBVDL33L1OwgTTSTj5CCfn7R0Lmm2br19ZEhFAIiFDVLNY2dmqkbOCX392o5nmpwYdliwI21wNN3eb9HM4MwfVGtrDrl47H3+I/7+0L19LOjoKCcqP6Hzqc6NVru781WWpVte3JXYFniWgMnDAO0SAE2AAJmJwFGR3Y1ODJzAAFKGwSJAQGkQAJ7jIIlFDhGTUWdtac6XUeq2sBeIwQ5EwJAAQOrAQAQbpvqAAAgAElEQVR4nO2di19TV57AjynyOJBwwiNGGowBRCAhKEQenSARsVMqmHUsZR20AbVWR9puh2qns21nZ3fH6dbWdttOa8ftTOc/3fP7ncc995V7A0FTPvObabU87ze/9+88Qsg/5Z9SV6ER9rwf4VlJJBqJROnzfopnISwihR545VIOKf446LSMmy9hq9vrFcSNHmBaVOpafjuV6bp6l6E5H1BaxlEZWY2nt1NdXanM9oM18N4DqVsaRaXGOWsXCsd9YwrD8vN+tDoLVyBX6noyzqVLSSqTulomkYOWf0Cri/lkMhlPStZUKrWdzBdmycGrLCAOra3nkvF0klOmuraTuU4uiZUDyApBl0NNLRW2OWehU0pijR08ViKrJULWEp2WJKZo5OjzfrS6iyoO6WCnKQcvNIFQCUtmDcXOkgPZBkCBiKwrFuuBDE0gUrHMcNiDGZqIViytGKyL9KBVTVKUYg2HrdCD6K4g0mGXNOvswQzDIMKKWTlhhaZow7vrbpUhHHZRs5YbPzTt+gmFYsnPKTTB8+5OqKgmFCvd9Q96VsLLvV262VFmqyZ+BqGJRm7tSbHKYRPrPwPW2x/vNn6KYWnFCk0NPm5i7P7DRbYbxTLK9Wg5bGJR9PANjEtZ28Pcbmp2Bpa/SiyH3X5Qhp+Hw8SG7GIZvdnW273GorV+I+Xt29Z2Bsp9WU10ZTJdD7ZI42qXsmu/b7mYqzWsMEilDzKpzAOiyv9EqquL425zXLbbyL6/ErnV9uvec/NbpCaPZUKpMEGs0AhDteZScqKY6eLKbsCIzOi9F3/d+3A+WZNiaZTQBylky/BMI4JTMiXHp9uFxsw+EXKFs/Z216ZYSu52ZRQZkQ4rFgBSXbnOHEasRhNGf2h78fWWno7uj2pRBaWDN652ZYRiuXtiNSFQk/xv+VwjslL2CWft7bnY0X63hoICp6URgZu6eplB+Z8A0mEYFSfieRZpvI4nwtqQ9Vz3/HYNilXD4cqNq6kMD71Xk7nOQiqFSuVBKh6v0IYLxIzefhFZH3Z0jNwIX1DonQP874gL6xyZbTn/z8fjDThki7BrXK89LT29HR1csWGnRXqXhNYuGHNetnaFZDxdbrhBMYsMtgnWlo6OjpOhFWuyCtypG9aiDjfh+HrDBSfK60Nkbem52N0xHFqxag5u4qqGvbMzHk8nGy7p8ObmGrC2cNZz3Vyx6yFDMXOimuP/AqxAFxqOlb7fBtLLWR9y1vawiqXVWPPAmicNlnQi7J5ibeGBuGP+5BuhPPZoVVZYa4/HI421dY+nhSuA+ntgbeF67Whvj4aaBFZjzeEmivhiYyUdKkz4RWTllVNHx3BIxbpRrYl4HkjTyQbbJBJl95H115q1e6Sd0hBNexXWRDwNNpxeaihWbohXDFYIxFyxD8IotgorJNc0/6exkk6E3sbIxEtE8FcIxB3z7e2VEB5bhZUrNc0Fkk7NU519E4b1ocXa090BaWfkQbDxeaRXxVqIJ7lWeShuqK6Ot6BtNtYOkOH29uAIWoU1h0EYPJY0UKcTwfrQYOXBqZsbcQjFuktEvZUAfDWNtJXGSbAquYpyGIMTsHLFnrwcND/1SK+StYCskGHT5cYZr0XorTY7KwYnUOzVIMX6s+aTHBT1Gm+c8RqLsk8ka5tgbelFh+W100hQo+3FigtYCckJDts43TqN0CsOVhGcuBEHKpZ6+Cuy5pLJpKRd3/Vifd1FJVeQFsl6URpx+8hW9YLCQ62CFVoc8NY073MaBpXHyPuatVeyYuWERhwwP/VQKy5MJuLgrhiZ4o3Dyp9No/5esWJw4mlnpP0kVyyNRLl4PrEfa07FJf7Hmp9hsGf8IrCoSq6qzQFWGZykYtGKqdd6m1d6Rda0qIXz8K8l4g3LfF6/fROq6kNd+hvBCWqnk3cJ++v1p5fgrILr0QxWo4JiPLnGk8l4LsHbumSy05uVx/9nXGNEabTNg1UEJ4hOOI1pHhpq/isuszqe10iqVpyiGJlWVbvuHZx4lfITfZYbg+CVvWexvt7SYg9O3IjbT94g5NFQc/PQE+JarrBYCWwsVdyJdLKwiLuJC+CyFepeWueor/zy+2dXZFCoBJhOrm1tr2u9isqpWymWNHMZuv6NWL0xfoLlo4nOiN4zncuXud1iCwBHHlbcRsyiR386/Mum/+Ww+7/FgGsUfY3+0ObB2tLSLRTbDYpdJ+TJENI+gVhmPLhm5XUh7PORrEsY3nHFLs872FUXK9fqV4c5a9Pjfd62eFSDwkNaydWwYViZ7FbRCRTLmpuFai/bVKtZYZ6WKGtY8aNX/RyWh6Xo4SPA+sX+9nvMVsMyQ62y9LfaOhmdTr4hPBblETG2LlmsMOvPTdl+NM4TISLHpxxeHqVHXz6Cem36MvTK0S5Ao7aUaCVXB+s50KsYnspQ3GyqVj68kWbAXgu2mlH0O8l0OllmJixssABUZG361/1Z2jJMVz/PNR/WhzIQQ+2Ein2iFAuqldnHOsqM21/iySUTlkaEw8btDgvN7D8AVbA2/W1fXJZFpatZpkbbTGmxpLdDwkJ0am/nr5ME7e/nqo0StGMry0DMTXAVTplDGcw6OV465QyH5Q9BXkJUydoU3Y+Wj7+i/3f9+vWnn2tamwnbWHs6FCxEpxGu2EtSsf3cjqVqNZhyzXQOj/marwAswaZ15XsUUL8TqIr1i/1wWc76dqx/iNdAlyKC1kyuvPQ3WS92GEbc3l5hlWZDhp6iau2hCeoGCE/6IJZo2rmUmX4EC1WxNu1HScGDwtutre81C8UA7aCdtddgPadYO9pH2kdOPrApFn7C50YlQdWSRh4+aB3Ekot1yXXpsKDVbxWqZoWSot5WjKyxs38Wz/okAquuNy1aqxy2BaeO4ZMjH93gVhg1UFG1lJgKhMFhchVis7ZtNG2eYZMFdFg04Fc16uF/UaxNf6k7LP9VH7S2tp79d6mZS9/gfstrnqy9okrsnu9Iw4FsSipPm+3C2wFmhiYw1iXRlZoHsQrQsyMrGPArFqrByl223l1ABFlbWwUsf9inf4VHuCVwbawtLR3d8/PzHYWVKfH4T/iX99tY+3nJaIYmmLhMiV+kQl9FbCSIJxeZMOCvDh/2YuUlRb1dNhL5TWsMaX/UEfUJKJdEbt+7duX1XkN6LuZmVwaJvOTlUfNQs0uGlF5VaErn5S/Spwkh6+RxrY4B6uPDPqxQUtTXioFViHBaVM7Q9UeX4fEYo4O3Pv36688+++zrTz+9hS+zuAzkmydepJz1srJVFZoK1m8yHDaODsu/zI5qY617fBJ65f+Lcac1nrn/+qXP8RcxJVRs3+cfuvzoer+N1DBk8VXGQHhd/SZlxFOyh4WderIy9GFteryrzfdVWJkw4daYiFD6uXnSvX7p0eeX7V9f+fzS9SE/0Obm68SsGWBRrqy+UxkxE9smuMNSF6qDtc4lBY0cjcViErY19qPdJPsR6/rTSyhPr6PGvWxXUStWPDKImyOsvts0Ym7dvFKWRbAva53jE41QyRpTTuuEgXKXMw8NeXqojXXoktLrrHTXnPmrrKwDJfGqUUP4sPL4VEeX5Q/wYSt6rCNCuQzUR5/9/dYX9A89kptMsZ+BPnXd6mdkhKZRmY3ytswqpMkpf6lt930Qq7RgSSvLiuqAPmrVrLg9OsHb1OSaMXzTlXKCf47DTjEnqkuvTU2sfiUFt+EPtQWbThuG0qV1lV5FaIqnk3lmHFGRRowTtnwyHS+7QpNbr84pxanXSpszExsby+PF0ezA6C5YFandaV24/X661h+KCh6yDj7JW/IkdBTqyjV1hn1RZthVq7/xZ+UtD9ssFkenp7MDY4cckq2d1VSqh9PWICoMy9CU/qh/6Prn+kCONGKYsMHQKed2WA9WXlKQrBNy96yKU8dju9OGlX6VcuiU2uDzZj8OkdW+AyPrQFvAaGBsAnlMoj6stdkwE6yydLLs2My0/a6/+bwSQ0+Ng9uJJGflYXrowgtnCNmcmZvbmCBW1oGExB3WjnrEk/UL/u11Yv2DRaiFF1HvVdWgN6tMr3L+kkymL7wAwlmn8dlOMJ2RoC9YdzmsJyuPT2SjHqxR+ivLfltbda6NOZ02RCpSKUdO0LhLvmBnnSDanQs4YHv1SAi9QklBRuumV6tyimlc02n7XX/x0rRKOWrQkt62s24ohy2jwybzFRZKr1BSEFcQ3o1e/yDY1P9jOhy7yuNq1ox/+YbqVgaCTzpjsg5s2gY0UBKvOTKsn14hPpU8WIu7YI1ph43FbJ77nkdS7ffMvlgrivSKsQdGw+ljgvU4sI7CmFEptlM57Es21l/6svL4NLFXVhKlvzDrCMef7kzbb8H3GxrlqBcu9JmhCVhfsFg38KKK74hug3js4o38qyFZIT4V68WqdWvLPDGjga+Wci9cEEz2SiKpWekJGCZ+9fKRn5jWPGRY+7SpGiuUFAN106sty8ak08bOxpTBevY8/YpT+KXVjeNFkJo1Agf1Xz185IhQLE7Y8rB/jYRmbfq722VrZn3L0KMjzUqndTSuRjyyOEHekSAQmmBPdJ/Fyu0XXfNlS/W8Xub9us1hq7Jyl53bG2tE2bCRYq2wjOLltFyGbJwgd4nR5PD8ecxiJY9FxJVGDC4NQ6eEvV+vygouO25nXa6RNfK2q26KyYBs9bR2Siz8POSydSsKzF+Uu0Js4vYrsoo0YkhLuFvvq/CsUFJk98JK6dutlofaVGv5rSgr+oXXenOCUKqrJtiytW2waqKXrd0EkGErNocNYG36G1nYG+sHpjZtcUoZMgD/iNlm6IIv6Asv9IkLYKLyiGA6ZbBa5YI0Yp51YOi0ZJuvBbHykmJmL6x6GB6LuS3Z4j7756qc0i1VUdSZ5I36MesTButL2qkL2K9/WwvrF3aX3RWrVRa6/q0M+2x1UM1qhSZD4aalildkMIGH6+z9ejCrvTCeCM8phvnMctOYQ6Hmh88GaFWlHLmIkbZCk531yCtEZR1w6inzZXCP1uykvJ6YMHuAcKycUm0LoVYRrJKsLQGFZn1XQ3Tm00krNDlYX9IvSU70617Lr16kPAzP2EunIFZQZtTc5kNVPWjasviI6bLBrFvCOlVo6tOfsNvwYe3WhXTSPmCrxspJN51zp+qsECkdu3yoCj+20KuqC11KBbNW9D1cCTicokOTg1UaMbwmaVgYeCUM6/eETLrb9QBW91ZmquxUKdUyYbNwDGY1QxOnsD7hYJVGvJTADEujwf76PSU77i4n0IbdR0qoxWU1srb4JOqJoQDUPo2A+923zc8QW+uGDwEvSk5MxANYv4wSsuxBeujQTIC7+rHaCn8dmK0PnW0OYD1OjKpJzyQk68u8x7EbMbQIBdwQYzmsF+uXjx3BNzyr+0wJteZMrnbdGFMEsmJHhytTsLxquCtnjZLHr77EcY+YRjwLM+Sk2a+7Wb/8uyv41sDqUiwO/qWLajhrrKiGbYGsmHIwNMHZz7TxmT656/an76R6ddaBHpZEfVm//ItH8K2B1aVYPfh31IgO4LP9AazY0WFoMsalmhXjFn+lUb2vqpcF2qFFK8M6ltU5aWnanzQEq/NUCf2Vy4ZbHdUxaPvsjwGsWwxDk9j5bVQSFmtEqfdboVgxMDf6dZP1i78RcsIr+BpyPojVGYoFq49CjY49gPUYDhHJaqcrNJmsUr0RFbJ5zVGwyn+DlJeDzDv41sTqvJzmV3Y+c7oWs2w7iLVPBFdVNbk+5RaYsHETyLOokxVIfYNvTawOxdr06k47us95rzrrcSM0pW3u6scKy3ng2ou60pCkvBwkc77BtzZW5mSNWXP/WKzV1gloCWLFlCPnL0mbu/qxQtYRDvudzEaICqTVgm9trHbFwoKOHS7mAg3B+idxeamsJFLmp/pwg4jcDWay8lcGb5sgj7/FbCRJ/YPv2NjYQI2sxMnqJrT1dGIJoDorphxcteJR2GhykLVU3Jgr7UirsjYZc4vPJ+HaHwq4/zjc9H3UL/iOFSc2FxZ2eIe2sDC5ObNRBOZSGFbqYLUGa84RsTbvIFYYImJoSsCCuu1TfXKteCw7Oj4xM2n5EcUpMe4cB9woLwfZuBdpETUI7SilTB4B2ZkrToZhtR2u+EWrn9hKqABW2NMvdgc7KgmLVetourhRktkYSmJ1YomyqMcCFSeNynubzfNdsD2GhroE1gxPHzgJzZ7O8uHqrDhEVKPh9Lbjc+49AKOqysIBGzwGPLZXSMqW4Gk5Ff30s4/xzEE+0Ql7mF38YRT7G2u05p5KaCOuznpc36sMi8wZ2+eODZ5wI0CkgglbHvp1QF1bXffaFzEhLpcc/Prjlt4WvG+Iy/z8ye2r8M53oWjNSpFCipVtukVoLnTAh0OwMrnp22xy/Fjn5IuT44UHXIK1xDNV2bViM7YAW3XID9d6entbWvRJEjhKMnJy5OoNa/dUSMVifLJ8M2b8YxRR/16VFVIOrlolXO7qzTot83EBD7AANpYV9tA0NgnLXj9cE5vxL3bbjgi1c9ztG/i+dzUolj/mW5oyZsRiMyZXZ4WOTm4hjdsrCR9W3BQDWScO/TrmK55+GLHl1klIR/flWTfrHIk40ydoP7rsdZS8mmIj9ANH32p4byyEXiG9qtGwvZLwY0Ujpp3aYSkp4JZ5Iz5twm0tV9Q5IXWMXB9zE7Qjb6CZ16BYHqE+tOvUqdzqrDBElAvqaXsl4ccqjHgdXpy8GEHSPOyZX9A1/4a6mEbeNtRruWu7IScfBMM6ezvdBNhGxdb01JfzeB8OEeWqVdpRSfixHrrDMOsUeKcgTrazSjyZLutgPIAHKYzjmj0Pu42D5FylCvajwPcPdl0FIaoK13hCWbQ3aN870VvkTJ86ol0w9klYrJ4bCidkOFMOy7W81tm5StWKTQkt+6Z5y4U++NVuE7ikJmCbsWt+qtdizbpCJ1sv0mNbZCWXzlV2qDF/2XaxEi/WrMw6eXHrJ/z+xZWVMiXaglGsC7NatMM6WMGMg6zYySrKCh/x1OtlsgYnAdNLcCQMTy3wNJkJZs1OF5cnZNaBHlC89MhKKH7FmFQFuydNuMfIOU7W9pNrQZvlPYbFEcdExohVHqh45886XAmS40XMLC5bpB2VBL4idtIx8VxQxLPFBM/I6dVCLr9I6RqwLlhqpSzy/k15sZIVmTxY4eKWgPrJxWq1eC5UjwVYsRmELObgBp8VvBc8bVvd8GGdk5sm1tZXowSbwPnh4eECYcgqYhN4BZVnNkXGmVcJx4MV7vcIyjtesG9pjzUKxpgH6110EgiBS/lcYXawUzQ5Tnd1s0ahTlrieMPzU+CwyWSaw+YIK6+srIk6sYgvxy3jFK64HMA8bewMT7UrFssK3ehY5YSLlZdKrDK7Avu0KLxpjKyanJWEByu+xfHi8DyXKVJOwOb/eG51igpW7OvOC9XfsrJrS0/vxSqs7YGs3lcQ/eZDK9foisK1ULdF6FpnItE5RSHbJBZX3Cs5PqwlzDag1+E1NoXGsIYGgqy4L/qOjEy3bRe1dJj3PjiMeCvwBiwvxTqdVurVxcrEid4KxT/prBiXut31+JSDVWTWeG52Cd7wa7YTt5wCGWcV5f+0at/JJ1qv+hR5tyfrGyTo3lAvj41gWWHNn0Tp5GK9zMS9wiLbzGJocjc5fWcuE+qMwzuqqgPHXYEbJ0QPu7LCm/DiIb2DnN269qKl14dVAjE4bOB5Wa87/iKyrDCWnN0LsMe4PrmLJmYZqCaxEhWjYftM4vhdweNIrwMwP5qcmJAz5Rz31wpWI+VyhRSzWbmvOnrPvICnBxTabV0j5WDdDj5756NYLCtshYWLFcqHcmcZ3uzJDE2Wux5/lxGpQGctcWggC5XgHbx8orNQWF/C8h/O2Ua0b8m7LlTZdG4enVXQuo14mwVPKHwUa04rPFlxjw+LQkiB0DSlQpOsJPr+VJGg7LzvEpTo6xbJjaswYnBpgN00WLkNX+wQN9zp6t/BGjig8AzFOkJVW1jfkhV7BU4DYtXETRjd9diZLfmWV2Rz3GddZmB8844sg8l2KvPmndLm5twcnJVbXi5OStjbxg0B8A4S5zq6/crE9jDvQ+qnWHNaAVvEXaw4O2TcjnniKUdkaNoWTiq6rNK4z7JMdkPOdsWr9SDVlbG9DmqNgL1vu9Gjp0UqVrXrIzWy+nlsxD6t8FhYP8Mj7OJsIsEDE1mUO2mvvsMk6OSGD+jAxh38xTubcyLekq1MV5dWf3ZjwbgG6qZ5K428L9c5mwjPWkWxEXr0Q5VgvRbW3+UJg0fiKc4smpx0elE46YkNn+WnsfES/tKFiWmgw6NYNNrV1fU7/PT0xGnbZXw328yblXrEbR4ewwm4Uirkge8qdvwHmXw8F2D7+voyazgGV7uGoXqhE36rT6Ni2X9zXL0SUrFvprp+yz87t2M3M/RXo5hQF9xJMzZ9Nvi2YCHLm1VMGcuKKovNx/CFkpVEOkHuzHieB0OVLsBvK5nRakCwvpHp+rcZ10OoC5bAYXvMuYQ1d9IOOxLu3QeWYRlsDnzIG1ZMK/wWJc8Yi8zx+IrnYTCkmoCFOpdtY5HPtjKpqx5zkvfv268He3hOl/+2QXE7NnUh7hlRR0GyGz7qFdMKL9a+M+9uWVvzcFeL11kw8EM03pIz0w4URUND8C3P3L+ZRe9dMe6l6QGxQMFz54eFbk9GwrzRgvFCjxVnwMycL7CYVthZjx3/013rtLJ012Te6ygYd0TMMDM2lY5lx2ei+vuvpjLMM2gwYr8frMecTyjlDmNoCj7F73y47EbJjcsjlLEAe+z4O1sV2xeplZxVj5Ngh6bBXhw7ILLnqfkDyI1MZsvThdgnL9ouHLIGpwYsV28ixO17r3moYaA4Z3sSgH1LsnKzxXtTxCU46l1ep8RKTrLsPgiW9SDFj5sRkS2mMqueI6H3HRf64cWq3ToWK975NRbsrn7Zwale+sGfwWyJfD7kLM0VB3DRWG3yjw8uOH4MdjS+u1qKc6elFZNteKNND1YxcdIjYux2uk3Vij/yITKOcxHQrt4ZI9/RijJbeP12NpexFhgwdtLCUQW7R4zhDt+qu1qyyzjzJg8yb3oFp9v371+7ds3MsefOPXz40HRaVGs5RMap8hRSvZPaUJXZLswV9dOPE+2uvJKYtbvrMlx6ddov3WqBUMwddtsrOMH2CEZssCoYW2VFd3cYtQZs+EPhwfkObF8R6tywP/oMUe7amXa46zQva0nUc6+HXaZxJJNKXfYrZ4itekJgY30SaEO8leH5EKiIO83Ve2JmPOsqFHAXojjJzEMTmbS+ZQZ2Nc0Fb7TjsgDt35uZst/4i7Q5YXt0vwP/np8NEYRDPYkUz/CStc7k4Oqpdv9xxlEnw20/Q0fgZeIfiyXvytz+pi/Y283zdl2FqPlOEvzGaCHsK0A21O5YDE1LyicGStx8d0L/+DHYMLGV6YNCMuqxw/n9K1eu3b93H9KspO3lEaq3V+QenlqDUX3KuVpk09pdmod7BYShLMPtiTM1GM0EhJZUCrm9lMtg7QdXJ3vkkh28HaJ4Gy5ADbbgMFs5A4QYZ3J4gXgaPoZKDRX1tEDm4mXif4n/ykKm8kg/YMZtr/daJVQvpNpZucO+qgRuRQ6WUV0NJ2bjyU5013FQ6mYtkeAQph2ymvqd/u9xt3LFm4RcuWbQ9lycL0TCaHWyyq8OK2pkXS6skHwc3HXsPCi15peRv2hsK/Vb4yPZOWrvuaBavH+bDqIh93Ij7u3t/XgN350+CNX3UqRaRI77aGWFkKXkFBmY3uGopV386BOMkuH/sX1obHzSptxbNylMj7FihAs5P/7sU3w1grtWz96rRhlT4z6uAjqYIwvLkFN35Rs87ZAHfc6PZufMhlq8+wCvoa5cuX/vU7k7N8Tcxau9qV1KyobTi4StsQh46u4i3tgO5WWix8fHTxD77snBW4NifQBOQYbaaBpYpIaSORmbCsPDCYqXdu7aXCYInVKB2C6jEyX50Oq+Ues/Q5BWbW9qkKJknZ+f78pxK2S7fwkHuE1s/6ffZ6eL43PnS5MgJ3YmS5sz5zeKY4FHkYTs+pGcD4io5eH54U7+rJN7ydi80S38d4ivG9PpLNR2/9oSfTXBcAEmDG/XtTdjGeWh/EJN3xGKNWx7EywzWLTMDy/t5QWcFuawQIgrEFeVUKx1KA6lQO3Pyl0cdWGX+XpgeZJE8WXiBVfSMzj5yWYI1L23N1qgzSa58h5MBUpKhuY/FiWJ3wV+vSGlYNQ6tDdaYCdddM3vTr9wPwJ29JM7WUg75d8Gf70lIVjrURxqmcQV5b1l62wJVLvBozr5Yy3fF8y6BxV4yITUyd4Ee6MST5hnavmuQNbTe30uuxTr5BNz0B7NkXdr+Z5A1rpaMFQTdXL/6R1KeZn4H+MgGxMgQfn6dABqPdobUwZmgr8m+IcUecmr79TXskfW+rQ39ZQBsfJLsGMR2/7VwwaVAQGs9Wlv6idzsASK7xvEJieKoztQmmyOjmanp7NjgRVPddZ6GFxdJSruid/cEHUiTHAioZv96qw1Trz2XwiZnBk3w+U4FBYhg8pr1VDr1t7UTYruZdmFsLBjp6qg1q+92VeZgUF6iK+rylq/9mZ/ZTycXqqx1rG92WfJToZpEauw1rk43F8JtS7sz1rn4vD5y4Avan3bm0YQX1bn/pQDIL6sB86C/VnrNPtuKPFhPfq8n2s/xIe10dqbuoj3O8o0XHtTF/Fm3SgWeU+YHWu4NmdPEvxOQadOl87PTUxsLC8Xi1kuAwM/15egtndFkvSnTp8ulc7PTEyMj48Xi/DGUmM/B/7dsHrK0VOTk+fPz/AXAAxgdDrr3p73vKVurD5y6vSm0wMOLKsHvfKAjWXLAw4oq6ecsjxgHD1gYB/mBA3C6iOvcQ+YqJsHNDarW069tnsPqO3drhpUuER0z8wAAAAgSURBVAeUQnhAje8o87OS1xbOmx4wMP68H+if8uzk/wF7b5rrgHibnwAAAABJRU5ErkJgg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34" name="Picture 10" descr="https://cte114.wikispaces.com/space/showlogo/1304965339/logo.jpg"/>
          <p:cNvPicPr>
            <a:picLocks noChangeAspect="1" noChangeArrowheads="1"/>
          </p:cNvPicPr>
          <p:nvPr/>
        </p:nvPicPr>
        <p:blipFill>
          <a:blip r:embed="rId5" cstate="print"/>
          <a:srcRect/>
          <a:stretch>
            <a:fillRect/>
          </a:stretch>
        </p:blipFill>
        <p:spPr bwMode="auto">
          <a:xfrm>
            <a:off x="4857752" y="4071942"/>
            <a:ext cx="2381250" cy="2143125"/>
          </a:xfrm>
          <a:prstGeom prst="rect">
            <a:avLst/>
          </a:prstGeom>
          <a:noFill/>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additive="base">
                                        <p:cTn id="1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 calcmode="lin" valueType="num">
                                      <p:cBhvr additive="base">
                                        <p:cTn id="18"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xEl>
                                              <p:pRg st="3" end="3"/>
                                            </p:txEl>
                                          </p:spTgt>
                                        </p:tgtEl>
                                        <p:attrNameLst>
                                          <p:attrName>style.visibility</p:attrName>
                                        </p:attrNameLst>
                                      </p:cBhvr>
                                      <p:to>
                                        <p:strVal val="visible"/>
                                      </p:to>
                                    </p:set>
                                    <p:anim calcmode="lin" valueType="num">
                                      <p:cBhvr additive="base">
                                        <p:cTn id="24"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
                                            <p:txEl>
                                              <p:pRg st="4" end="4"/>
                                            </p:txEl>
                                          </p:spTgt>
                                        </p:tgtEl>
                                        <p:attrNameLst>
                                          <p:attrName>style.visibility</p:attrName>
                                        </p:attrNameLst>
                                      </p:cBhvr>
                                      <p:to>
                                        <p:strVal val="visible"/>
                                      </p:to>
                                    </p:set>
                                    <p:anim calcmode="lin" valueType="num">
                                      <p:cBhvr additive="base">
                                        <p:cTn id="3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 calcmode="lin" valueType="num">
                                      <p:cBhvr additive="base">
                                        <p:cTn id="36"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4282" y="1214422"/>
            <a:ext cx="8715404" cy="3785652"/>
          </a:xfrm>
          <a:prstGeom prst="rect">
            <a:avLst/>
          </a:prstGeom>
          <a:noFill/>
        </p:spPr>
        <p:txBody>
          <a:bodyPr wrap="square" rtlCol="0">
            <a:spAutoFit/>
          </a:bodyPr>
          <a:lstStyle/>
          <a:p>
            <a:pPr>
              <a:buNone/>
            </a:pPr>
            <a:r>
              <a:rPr lang="tr-TR" sz="2400" i="1" dirty="0" smtClean="0"/>
              <a:t>‘’Rüştiyede en çok matematiğe merak sardım. Az zamanda bize bu dersi veren öğretmen kadar belki de daha fazla bilgi edindim. Derslerin üstündeki sorularla uğraşıyordum,yazılı sorular düzenliyordum.Matematik öğretmeni de yazılı olarak cevap veriyordu.Öğretmenin ilk ismi Mustafa idi,bir gün bana dedi ki:</a:t>
            </a:r>
          </a:p>
          <a:p>
            <a:pPr>
              <a:buNone/>
            </a:pPr>
            <a:r>
              <a:rPr lang="tr-TR" sz="2400" i="1" dirty="0" smtClean="0"/>
              <a:t>-’’Oğlum senin de ismin Mustafa benim de. Bu böyle olmayacak, arada bir fark bulunmalı. Bundan sonra adın Mustafa Kemal olsun.’’ O zamandan beri ismim gerçekten Mustafa Kemal oldu. </a:t>
            </a:r>
          </a:p>
        </p:txBody>
      </p:sp>
      <p:pic>
        <p:nvPicPr>
          <p:cNvPr id="3" name="2 Resim" descr="imgres.jpg"/>
          <p:cNvPicPr>
            <a:picLocks noChangeAspect="1"/>
          </p:cNvPicPr>
          <p:nvPr/>
        </p:nvPicPr>
        <p:blipFill>
          <a:blip r:embed="rId2" cstate="print"/>
          <a:stretch>
            <a:fillRect/>
          </a:stretch>
        </p:blipFill>
        <p:spPr>
          <a:xfrm>
            <a:off x="6021503" y="4714884"/>
            <a:ext cx="3122497" cy="2143116"/>
          </a:xfrm>
          <a:prstGeom prst="rect">
            <a:avLst/>
          </a:prstGeom>
        </p:spPr>
      </p:pic>
      <p:sp>
        <p:nvSpPr>
          <p:cNvPr id="4" name="3 Metin kutusu"/>
          <p:cNvSpPr txBox="1"/>
          <p:nvPr/>
        </p:nvSpPr>
        <p:spPr>
          <a:xfrm>
            <a:off x="1357290" y="785794"/>
            <a:ext cx="6843540" cy="461665"/>
          </a:xfrm>
          <a:prstGeom prst="rect">
            <a:avLst/>
          </a:prstGeom>
          <a:noFill/>
        </p:spPr>
        <p:txBody>
          <a:bodyPr wrap="none" rtlCol="0">
            <a:spAutoFit/>
          </a:bodyPr>
          <a:lstStyle/>
          <a:p>
            <a:r>
              <a:rPr lang="tr-TR" dirty="0" smtClean="0"/>
              <a:t>           </a:t>
            </a:r>
            <a:r>
              <a:rPr lang="tr-TR" sz="2400" b="1" dirty="0" smtClean="0"/>
              <a:t>ATATÜRK ‘ÜN MATEMATİK SEVGİSİ</a:t>
            </a:r>
            <a:r>
              <a:rPr lang="tr-TR" dirty="0" smtClean="0"/>
              <a:t> </a:t>
            </a:r>
            <a:endParaRPr lang="tr-TR" sz="2400" b="1" dirty="0"/>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4)">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wheel(4)">
                                      <p:cBhvr>
                                        <p:cTn id="1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ATATÜRK VE GEOMETRİ</a:t>
            </a:r>
            <a:endParaRPr lang="tr-TR" dirty="0"/>
          </a:p>
        </p:txBody>
      </p:sp>
      <p:sp>
        <p:nvSpPr>
          <p:cNvPr id="3" name="2 Metin Yer Tutucusu"/>
          <p:cNvSpPr>
            <a:spLocks noGrp="1"/>
          </p:cNvSpPr>
          <p:nvPr>
            <p:ph type="body" idx="2"/>
          </p:nvPr>
        </p:nvSpPr>
        <p:spPr>
          <a:xfrm>
            <a:off x="5357818" y="2000240"/>
            <a:ext cx="3383280" cy="4617720"/>
          </a:xfrm>
        </p:spPr>
        <p:txBody>
          <a:bodyPr>
            <a:normAutofit/>
          </a:bodyPr>
          <a:lstStyle/>
          <a:p>
            <a:r>
              <a:rPr lang="tr-TR" sz="2000" dirty="0" smtClean="0"/>
              <a:t>Mustafa Kemal Atatürk cephedeyken bile matematiği bırakmamış hatta daha çok matematikle uğraşmıştır ve sonunda bununla ilgili ‘geometri’ adlı kitabını yazmıştır.</a:t>
            </a:r>
            <a:endParaRPr lang="tr-TR" sz="2000" dirty="0"/>
          </a:p>
        </p:txBody>
      </p:sp>
      <p:pic>
        <p:nvPicPr>
          <p:cNvPr id="5" name="4 İçerik Yer Tutucusu" descr="imgres.jpg"/>
          <p:cNvPicPr>
            <a:picLocks noGrp="1" noChangeAspect="1"/>
          </p:cNvPicPr>
          <p:nvPr>
            <p:ph sz="half" idx="1"/>
          </p:nvPr>
        </p:nvPicPr>
        <p:blipFill>
          <a:blip r:embed="rId2" cstate="print"/>
          <a:stretch>
            <a:fillRect/>
          </a:stretch>
        </p:blipFill>
        <p:spPr>
          <a:xfrm>
            <a:off x="428596" y="1285860"/>
            <a:ext cx="4803603" cy="3630630"/>
          </a:xfr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heel(4)">
                                      <p:cBhvr>
                                        <p:cTn id="1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0" y="642918"/>
            <a:ext cx="8786842" cy="2492990"/>
          </a:xfrm>
          <a:prstGeom prst="rect">
            <a:avLst/>
          </a:prstGeom>
          <a:noFill/>
        </p:spPr>
        <p:txBody>
          <a:bodyPr wrap="square" rtlCol="0">
            <a:spAutoFit/>
          </a:bodyPr>
          <a:lstStyle/>
          <a:p>
            <a:r>
              <a:rPr lang="tr-TR" sz="2400" dirty="0" smtClean="0"/>
              <a:t>Atatürk’ün geometri kitabı, bilimsel terimlerin Türkçeleştirilmesinde karşımıza çıkan ilk adım yine, Atatürk’ün 1936-37 kış aylarında kendisinin yazdığı ve geometri öğretiminde yol gösterici olarak tasarlanan 44 sayfalık bir geometri kitabı.</a:t>
            </a:r>
            <a:br>
              <a:rPr lang="tr-TR" sz="2400" dirty="0" smtClean="0"/>
            </a:br>
            <a:r>
              <a:rPr lang="tr-TR" dirty="0" smtClean="0"/>
              <a:t/>
            </a:r>
            <a:br>
              <a:rPr lang="tr-TR" dirty="0" smtClean="0"/>
            </a:br>
            <a:endParaRPr lang="tr-TR" dirty="0"/>
          </a:p>
        </p:txBody>
      </p:sp>
      <p:pic>
        <p:nvPicPr>
          <p:cNvPr id="3" name="2 Resim" descr="imgres.jpg"/>
          <p:cNvPicPr>
            <a:picLocks noChangeAspect="1"/>
          </p:cNvPicPr>
          <p:nvPr/>
        </p:nvPicPr>
        <p:blipFill>
          <a:blip r:embed="rId3" cstate="print"/>
          <a:stretch>
            <a:fillRect/>
          </a:stretch>
        </p:blipFill>
        <p:spPr>
          <a:xfrm>
            <a:off x="2928926" y="2571744"/>
            <a:ext cx="2786082" cy="4007786"/>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wheel(4)">
                                      <p:cBhvr>
                                        <p:cTn id="12"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513111" y="857232"/>
            <a:ext cx="8630889" cy="4154984"/>
          </a:xfrm>
          <a:prstGeom prst="rect">
            <a:avLst/>
          </a:prstGeom>
          <a:noFill/>
        </p:spPr>
        <p:txBody>
          <a:bodyPr wrap="none" rtlCol="0">
            <a:spAutoFit/>
          </a:bodyPr>
          <a:lstStyle/>
          <a:p>
            <a:pPr>
              <a:buNone/>
            </a:pPr>
            <a:r>
              <a:rPr lang="tr-TR" sz="6600" dirty="0" smtClean="0">
                <a:solidFill>
                  <a:srgbClr val="FF0000"/>
                </a:solidFill>
              </a:rPr>
              <a:t>        GEOMETRİ</a:t>
            </a:r>
          </a:p>
          <a:p>
            <a:pPr>
              <a:buNone/>
            </a:pPr>
            <a:r>
              <a:rPr lang="tr-TR" sz="6600" dirty="0" smtClean="0">
                <a:solidFill>
                  <a:srgbClr val="FF0000"/>
                </a:solidFill>
              </a:rPr>
              <a:t>      KİTABINDAN         </a:t>
            </a:r>
          </a:p>
          <a:p>
            <a:pPr>
              <a:buNone/>
            </a:pPr>
            <a:r>
              <a:rPr lang="tr-TR" sz="6600" dirty="0" smtClean="0">
                <a:solidFill>
                  <a:srgbClr val="FF0000"/>
                </a:solidFill>
              </a:rPr>
              <a:t>            ÖRNEK   </a:t>
            </a:r>
          </a:p>
          <a:p>
            <a:pPr>
              <a:buNone/>
            </a:pPr>
            <a:r>
              <a:rPr lang="tr-TR" sz="6600" dirty="0" smtClean="0">
                <a:solidFill>
                  <a:srgbClr val="FF0000"/>
                </a:solidFill>
              </a:rPr>
              <a:t>         SAYFALAR</a:t>
            </a:r>
            <a:endParaRPr lang="tr-TR" sz="6600" dirty="0"/>
          </a:p>
        </p:txBody>
      </p:sp>
      <p:pic>
        <p:nvPicPr>
          <p:cNvPr id="3" name="2 Resim" descr="imgres.jpg"/>
          <p:cNvPicPr>
            <a:picLocks noChangeAspect="1"/>
          </p:cNvPicPr>
          <p:nvPr/>
        </p:nvPicPr>
        <p:blipFill>
          <a:blip r:embed="rId2" cstate="print"/>
          <a:stretch>
            <a:fillRect/>
          </a:stretch>
        </p:blipFill>
        <p:spPr>
          <a:xfrm>
            <a:off x="7008579" y="3786189"/>
            <a:ext cx="2135422" cy="3071811"/>
          </a:xfrm>
          <a:prstGeom prst="rect">
            <a:avLst/>
          </a:prstGeom>
        </p:spPr>
      </p:pic>
      <p:pic>
        <p:nvPicPr>
          <p:cNvPr id="4" name="3 Resim" descr="imgres.jpg"/>
          <p:cNvPicPr>
            <a:picLocks noChangeAspect="1"/>
          </p:cNvPicPr>
          <p:nvPr/>
        </p:nvPicPr>
        <p:blipFill>
          <a:blip r:embed="rId3" cstate="print"/>
          <a:stretch>
            <a:fillRect/>
          </a:stretch>
        </p:blipFill>
        <p:spPr>
          <a:xfrm>
            <a:off x="0" y="3826287"/>
            <a:ext cx="2071670" cy="3031713"/>
          </a:xfrm>
          <a:prstGeom prst="rect">
            <a:avLst/>
          </a:prstGeo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ox(in)">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ox(in)">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kutusu"/>
          <p:cNvSpPr txBox="1"/>
          <p:nvPr/>
        </p:nvSpPr>
        <p:spPr>
          <a:xfrm>
            <a:off x="214282" y="714356"/>
            <a:ext cx="8929718" cy="1661993"/>
          </a:xfrm>
          <a:prstGeom prst="rect">
            <a:avLst/>
          </a:prstGeom>
          <a:noFill/>
        </p:spPr>
        <p:txBody>
          <a:bodyPr wrap="square" rtlCol="0">
            <a:spAutoFit/>
          </a:bodyPr>
          <a:lstStyle/>
          <a:p>
            <a:r>
              <a:rPr lang="tr-TR" sz="2800" dirty="0" smtClean="0"/>
              <a:t>Atatürk kendi kitabı üzerinde bir konuyu açıklamış sonra ona örnekler vererek kitabı yazmıştır ve içindekiler bölümü.</a:t>
            </a:r>
          </a:p>
          <a:p>
            <a:endParaRPr lang="tr-TR" dirty="0"/>
          </a:p>
        </p:txBody>
      </p:sp>
      <p:pic>
        <p:nvPicPr>
          <p:cNvPr id="4" name="3 Resim" descr="imgres.jpg"/>
          <p:cNvPicPr>
            <a:picLocks noChangeAspect="1"/>
          </p:cNvPicPr>
          <p:nvPr/>
        </p:nvPicPr>
        <p:blipFill>
          <a:blip r:embed="rId2" cstate="print"/>
          <a:stretch>
            <a:fillRect/>
          </a:stretch>
        </p:blipFill>
        <p:spPr>
          <a:xfrm>
            <a:off x="3071802" y="2618012"/>
            <a:ext cx="2857520" cy="3864315"/>
          </a:xfrm>
          <a:prstGeom prst="rect">
            <a:avLst/>
          </a:prstGeom>
        </p:spPr>
      </p:pic>
    </p:spTree>
  </p:cSld>
  <p:clrMapOvr>
    <a:masterClrMapping/>
  </p:clrMapOvr>
  <p:transition>
    <p:comb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Şehir Hayatı">
  <a:themeElements>
    <a:clrScheme name="Şehir Hayatı">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Şehir Hayatı">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332</TotalTime>
  <Words>415</Words>
  <PresentationFormat>Ekran Gösterisi (4:3)</PresentationFormat>
  <Paragraphs>105</Paragraphs>
  <Slides>22</Slides>
  <Notes>7</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Şehir Hayatı</vt:lpstr>
      <vt:lpstr>    ATATÜRK VE GEOMETRİ</vt:lpstr>
      <vt:lpstr>Slayt 2</vt:lpstr>
      <vt:lpstr>Slayt 3</vt:lpstr>
      <vt:lpstr>Slayt 4</vt:lpstr>
      <vt:lpstr>Slayt 5</vt:lpstr>
      <vt:lpstr>ATATÜRK VE GEOMETRİ</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ATATÜRK ÖĞRENCİLER İLE MATEMATİK İŞLERKEN</vt:lpstr>
      <vt:lpstr>Slayt 20</vt:lpstr>
      <vt:lpstr>Slayt 21</vt:lpstr>
      <vt:lpstr>Slayt 22</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2016-04-29T15:03:15Z</dcterms:created>
  <dcterms:modified xsi:type="dcterms:W3CDTF">2016-12-11T07:48:17Z</dcterms:modified>
  <cp:category>www.sorubak.com</cp:category>
</cp:coreProperties>
</file>