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7" r:id="rId30"/>
    <p:sldId id="288" r:id="rId31"/>
    <p:sldId id="289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955E9-4B6A-41E6-9C9C-EA5BFBBF1E46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B1EB6-3574-4D5B-9F2E-BA8AEBB0154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B1EB6-3574-4D5B-9F2E-BA8AEBB01542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D:\M&#252;zik\Ne-et%20Erta-%20-%20G&#246;n&#252;l%20Da--.mp3" TargetMode="External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354531"/>
            <a:ext cx="7704856" cy="5503469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395536" y="260648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rial Black" pitchFamily="34" charset="0"/>
                <a:cs typeface="Angsana New" pitchFamily="18" charset="-34"/>
              </a:rPr>
              <a:t>ÜLKEMİZİN GÜZELLİKLERİNE YOLCULUK</a:t>
            </a:r>
            <a:endParaRPr lang="tr-TR" sz="3600" b="1" dirty="0">
              <a:solidFill>
                <a:srgbClr val="FF0000"/>
              </a:solidFill>
              <a:latin typeface="Arial Black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GÖREME MİLLİ PARKI VE KAPADOKYA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smtClean="0"/>
              <a:t>Erciyes ve Hasan Dağı’nın volkanik tüf kalıntılarıyla oluşmuştur.</a:t>
            </a:r>
          </a:p>
          <a:p>
            <a:endParaRPr lang="tr-TR" b="1" dirty="0" smtClean="0"/>
          </a:p>
          <a:p>
            <a:r>
              <a:rPr lang="tr-TR" b="1" dirty="0" smtClean="0"/>
              <a:t>Volkanik tüflerden oluşan peri bacaları, benzersiz ve ilgi çekici görüntüler oluşturur. Yumuşak kayaların oyulmasıyla elde edilen manastırlar, kiliseler, depolar ve konutlar duvar resimleriyle süslenmiştir.</a:t>
            </a:r>
          </a:p>
          <a:p>
            <a:endParaRPr lang="tr-TR" b="1" dirty="0" smtClean="0"/>
          </a:p>
          <a:p>
            <a:r>
              <a:rPr lang="tr-TR" b="1" u="sng" dirty="0" smtClean="0"/>
              <a:t>Nevşehir</a:t>
            </a:r>
            <a:r>
              <a:rPr lang="tr-TR" b="1" dirty="0" smtClean="0"/>
              <a:t> ilimizde yer alır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974" y="260648"/>
            <a:ext cx="8788146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YEDİGÖLLER MİLLİ PARKI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Toprak kütlelerinin kayarak vadilerin önünü kapatması ile oluşan yedi gölden oluşur.</a:t>
            </a:r>
          </a:p>
          <a:p>
            <a:endParaRPr lang="tr-TR" b="1" dirty="0" smtClean="0"/>
          </a:p>
          <a:p>
            <a:r>
              <a:rPr lang="tr-TR" b="1" dirty="0" smtClean="0"/>
              <a:t>İlkbahar ve yazın yemyeşil olan milli park, sonbahardan sonra kırmızdan sarıya, yeşilden turuncuya renk cümbüşüne dönüşür.</a:t>
            </a:r>
          </a:p>
          <a:p>
            <a:endParaRPr lang="tr-TR" b="1" dirty="0" smtClean="0"/>
          </a:p>
          <a:p>
            <a:r>
              <a:rPr lang="tr-TR" b="1" u="sng" dirty="0" smtClean="0"/>
              <a:t>Bolu</a:t>
            </a:r>
            <a:r>
              <a:rPr lang="tr-TR" b="1" dirty="0" smtClean="0"/>
              <a:t> ilimizde yer alır.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ilsiz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9143999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Turkiye-Turizm-Haritasi-Buyuk-Bo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36" y="1052736"/>
            <a:ext cx="9138864" cy="4680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ZENGİN KÜLTÜRÜMÜZ</a:t>
            </a:r>
            <a:endParaRPr lang="tr-TR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tr-TR" b="1" dirty="0" smtClean="0"/>
              <a:t>Türkiye, binlerce yıllık tarihiyle her yöresinde zengin kültürel özelliklerin görüldüğü topraklara sahiptir.</a:t>
            </a:r>
          </a:p>
          <a:p>
            <a:endParaRPr lang="tr-TR" b="1" dirty="0" smtClean="0"/>
          </a:p>
          <a:p>
            <a:r>
              <a:rPr lang="tr-TR" b="1" dirty="0" smtClean="0"/>
              <a:t>Mimarisiyle, el sanatlarıyla, türküleriyle, oyunlarıyla, yemekleriyle, giyimleriyle, halk oyunlarıyla, geleneksel sporlarıyla muhteşem bir doku oluşturur.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38538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SAFRANBOLU EVLERİ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Eski Osmanlı kent dokusunu tarihi evleriyle bugüne taşır. Bu evler ahşap, taş ve kerpiç ustalığının eşsiz örnekleridir.</a:t>
            </a:r>
          </a:p>
          <a:p>
            <a:endParaRPr lang="tr-TR" b="1" dirty="0" smtClean="0"/>
          </a:p>
          <a:p>
            <a:r>
              <a:rPr lang="tr-TR" b="1" dirty="0" smtClean="0"/>
              <a:t>Safranbolu kültürel ögelerin yaşatıldığı önemli bir yerdir.</a:t>
            </a:r>
          </a:p>
          <a:p>
            <a:endParaRPr lang="tr-TR" b="1" dirty="0" smtClean="0"/>
          </a:p>
          <a:p>
            <a:r>
              <a:rPr lang="tr-TR" b="1" u="sng" dirty="0" smtClean="0"/>
              <a:t>Karabük</a:t>
            </a:r>
            <a:r>
              <a:rPr lang="tr-TR" b="1" dirty="0" smtClean="0"/>
              <a:t> ilimizde yer alır.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252" y="548680"/>
            <a:ext cx="857355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tr-TR" b="1" dirty="0" smtClean="0"/>
              <a:t>Türkiye, zengin doğal varlıkların ve tarihi mekanların bulunduğu bir ülkedir.</a:t>
            </a:r>
          </a:p>
          <a:p>
            <a:endParaRPr lang="tr-TR" b="1" dirty="0" smtClean="0"/>
          </a:p>
          <a:p>
            <a:r>
              <a:rPr lang="tr-TR" b="1" dirty="0" smtClean="0"/>
              <a:t>Binlerce yıllık tarihiyle bir çok uygarlığa ev sahipliği yapmıştır.</a:t>
            </a:r>
          </a:p>
          <a:p>
            <a:endParaRPr lang="tr-TR" b="1" dirty="0" smtClean="0"/>
          </a:p>
          <a:p>
            <a:r>
              <a:rPr lang="tr-TR" b="1" dirty="0" smtClean="0"/>
              <a:t>Anadolu’da yaşamış farklı uygarlıklara ait tarihi mekanları ve yapıtları hemen her bölgemizde görmek mümkündür. 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TAŞ İŞLEMECİLİĞİ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Geçmişte yurdumuzun her bölgesinde yaygın olarak yapılmaktaydı. Günümüzde taş işleme sanatı </a:t>
            </a:r>
            <a:r>
              <a:rPr lang="tr-TR" b="1" u="sng" dirty="0" smtClean="0"/>
              <a:t>Mardin</a:t>
            </a:r>
            <a:r>
              <a:rPr lang="tr-TR" b="1" dirty="0" smtClean="0"/>
              <a:t>’de sürmektedir.</a:t>
            </a:r>
          </a:p>
          <a:p>
            <a:endParaRPr lang="tr-TR" b="1" dirty="0" smtClean="0"/>
          </a:p>
          <a:p>
            <a:r>
              <a:rPr lang="tr-TR" b="1" dirty="0" smtClean="0"/>
              <a:t>Mardin’in geleneksel çarşılarında süs eşyalarını, ev eşyalarını ve yapılarda kullanılan malzemeleri taş ustaları el emeği ile yapmaya devam etmektedir.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a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8640960" cy="4320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HALICILIK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Yünlerin eğrilmesi ile elde edilen iplikler, farklı bitkilerden elde edilen kök boyalarla boyanır; göz nuruyla ilmek ilmek dokunur.</a:t>
            </a:r>
          </a:p>
          <a:p>
            <a:endParaRPr lang="tr-TR" dirty="0" smtClean="0"/>
          </a:p>
          <a:p>
            <a:r>
              <a:rPr lang="tr-TR" dirty="0" smtClean="0"/>
              <a:t>Ülkemizde Uşak, Gördes ve Aksaray’da yapılan halılar meşhurdur.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türk-mutfak-kültür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196752"/>
            <a:ext cx="8511472" cy="4392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GELENEKSEL YEMEK KÜLTÜRÜMÜZ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Ülkemizde yemek kültürü her yörede zenginlik gösterir.</a:t>
            </a:r>
          </a:p>
          <a:p>
            <a:endParaRPr lang="tr-TR" b="1" dirty="0" smtClean="0"/>
          </a:p>
          <a:p>
            <a:r>
              <a:rPr lang="tr-TR" b="1" dirty="0" smtClean="0"/>
              <a:t>Örneğin Antep baklavası, Kayseri mantısı, Yozgat Testi kebabı, Hakkari Doğabası, Bursa İskender’i, Bitlis Büryan kebabı, Urfa kebabı vb.   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malatyadahalkoyunlar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3" y="332656"/>
            <a:ext cx="8307173" cy="58326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GELENEKSEL HALK OYUNLARI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Ülkemizde yörelere özgü halk oyunları da çeşitlilik gösterir. Bu ülkemizin kültürel olarak zenginliğinin bir göstergesidir.</a:t>
            </a:r>
          </a:p>
          <a:p>
            <a:endParaRPr lang="tr-TR" b="1" dirty="0" smtClean="0"/>
          </a:p>
          <a:p>
            <a:r>
              <a:rPr lang="tr-TR" b="1" dirty="0" smtClean="0"/>
              <a:t>Karadeniz’de Horon, Egede Zeybek, İç Anadolu’da Misket, Doğu Anadolu’da Halay yörelerimize özgü zenginliklerimizdir. 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alkoyunlarındaYörele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8540494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755576" y="4437112"/>
            <a:ext cx="7272808" cy="1800200"/>
          </a:xfrm>
        </p:spPr>
        <p:txBody>
          <a:bodyPr>
            <a:normAutofit fontScale="77500" lnSpcReduction="20000"/>
          </a:bodyPr>
          <a:lstStyle/>
          <a:p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Aynı zamanda Halk ozanlarımız kültürümüzün sarsılmaz simgeleridir. </a:t>
            </a:r>
            <a:r>
              <a:rPr lang="tr-TR" sz="2400" b="1" u="sng" dirty="0" smtClean="0"/>
              <a:t>Neşet ERTAŞ  </a:t>
            </a:r>
            <a:r>
              <a:rPr lang="tr-TR" sz="2400" b="1" dirty="0" smtClean="0"/>
              <a:t>halk ozanlığı geleneğinin en önemli simgelerinden olmuştur.</a:t>
            </a:r>
          </a:p>
          <a:p>
            <a:endParaRPr lang="tr-TR" sz="2400" b="1" dirty="0" smtClean="0"/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Söylediği bozlak, türkü ve oyun havaları ile bu geleneğimizi yaşatmıştır.</a:t>
            </a:r>
            <a:endParaRPr lang="tr-TR" sz="2400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2381" r="2381"/>
          <a:stretch>
            <a:fillRect/>
          </a:stretch>
        </p:blipFill>
        <p:spPr bwMode="auto">
          <a:xfrm>
            <a:off x="1763688" y="18864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Ne-et Erta- - Gönül Da-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3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681" y="476250"/>
            <a:ext cx="7828638" cy="564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09134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tr-TR" b="1" dirty="0" smtClean="0"/>
              <a:t>Edirne </a:t>
            </a:r>
            <a:r>
              <a:rPr lang="tr-TR" b="1" dirty="0" err="1" smtClean="0"/>
              <a:t>Sarayiçi</a:t>
            </a:r>
            <a:r>
              <a:rPr lang="tr-TR" b="1" dirty="0" smtClean="0"/>
              <a:t> tarihi Kırkpınar yağlı güreşlerine ev sahipliği yapar. </a:t>
            </a:r>
          </a:p>
          <a:p>
            <a:endParaRPr lang="tr-TR" b="1" dirty="0" smtClean="0"/>
          </a:p>
          <a:p>
            <a:r>
              <a:rPr lang="tr-TR" b="1" dirty="0" smtClean="0"/>
              <a:t>Yurdun değişik yerlerinden gelen pehlivanlar farklı kategorilerde birincilik için yarışırlar.</a:t>
            </a:r>
          </a:p>
          <a:p>
            <a:endParaRPr lang="tr-TR" b="1" dirty="0" smtClean="0"/>
          </a:p>
          <a:p>
            <a:r>
              <a:rPr lang="tr-TR" b="1" dirty="0" smtClean="0"/>
              <a:t>Her yıl Haziran ayında yapılan bu tarihi güreşler milli kültürümüzün önemli bir parçasıdır.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12267"/>
            <a:ext cx="8229600" cy="543346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tr-TR" b="1" dirty="0" smtClean="0"/>
          </a:p>
          <a:p>
            <a:pPr algn="ctr">
              <a:buNone/>
            </a:pPr>
            <a:endParaRPr lang="tr-TR" b="1" dirty="0" smtClean="0"/>
          </a:p>
          <a:p>
            <a:pPr algn="ctr">
              <a:buNone/>
            </a:pPr>
            <a:r>
              <a:rPr lang="tr-TR" b="1" dirty="0" smtClean="0">
                <a:ea typeface="FangSong" pitchFamily="49" charset="-122"/>
              </a:rPr>
              <a:t>M. BUĞRA ARSLAN</a:t>
            </a:r>
          </a:p>
          <a:p>
            <a:pPr algn="ctr">
              <a:buNone/>
            </a:pPr>
            <a:r>
              <a:rPr lang="tr-TR" b="1" dirty="0" smtClean="0">
                <a:ea typeface="FangSong" pitchFamily="49" charset="-122"/>
              </a:rPr>
              <a:t>SEYYİT TAHA İMAM HATİP ORTAOKULU </a:t>
            </a:r>
          </a:p>
          <a:p>
            <a:pPr algn="ctr">
              <a:buNone/>
            </a:pPr>
            <a:r>
              <a:rPr lang="tr-TR" b="1" dirty="0" smtClean="0">
                <a:ea typeface="FangSong" pitchFamily="49" charset="-122"/>
              </a:rPr>
              <a:t>SOSYAL BİLGİLER ÖĞRETMENİ</a:t>
            </a:r>
          </a:p>
          <a:p>
            <a:pPr algn="ctr">
              <a:buNone/>
            </a:pPr>
            <a:endParaRPr lang="tr-TR" b="1" dirty="0" smtClean="0">
              <a:ea typeface="FangSong" pitchFamily="49" charset="-122"/>
            </a:endParaRPr>
          </a:p>
          <a:p>
            <a:pPr algn="ctr">
              <a:buNone/>
            </a:pPr>
            <a:endParaRPr lang="tr-TR" b="1" dirty="0" smtClean="0">
              <a:ea typeface="FangSong" pitchFamily="49" charset="-122"/>
            </a:endParaRPr>
          </a:p>
          <a:p>
            <a:pPr algn="ctr">
              <a:buNone/>
            </a:pPr>
            <a:endParaRPr lang="tr-TR" b="1" dirty="0" smtClean="0">
              <a:ea typeface="FangSong" pitchFamily="49" charset="-122"/>
            </a:endParaRPr>
          </a:p>
          <a:p>
            <a:pPr algn="ctr">
              <a:buNone/>
            </a:pPr>
            <a:r>
              <a:rPr lang="tr-TR" b="1" dirty="0" smtClean="0">
                <a:ea typeface="FangSong" pitchFamily="49" charset="-122"/>
              </a:rPr>
              <a:t>HAKKARİ 2016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GELİBOLU YARIMADASI VE TARİHİ MİLLİ PARK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1.Dünya savaşı sırasında Çanakkale Kara ve Deniz savaşlarının yapıldığı tarihi yarımadadır.</a:t>
            </a:r>
          </a:p>
          <a:p>
            <a:endParaRPr lang="tr-TR" dirty="0" smtClean="0"/>
          </a:p>
          <a:p>
            <a:r>
              <a:rPr lang="tr-TR" b="1" dirty="0" smtClean="0"/>
              <a:t>Yarımadada gezerken savaş alanlarına, anıtlara, şehitliklere, kalelere, top tüfek gibi savaşla ilgili yapı ve eserlere rastlanır.</a:t>
            </a:r>
          </a:p>
          <a:p>
            <a:endParaRPr lang="tr-TR" b="1" dirty="0" smtClean="0"/>
          </a:p>
          <a:p>
            <a:r>
              <a:rPr lang="tr-TR" b="1" u="sng" dirty="0" smtClean="0"/>
              <a:t>Çanakkale</a:t>
            </a:r>
            <a:r>
              <a:rPr lang="tr-TR" b="1" dirty="0" smtClean="0"/>
              <a:t> ilimizde yer alır.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2154"/>
            <a:ext cx="8280919" cy="643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NEMRUT DAĞI MİLLİ PARKI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Kommagene krallığından kalan antik kenttir.</a:t>
            </a:r>
          </a:p>
          <a:p>
            <a:endParaRPr lang="tr-TR" b="1" dirty="0" smtClean="0"/>
          </a:p>
          <a:p>
            <a:r>
              <a:rPr lang="tr-TR" b="1" dirty="0" smtClean="0"/>
              <a:t>Milli parkta Kral Antiyakos’un mezarı, dev heykeller görülmeye değerdir.</a:t>
            </a:r>
          </a:p>
          <a:p>
            <a:endParaRPr lang="tr-TR" b="1" dirty="0" smtClean="0"/>
          </a:p>
          <a:p>
            <a:r>
              <a:rPr lang="tr-TR" b="1" u="sng" dirty="0" smtClean="0"/>
              <a:t>Adıyaman</a:t>
            </a:r>
            <a:r>
              <a:rPr lang="tr-TR" b="1" dirty="0" smtClean="0"/>
              <a:t> ilimizde yer alır.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286"/>
            <a:ext cx="8136904" cy="684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PAMUKKALE TRAVERTENLERİ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Traverten çok yönlü, çeşitli nedenlere ve ortamlara bağlı, kimyasal reaksiyon sonucu çökelme ile oluşan bir kayadır.</a:t>
            </a:r>
          </a:p>
          <a:p>
            <a:endParaRPr lang="tr-TR" b="1" dirty="0" smtClean="0"/>
          </a:p>
          <a:p>
            <a:r>
              <a:rPr lang="tr-TR" b="1" dirty="0" smtClean="0"/>
              <a:t>Yer altından çıkan sıcak sular, teraslardan akarak eşsiz görüntüler oluşturur. Sıcak sular aynı zamanda insanların şifa kaynağıdır.</a:t>
            </a:r>
          </a:p>
          <a:p>
            <a:endParaRPr lang="tr-TR" b="1" dirty="0" smtClean="0"/>
          </a:p>
          <a:p>
            <a:r>
              <a:rPr lang="tr-TR" b="1" u="sng" dirty="0" smtClean="0"/>
              <a:t>Denizli</a:t>
            </a:r>
            <a:r>
              <a:rPr lang="tr-TR" b="1" dirty="0" smtClean="0"/>
              <a:t> ilimizde yer alır. 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35384,dsc4376jp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754443" cy="6192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541</Words>
  <PresentationFormat>Ekran Gösterisi (4:3)</PresentationFormat>
  <Paragraphs>82</Paragraphs>
  <Slides>31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Ofis Teması</vt:lpstr>
      <vt:lpstr>Slayt 1</vt:lpstr>
      <vt:lpstr>Slayt 2</vt:lpstr>
      <vt:lpstr>Slayt 3</vt:lpstr>
      <vt:lpstr>GELİBOLU YARIMADASI VE TARİHİ MİLLİ PARK</vt:lpstr>
      <vt:lpstr>Slayt 5</vt:lpstr>
      <vt:lpstr>NEMRUT DAĞI MİLLİ PARKI</vt:lpstr>
      <vt:lpstr>Slayt 7</vt:lpstr>
      <vt:lpstr>PAMUKKALE TRAVERTENLERİ</vt:lpstr>
      <vt:lpstr>Slayt 9</vt:lpstr>
      <vt:lpstr>GÖREME MİLLİ PARKI VE KAPADOKYA</vt:lpstr>
      <vt:lpstr>Slayt 11</vt:lpstr>
      <vt:lpstr>YEDİGÖLLER MİLLİ PARKI </vt:lpstr>
      <vt:lpstr>Slayt 13</vt:lpstr>
      <vt:lpstr>Slayt 14</vt:lpstr>
      <vt:lpstr>ZENGİN KÜLTÜRÜMÜZ</vt:lpstr>
      <vt:lpstr>Slayt 16</vt:lpstr>
      <vt:lpstr>Slayt 17</vt:lpstr>
      <vt:lpstr>SAFRANBOLU EVLERİ</vt:lpstr>
      <vt:lpstr>Slayt 19</vt:lpstr>
      <vt:lpstr>TAŞ İŞLEMECİLİĞİ </vt:lpstr>
      <vt:lpstr>Slayt 21</vt:lpstr>
      <vt:lpstr>HALICILIK</vt:lpstr>
      <vt:lpstr>Slayt 23</vt:lpstr>
      <vt:lpstr>GELENEKSEL YEMEK KÜLTÜRÜMÜZ </vt:lpstr>
      <vt:lpstr>Slayt 25</vt:lpstr>
      <vt:lpstr>GELENEKSEL HALK OYUNLARI</vt:lpstr>
      <vt:lpstr>Slayt 27</vt:lpstr>
      <vt:lpstr>Slayt 28</vt:lpstr>
      <vt:lpstr>Slayt 29</vt:lpstr>
      <vt:lpstr>Slayt 30</vt:lpstr>
      <vt:lpstr>Slayt 31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2016-10-08T20:01:23Z</dcterms:created>
  <dcterms:modified xsi:type="dcterms:W3CDTF">2016-10-09T07:10:55Z</dcterms:modified>
  <cp:category>www.sorubak.com</cp:category>
</cp:coreProperties>
</file>