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61F823-D060-4153-A103-C9C4FD455D78}" type="datetimeFigureOut">
              <a:rPr lang="tr-TR" smtClean="0"/>
              <a:t>08.03.2017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7BBF42-A342-4ECF-AF65-BF81EB4812AB}"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 </a:t>
            </a:r>
            <a:endParaRPr lang="tr-TR"/>
          </a:p>
        </p:txBody>
      </p:sp>
      <p:sp>
        <p:nvSpPr>
          <p:cNvPr id="4" name="3 Slayt Numarası Yer Tutucusu"/>
          <p:cNvSpPr>
            <a:spLocks noGrp="1"/>
          </p:cNvSpPr>
          <p:nvPr>
            <p:ph type="sldNum" sz="quarter" idx="10"/>
          </p:nvPr>
        </p:nvSpPr>
        <p:spPr/>
        <p:txBody>
          <a:bodyPr/>
          <a:lstStyle/>
          <a:p>
            <a:fld id="{837BBF42-A342-4ECF-AF65-BF81EB4812AB}" type="slidenum">
              <a:rPr lang="tr-TR" smtClean="0"/>
              <a:t>20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08.03.2017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08.03.2017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8.g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6.gi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274638"/>
            <a:ext cx="8229600" cy="3511552"/>
          </a:xfrm>
        </p:spPr>
        <p:txBody>
          <a:bodyPr>
            <a:normAutofit fontScale="90000"/>
          </a:bodyPr>
          <a:lstStyle/>
          <a:p>
            <a:r>
              <a:rPr lang="tr-TR" b="1" dirty="0" smtClean="0"/>
              <a:t>1.” THE COMPUTER IS ON THE BED”</a:t>
            </a:r>
            <a:br>
              <a:rPr lang="tr-TR" b="1" dirty="0" smtClean="0"/>
            </a:br>
            <a:r>
              <a:rPr lang="tr-TR" dirty="0" smtClean="0"/>
              <a:t>A. BİLGİSAYAR YATAĞIN İÇİNDE</a:t>
            </a:r>
            <a:br>
              <a:rPr lang="tr-TR" dirty="0" smtClean="0"/>
            </a:br>
            <a:r>
              <a:rPr lang="tr-TR" dirty="0" smtClean="0"/>
              <a:t>B. BİLGİSAYAR MASANIN ÜSTÜNDE</a:t>
            </a:r>
            <a:br>
              <a:rPr lang="tr-TR" dirty="0" smtClean="0"/>
            </a:br>
            <a:r>
              <a:rPr lang="tr-TR" dirty="0" smtClean="0"/>
              <a:t>C. BİLGİSAYAR YATAĞIN ÜSTÜNDE</a:t>
            </a:r>
            <a:br>
              <a:rPr lang="tr-TR" dirty="0" smtClean="0"/>
            </a:br>
            <a:r>
              <a:rPr lang="tr-TR" dirty="0" smtClean="0"/>
              <a:t>D. YATAK BİLGİSAYARIN YANINDA</a:t>
            </a:r>
            <a:endParaRPr lang="tr-TR" dirty="0"/>
          </a:p>
        </p:txBody>
      </p:sp>
      <p:pic>
        <p:nvPicPr>
          <p:cNvPr id="1026" name="Picture 2" descr="C:\Users\EVEREST\Desktop\laptop-on-bed.jpg"/>
          <p:cNvPicPr>
            <a:picLocks noChangeAspect="1" noChangeArrowheads="1"/>
          </p:cNvPicPr>
          <p:nvPr/>
        </p:nvPicPr>
        <p:blipFill>
          <a:blip r:embed="rId2" cstate="print"/>
          <a:srcRect/>
          <a:stretch>
            <a:fillRect/>
          </a:stretch>
        </p:blipFill>
        <p:spPr bwMode="auto">
          <a:xfrm>
            <a:off x="2357422" y="3643314"/>
            <a:ext cx="4011225" cy="300039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654296"/>
          </a:xfrm>
        </p:spPr>
        <p:txBody>
          <a:bodyPr>
            <a:normAutofit/>
          </a:bodyPr>
          <a:lstStyle/>
          <a:p>
            <a:r>
              <a:rPr lang="tr-TR" sz="3200" b="1" dirty="0" smtClean="0"/>
              <a:t>10.</a:t>
            </a:r>
            <a:r>
              <a:rPr lang="tr-TR" sz="3200" dirty="0" smtClean="0"/>
              <a:t/>
            </a:r>
            <a:br>
              <a:rPr lang="tr-TR" sz="3200" dirty="0" smtClean="0"/>
            </a:br>
            <a:r>
              <a:rPr lang="tr-TR" sz="3200" dirty="0" smtClean="0"/>
              <a:t>A. THE DOG IS BEHIND THE CAR</a:t>
            </a:r>
            <a:br>
              <a:rPr lang="tr-TR" sz="3200" dirty="0" smtClean="0"/>
            </a:br>
            <a:r>
              <a:rPr lang="tr-TR" sz="3200" dirty="0" smtClean="0"/>
              <a:t>B. THE DOGS ARE IN FRONT OF THE HOUSE</a:t>
            </a:r>
            <a:br>
              <a:rPr lang="tr-TR" sz="3200" dirty="0" smtClean="0"/>
            </a:br>
            <a:r>
              <a:rPr lang="tr-TR" sz="3200" dirty="0" smtClean="0"/>
              <a:t>C. THE DOG IS UNDER THE HOUSE</a:t>
            </a:r>
            <a:br>
              <a:rPr lang="tr-TR" sz="3200" dirty="0" smtClean="0"/>
            </a:br>
            <a:r>
              <a:rPr lang="tr-TR" sz="3200" dirty="0" smtClean="0"/>
              <a:t>D. THE DOG IS IN FRONT OF THE HOUSE</a:t>
            </a:r>
            <a:endParaRPr lang="tr-TR" sz="3200" dirty="0"/>
          </a:p>
        </p:txBody>
      </p:sp>
      <p:pic>
        <p:nvPicPr>
          <p:cNvPr id="10242" name="Picture 2" descr="C:\Users\EVEREST\Desktop\ponit-7.jpg"/>
          <p:cNvPicPr>
            <a:picLocks noChangeAspect="1" noChangeArrowheads="1"/>
          </p:cNvPicPr>
          <p:nvPr/>
        </p:nvPicPr>
        <p:blipFill>
          <a:blip r:embed="rId2" cstate="print"/>
          <a:srcRect/>
          <a:stretch>
            <a:fillRect/>
          </a:stretch>
        </p:blipFill>
        <p:spPr bwMode="auto">
          <a:xfrm>
            <a:off x="2214546" y="3214686"/>
            <a:ext cx="4446600" cy="304286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225800"/>
          </a:xfrm>
        </p:spPr>
        <p:txBody>
          <a:bodyPr>
            <a:normAutofit fontScale="90000"/>
          </a:bodyPr>
          <a:lstStyle/>
          <a:p>
            <a:r>
              <a:rPr lang="tr-TR" dirty="0" smtClean="0"/>
              <a:t>11. </a:t>
            </a:r>
            <a:br>
              <a:rPr lang="tr-TR" dirty="0" smtClean="0"/>
            </a:br>
            <a:r>
              <a:rPr lang="tr-TR" dirty="0" smtClean="0"/>
              <a:t>A. THE MONEY IS IN THE CAR</a:t>
            </a:r>
            <a:br>
              <a:rPr lang="tr-TR" dirty="0" smtClean="0"/>
            </a:br>
            <a:r>
              <a:rPr lang="tr-TR" dirty="0" smtClean="0"/>
              <a:t>B. THE MONEY IS UNDER THE POCKET</a:t>
            </a:r>
            <a:br>
              <a:rPr lang="tr-TR" dirty="0" smtClean="0"/>
            </a:br>
            <a:r>
              <a:rPr lang="tr-TR" dirty="0" smtClean="0"/>
              <a:t>C. THE MONEY IS IN THE POCKET</a:t>
            </a:r>
            <a:br>
              <a:rPr lang="tr-TR" dirty="0" smtClean="0"/>
            </a:br>
            <a:r>
              <a:rPr lang="tr-TR" dirty="0" smtClean="0"/>
              <a:t>D. THE MONEY IS NEAR THE POCKET</a:t>
            </a:r>
            <a:endParaRPr lang="tr-TR" dirty="0"/>
          </a:p>
        </p:txBody>
      </p:sp>
      <p:pic>
        <p:nvPicPr>
          <p:cNvPr id="11266" name="Picture 2" descr="C:\Users\EVEREST\Desktop\money-in-your-pocket.jpg"/>
          <p:cNvPicPr>
            <a:picLocks noChangeAspect="1" noChangeArrowheads="1"/>
          </p:cNvPicPr>
          <p:nvPr/>
        </p:nvPicPr>
        <p:blipFill>
          <a:blip r:embed="rId2" cstate="print"/>
          <a:srcRect/>
          <a:stretch>
            <a:fillRect/>
          </a:stretch>
        </p:blipFill>
        <p:spPr bwMode="auto">
          <a:xfrm>
            <a:off x="642910" y="3429000"/>
            <a:ext cx="2757488" cy="3429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40114"/>
          </a:xfrm>
        </p:spPr>
        <p:txBody>
          <a:bodyPr>
            <a:normAutofit fontScale="90000"/>
          </a:bodyPr>
          <a:lstStyle/>
          <a:p>
            <a:r>
              <a:rPr lang="tr-TR" b="1" dirty="0" smtClean="0"/>
              <a:t>12.</a:t>
            </a:r>
            <a:br>
              <a:rPr lang="tr-TR" b="1" dirty="0" smtClean="0"/>
            </a:br>
            <a:r>
              <a:rPr lang="tr-TR" b="1" dirty="0" smtClean="0"/>
              <a:t> IN / ON / NEAR</a:t>
            </a:r>
            <a:r>
              <a:rPr lang="tr-TR" dirty="0" smtClean="0"/>
              <a:t/>
            </a:r>
            <a:br>
              <a:rPr lang="tr-TR" dirty="0" smtClean="0"/>
            </a:br>
            <a:r>
              <a:rPr lang="tr-TR" dirty="0" smtClean="0"/>
              <a:t>A. İÇİNDE / ÜSTÜNDE / KARŞISINDA</a:t>
            </a:r>
            <a:br>
              <a:rPr lang="tr-TR" dirty="0" smtClean="0"/>
            </a:br>
            <a:r>
              <a:rPr lang="tr-TR" dirty="0" smtClean="0"/>
              <a:t>B. ALTINDA / ÜSTÜNDE / YANINDA</a:t>
            </a:r>
            <a:br>
              <a:rPr lang="tr-TR" dirty="0" smtClean="0"/>
            </a:br>
            <a:r>
              <a:rPr lang="tr-TR" dirty="0" smtClean="0"/>
              <a:t>C. İÇİNDE / YANINDA / BİTİŞİĞİNDE</a:t>
            </a:r>
            <a:br>
              <a:rPr lang="tr-TR" dirty="0" smtClean="0"/>
            </a:br>
            <a:r>
              <a:rPr lang="tr-TR" dirty="0" smtClean="0"/>
              <a:t>D. İÇİNDE / ÜSTÜNDE / YANINDA</a:t>
            </a:r>
            <a:endParaRPr lang="tr-TR" dirty="0"/>
          </a:p>
        </p:txBody>
      </p:sp>
      <p:pic>
        <p:nvPicPr>
          <p:cNvPr id="12290" name="Picture 2" descr="C:\Users\EVEREST\Desktop\scratch-head03-idea-animated-animat.gif"/>
          <p:cNvPicPr>
            <a:picLocks noChangeAspect="1" noChangeArrowheads="1"/>
          </p:cNvPicPr>
          <p:nvPr/>
        </p:nvPicPr>
        <p:blipFill>
          <a:blip r:embed="rId2" cstate="print"/>
          <a:srcRect/>
          <a:stretch>
            <a:fillRect/>
          </a:stretch>
        </p:blipFill>
        <p:spPr bwMode="auto">
          <a:xfrm>
            <a:off x="428596" y="4000504"/>
            <a:ext cx="2011360" cy="240248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797304"/>
          </a:xfrm>
        </p:spPr>
        <p:txBody>
          <a:bodyPr>
            <a:normAutofit fontScale="90000"/>
          </a:bodyPr>
          <a:lstStyle/>
          <a:p>
            <a:r>
              <a:rPr lang="tr-TR" dirty="0" smtClean="0"/>
              <a:t>13.</a:t>
            </a:r>
            <a:br>
              <a:rPr lang="tr-TR" dirty="0" smtClean="0"/>
            </a:br>
            <a:r>
              <a:rPr lang="tr-TR" b="1" dirty="0" smtClean="0"/>
              <a:t>ALTINDA / ARKASINDA / BİTİŞİĞİNDE</a:t>
            </a:r>
            <a:r>
              <a:rPr lang="tr-TR" dirty="0" smtClean="0"/>
              <a:t/>
            </a:r>
            <a:br>
              <a:rPr lang="tr-TR" dirty="0" smtClean="0"/>
            </a:br>
            <a:r>
              <a:rPr lang="tr-TR" dirty="0" smtClean="0"/>
              <a:t>A. UNDER / BETWEEN / NEXT TO</a:t>
            </a:r>
            <a:br>
              <a:rPr lang="tr-TR" dirty="0" smtClean="0"/>
            </a:br>
            <a:r>
              <a:rPr lang="tr-TR" dirty="0" smtClean="0"/>
              <a:t>B. UNDER / BEHIND / NEAR</a:t>
            </a:r>
            <a:br>
              <a:rPr lang="tr-TR" dirty="0" smtClean="0"/>
            </a:br>
            <a:r>
              <a:rPr lang="tr-TR" dirty="0" smtClean="0"/>
              <a:t>C. UNDER / BEHIND / NEXT TO</a:t>
            </a:r>
            <a:br>
              <a:rPr lang="tr-TR" dirty="0" smtClean="0"/>
            </a:br>
            <a:r>
              <a:rPr lang="tr-TR" dirty="0" smtClean="0"/>
              <a:t>D. BEHIND / BETWEEN / OPPOSITE</a:t>
            </a:r>
            <a:endParaRPr lang="tr-TR" dirty="0"/>
          </a:p>
        </p:txBody>
      </p:sp>
      <p:pic>
        <p:nvPicPr>
          <p:cNvPr id="13314" name="Picture 2" descr="C:\Users\EVEREST\Desktop\scratch-head03-idea-animated-animat.gif"/>
          <p:cNvPicPr>
            <a:picLocks noChangeAspect="1" noChangeArrowheads="1"/>
          </p:cNvPicPr>
          <p:nvPr/>
        </p:nvPicPr>
        <p:blipFill>
          <a:blip r:embed="rId2" cstate="print"/>
          <a:srcRect/>
          <a:stretch>
            <a:fillRect/>
          </a:stretch>
        </p:blipFill>
        <p:spPr bwMode="auto">
          <a:xfrm>
            <a:off x="2500298" y="4286256"/>
            <a:ext cx="1827689" cy="180977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654428"/>
          </a:xfrm>
        </p:spPr>
        <p:txBody>
          <a:bodyPr>
            <a:normAutofit fontScale="90000"/>
          </a:bodyPr>
          <a:lstStyle/>
          <a:p>
            <a:r>
              <a:rPr lang="tr-TR" b="1" dirty="0" smtClean="0"/>
              <a:t>14. </a:t>
            </a:r>
            <a:br>
              <a:rPr lang="tr-TR" b="1" dirty="0" smtClean="0"/>
            </a:br>
            <a:r>
              <a:rPr lang="tr-TR" b="1" dirty="0" smtClean="0"/>
              <a:t>ARASINDA / YANINDA / ÖNÜNDE</a:t>
            </a:r>
            <a:r>
              <a:rPr lang="tr-TR" dirty="0" smtClean="0"/>
              <a:t/>
            </a:r>
            <a:br>
              <a:rPr lang="tr-TR" dirty="0" smtClean="0"/>
            </a:br>
            <a:r>
              <a:rPr lang="tr-TR" dirty="0" smtClean="0"/>
              <a:t>A. BETWEEN / NEAR / BEHIND</a:t>
            </a:r>
            <a:br>
              <a:rPr lang="tr-TR" dirty="0" smtClean="0"/>
            </a:br>
            <a:r>
              <a:rPr lang="tr-TR" dirty="0" smtClean="0"/>
              <a:t>B. BETWEEN / NEAR / IN FRONT OF</a:t>
            </a:r>
            <a:br>
              <a:rPr lang="tr-TR" dirty="0" smtClean="0"/>
            </a:br>
            <a:r>
              <a:rPr lang="tr-TR" dirty="0" smtClean="0"/>
              <a:t>C. BETWEEN / NEXT TO / IN FRONT OF</a:t>
            </a:r>
            <a:br>
              <a:rPr lang="tr-TR" dirty="0" smtClean="0"/>
            </a:br>
            <a:r>
              <a:rPr lang="tr-TR" dirty="0" smtClean="0"/>
              <a:t>D. BEHIND / NEAR / IN FRONT OF</a:t>
            </a:r>
            <a:endParaRPr lang="tr-TR" dirty="0"/>
          </a:p>
        </p:txBody>
      </p:sp>
      <p:pic>
        <p:nvPicPr>
          <p:cNvPr id="14338" name="Picture 2" descr="C:\Users\EVEREST\Desktop\scratch-head03-idea-animated-animat.gif"/>
          <p:cNvPicPr>
            <a:picLocks noChangeAspect="1" noChangeArrowheads="1"/>
          </p:cNvPicPr>
          <p:nvPr/>
        </p:nvPicPr>
        <p:blipFill>
          <a:blip r:embed="rId2" cstate="print"/>
          <a:srcRect/>
          <a:stretch>
            <a:fillRect/>
          </a:stretch>
        </p:blipFill>
        <p:spPr bwMode="auto">
          <a:xfrm>
            <a:off x="3844924" y="4306888"/>
            <a:ext cx="2513025" cy="2488388"/>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582990"/>
          </a:xfrm>
        </p:spPr>
        <p:txBody>
          <a:bodyPr>
            <a:normAutofit fontScale="90000"/>
          </a:bodyPr>
          <a:lstStyle/>
          <a:p>
            <a:r>
              <a:rPr lang="tr-TR" b="1" dirty="0" smtClean="0"/>
              <a:t>15.</a:t>
            </a:r>
            <a:br>
              <a:rPr lang="tr-TR" b="1" dirty="0" smtClean="0"/>
            </a:br>
            <a:r>
              <a:rPr lang="tr-TR" b="1" dirty="0" smtClean="0"/>
              <a:t>ÜSTÜNDE / BİTİŞİĞİNDE</a:t>
            </a:r>
            <a:br>
              <a:rPr lang="tr-TR" b="1" dirty="0" smtClean="0"/>
            </a:br>
            <a:r>
              <a:rPr lang="tr-TR" dirty="0" smtClean="0"/>
              <a:t>A. ON / NEAR</a:t>
            </a:r>
            <a:br>
              <a:rPr lang="tr-TR" dirty="0" smtClean="0"/>
            </a:br>
            <a:r>
              <a:rPr lang="tr-TR" dirty="0" smtClean="0"/>
              <a:t>B. ON / BEHIND</a:t>
            </a:r>
            <a:br>
              <a:rPr lang="tr-TR" dirty="0" smtClean="0"/>
            </a:br>
            <a:r>
              <a:rPr lang="tr-TR" dirty="0" smtClean="0"/>
              <a:t>C. ON / NEXT TO</a:t>
            </a:r>
            <a:br>
              <a:rPr lang="tr-TR" dirty="0" smtClean="0"/>
            </a:br>
            <a:r>
              <a:rPr lang="tr-TR" dirty="0" smtClean="0"/>
              <a:t>D. UNDER / NEAR</a:t>
            </a:r>
            <a:endParaRPr lang="tr-TR" dirty="0"/>
          </a:p>
        </p:txBody>
      </p:sp>
      <p:pic>
        <p:nvPicPr>
          <p:cNvPr id="15362" name="Picture 2" descr="C:\Users\EVEREST\Desktop\scratch-head03-idea-animated-animat.gif"/>
          <p:cNvPicPr>
            <a:picLocks noChangeAspect="1" noChangeArrowheads="1"/>
          </p:cNvPicPr>
          <p:nvPr/>
        </p:nvPicPr>
        <p:blipFill>
          <a:blip r:embed="rId2" cstate="print"/>
          <a:srcRect/>
          <a:stretch>
            <a:fillRect/>
          </a:stretch>
        </p:blipFill>
        <p:spPr bwMode="auto">
          <a:xfrm>
            <a:off x="0" y="4784704"/>
            <a:ext cx="2093824" cy="207329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154494"/>
          </a:xfrm>
        </p:spPr>
        <p:txBody>
          <a:bodyPr>
            <a:normAutofit fontScale="90000"/>
          </a:bodyPr>
          <a:lstStyle/>
          <a:p>
            <a:r>
              <a:rPr lang="tr-TR" b="1" dirty="0" smtClean="0"/>
              <a:t>16.</a:t>
            </a:r>
            <a:br>
              <a:rPr lang="tr-TR" b="1" dirty="0" smtClean="0"/>
            </a:br>
            <a:r>
              <a:rPr lang="tr-TR" b="1" dirty="0" smtClean="0"/>
              <a:t>NEAR / BEHIND</a:t>
            </a:r>
            <a:r>
              <a:rPr lang="tr-TR" dirty="0" smtClean="0"/>
              <a:t/>
            </a:r>
            <a:br>
              <a:rPr lang="tr-TR" dirty="0" smtClean="0"/>
            </a:br>
            <a:r>
              <a:rPr lang="tr-TR" dirty="0" smtClean="0"/>
              <a:t>A. YANINDA / ARKASINDA</a:t>
            </a:r>
            <a:br>
              <a:rPr lang="tr-TR" dirty="0" smtClean="0"/>
            </a:br>
            <a:r>
              <a:rPr lang="tr-TR" dirty="0" smtClean="0"/>
              <a:t>B. BİTİŞİĞİNDE / ÖNÜNDE</a:t>
            </a:r>
            <a:br>
              <a:rPr lang="tr-TR" dirty="0" smtClean="0"/>
            </a:br>
            <a:r>
              <a:rPr lang="tr-TR" dirty="0" smtClean="0"/>
              <a:t>C. YANINDA / ÜSTÜNDE</a:t>
            </a:r>
            <a:br>
              <a:rPr lang="tr-TR" dirty="0" smtClean="0"/>
            </a:br>
            <a:r>
              <a:rPr lang="tr-TR" dirty="0" smtClean="0"/>
              <a:t>D. ALTINDA / KARŞISINDA</a:t>
            </a:r>
            <a:br>
              <a:rPr lang="tr-TR" dirty="0" smtClean="0"/>
            </a:br>
            <a:r>
              <a:rPr lang="tr-TR" dirty="0" smtClean="0"/>
              <a:t> </a:t>
            </a:r>
            <a:endParaRPr lang="tr-TR" dirty="0"/>
          </a:p>
        </p:txBody>
      </p:sp>
      <p:pic>
        <p:nvPicPr>
          <p:cNvPr id="16386" name="Picture 2" descr="C:\Users\EVEREST\Desktop\scratch-head03-idea-animated-animat.gif"/>
          <p:cNvPicPr>
            <a:picLocks noChangeAspect="1" noChangeArrowheads="1"/>
          </p:cNvPicPr>
          <p:nvPr/>
        </p:nvPicPr>
        <p:blipFill>
          <a:blip r:embed="rId2" cstate="print"/>
          <a:srcRect/>
          <a:stretch>
            <a:fillRect/>
          </a:stretch>
        </p:blipFill>
        <p:spPr bwMode="auto">
          <a:xfrm>
            <a:off x="4691062" y="5086350"/>
            <a:ext cx="1452573" cy="143833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40114"/>
          </a:xfrm>
        </p:spPr>
        <p:txBody>
          <a:bodyPr>
            <a:normAutofit fontScale="90000"/>
          </a:bodyPr>
          <a:lstStyle/>
          <a:p>
            <a:r>
              <a:rPr lang="tr-TR" b="1" dirty="0" smtClean="0"/>
              <a:t>17. </a:t>
            </a:r>
            <a:br>
              <a:rPr lang="tr-TR" b="1" dirty="0" smtClean="0"/>
            </a:br>
            <a:r>
              <a:rPr lang="tr-TR" b="1" dirty="0" smtClean="0"/>
              <a:t>ON / BETWEEN</a:t>
            </a:r>
            <a:r>
              <a:rPr lang="tr-TR" dirty="0" smtClean="0"/>
              <a:t/>
            </a:r>
            <a:br>
              <a:rPr lang="tr-TR" dirty="0" smtClean="0"/>
            </a:br>
            <a:r>
              <a:rPr lang="tr-TR" dirty="0" smtClean="0"/>
              <a:t>A. ÜSTÜNDE / ARKASINDA</a:t>
            </a:r>
            <a:br>
              <a:rPr lang="tr-TR" dirty="0" smtClean="0"/>
            </a:br>
            <a:r>
              <a:rPr lang="tr-TR" dirty="0" smtClean="0"/>
              <a:t>B. ARASINDA / ARKASINDA</a:t>
            </a:r>
            <a:br>
              <a:rPr lang="tr-TR" dirty="0" smtClean="0"/>
            </a:br>
            <a:r>
              <a:rPr lang="tr-TR" dirty="0" smtClean="0"/>
              <a:t>C. ÜSTÜNDE / ARASINDA</a:t>
            </a:r>
            <a:br>
              <a:rPr lang="tr-TR" dirty="0" smtClean="0"/>
            </a:br>
            <a:r>
              <a:rPr lang="tr-TR" dirty="0" smtClean="0"/>
              <a:t>D. ÜSTÜNDE / İÇİNDE</a:t>
            </a:r>
            <a:endParaRPr lang="tr-TR" dirty="0"/>
          </a:p>
        </p:txBody>
      </p:sp>
      <p:pic>
        <p:nvPicPr>
          <p:cNvPr id="17410" name="Picture 2" descr="C:\Users\EVEREST\Desktop\tumblr_o4ks3hLe0U1sin4f5o1_500.gif"/>
          <p:cNvPicPr>
            <a:picLocks noChangeAspect="1" noChangeArrowheads="1" noCrop="1"/>
          </p:cNvPicPr>
          <p:nvPr/>
        </p:nvPicPr>
        <p:blipFill>
          <a:blip r:embed="rId2" cstate="print"/>
          <a:srcRect/>
          <a:stretch>
            <a:fillRect/>
          </a:stretch>
        </p:blipFill>
        <p:spPr bwMode="auto">
          <a:xfrm>
            <a:off x="5786446" y="4000504"/>
            <a:ext cx="2370125" cy="2370125"/>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225932"/>
          </a:xfrm>
        </p:spPr>
        <p:txBody>
          <a:bodyPr>
            <a:normAutofit/>
          </a:bodyPr>
          <a:lstStyle/>
          <a:p>
            <a:r>
              <a:rPr lang="tr-TR" b="1" dirty="0" smtClean="0"/>
              <a:t>18.</a:t>
            </a:r>
            <a:br>
              <a:rPr lang="tr-TR" b="1" dirty="0" smtClean="0"/>
            </a:br>
            <a:r>
              <a:rPr lang="tr-TR" b="1" dirty="0" smtClean="0"/>
              <a:t>NEXT TO / IN FRONT OF</a:t>
            </a:r>
            <a:r>
              <a:rPr lang="tr-TR" dirty="0" smtClean="0"/>
              <a:t/>
            </a:r>
            <a:br>
              <a:rPr lang="tr-TR" dirty="0" smtClean="0"/>
            </a:br>
            <a:r>
              <a:rPr lang="tr-TR" dirty="0" smtClean="0"/>
              <a:t>A. YANINDA / ALTINDA</a:t>
            </a:r>
            <a:br>
              <a:rPr lang="tr-TR" dirty="0" smtClean="0"/>
            </a:br>
            <a:r>
              <a:rPr lang="tr-TR" dirty="0" smtClean="0"/>
              <a:t>B. ARKASINDA / ÖNÜNDE</a:t>
            </a:r>
            <a:br>
              <a:rPr lang="tr-TR" dirty="0" smtClean="0"/>
            </a:br>
            <a:r>
              <a:rPr lang="tr-TR" dirty="0" smtClean="0"/>
              <a:t>C. BİTİŞİĞİNDE / ÖNÜNDE</a:t>
            </a:r>
            <a:br>
              <a:rPr lang="tr-TR" dirty="0" smtClean="0"/>
            </a:br>
            <a:r>
              <a:rPr lang="tr-TR" dirty="0" smtClean="0"/>
              <a:t>D. KARŞISINDA / ARKASINDA</a:t>
            </a:r>
            <a:endParaRPr lang="tr-TR" dirty="0"/>
          </a:p>
        </p:txBody>
      </p:sp>
      <p:pic>
        <p:nvPicPr>
          <p:cNvPr id="18434" name="Picture 2" descr="C:\Users\EVEREST\Desktop\tumblr_o4ks3hLe0U1sin4f5o1_500.gif"/>
          <p:cNvPicPr>
            <a:picLocks noChangeAspect="1" noChangeArrowheads="1" noCrop="1"/>
          </p:cNvPicPr>
          <p:nvPr/>
        </p:nvPicPr>
        <p:blipFill>
          <a:blip r:embed="rId2" cstate="print"/>
          <a:srcRect/>
          <a:stretch>
            <a:fillRect/>
          </a:stretch>
        </p:blipFill>
        <p:spPr bwMode="auto">
          <a:xfrm rot="4315128">
            <a:off x="1258183" y="4830090"/>
            <a:ext cx="1430316" cy="1430316"/>
          </a:xfrm>
          <a:prstGeom prst="rect">
            <a:avLst/>
          </a:prstGeom>
          <a:noFill/>
        </p:spPr>
      </p:pic>
      <p:pic>
        <p:nvPicPr>
          <p:cNvPr id="18435" name="Picture 3" descr="C:\Users\EVEREST\Desktop\scratch-head03-idea-animated-animat.gif"/>
          <p:cNvPicPr>
            <a:picLocks noChangeAspect="1" noChangeArrowheads="1"/>
          </p:cNvPicPr>
          <p:nvPr/>
        </p:nvPicPr>
        <p:blipFill>
          <a:blip r:embed="rId3" cstate="print"/>
          <a:srcRect/>
          <a:stretch>
            <a:fillRect/>
          </a:stretch>
        </p:blipFill>
        <p:spPr bwMode="auto">
          <a:xfrm rot="18314209">
            <a:off x="5781684" y="5291150"/>
            <a:ext cx="971550" cy="96202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154362"/>
          </a:xfrm>
        </p:spPr>
        <p:txBody>
          <a:bodyPr>
            <a:normAutofit fontScale="90000"/>
          </a:bodyPr>
          <a:lstStyle/>
          <a:p>
            <a:r>
              <a:rPr lang="tr-TR" b="1" i="1" dirty="0" smtClean="0"/>
              <a:t>19. WHERE IS THE DOG?</a:t>
            </a:r>
            <a:br>
              <a:rPr lang="tr-TR" b="1" i="1" dirty="0" smtClean="0"/>
            </a:br>
            <a:r>
              <a:rPr lang="tr-TR" dirty="0" smtClean="0"/>
              <a:t>A. IT IS ON THE TABLE</a:t>
            </a:r>
            <a:br>
              <a:rPr lang="tr-TR" dirty="0" smtClean="0"/>
            </a:br>
            <a:r>
              <a:rPr lang="tr-TR" dirty="0" smtClean="0"/>
              <a:t>B. IT IS UNDER THE TABLE</a:t>
            </a:r>
            <a:br>
              <a:rPr lang="tr-TR" dirty="0" smtClean="0"/>
            </a:br>
            <a:r>
              <a:rPr lang="tr-TR" dirty="0" smtClean="0"/>
              <a:t>C. IT IS UNDER THE CAR</a:t>
            </a:r>
            <a:br>
              <a:rPr lang="tr-TR" dirty="0" smtClean="0"/>
            </a:br>
            <a:r>
              <a:rPr lang="tr-TR" dirty="0" smtClean="0"/>
              <a:t>D. IT IS NEAR THE TABLE</a:t>
            </a:r>
            <a:endParaRPr lang="tr-TR" dirty="0"/>
          </a:p>
        </p:txBody>
      </p:sp>
      <p:pic>
        <p:nvPicPr>
          <p:cNvPr id="19458" name="Picture 2" descr="C:\Users\EVEREST\Desktop\fbae3b3b5b81e6baa3b741c8fb197123_sleeping-dog-clipart-cat-under-the-table_420-333.png"/>
          <p:cNvPicPr>
            <a:picLocks noChangeAspect="1" noChangeArrowheads="1"/>
          </p:cNvPicPr>
          <p:nvPr/>
        </p:nvPicPr>
        <p:blipFill>
          <a:blip r:embed="rId2" cstate="print"/>
          <a:srcRect/>
          <a:stretch>
            <a:fillRect/>
          </a:stretch>
        </p:blipFill>
        <p:spPr bwMode="auto">
          <a:xfrm>
            <a:off x="4643438" y="3429000"/>
            <a:ext cx="4000500" cy="3171825"/>
          </a:xfrm>
          <a:prstGeom prst="rect">
            <a:avLst/>
          </a:prstGeom>
          <a:noFill/>
        </p:spPr>
      </p:pic>
      <p:pic>
        <p:nvPicPr>
          <p:cNvPr id="19459" name="Picture 3" descr="C:\Users\EVEREST\Desktop\tumblr_o4ks3hLe0U1sin4f5o1_500.gif"/>
          <p:cNvPicPr>
            <a:picLocks noChangeAspect="1" noChangeArrowheads="1" noCrop="1"/>
          </p:cNvPicPr>
          <p:nvPr/>
        </p:nvPicPr>
        <p:blipFill>
          <a:blip r:embed="rId3" cstate="print"/>
          <a:srcRect/>
          <a:stretch>
            <a:fillRect/>
          </a:stretch>
        </p:blipFill>
        <p:spPr bwMode="auto">
          <a:xfrm>
            <a:off x="7521558" y="1214422"/>
            <a:ext cx="1622442" cy="162244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011486"/>
          </a:xfrm>
        </p:spPr>
        <p:txBody>
          <a:bodyPr>
            <a:normAutofit fontScale="90000"/>
          </a:bodyPr>
          <a:lstStyle/>
          <a:p>
            <a:r>
              <a:rPr lang="tr-TR" b="1" dirty="0" smtClean="0"/>
              <a:t>2.</a:t>
            </a:r>
            <a:r>
              <a:rPr lang="tr-TR" dirty="0" smtClean="0"/>
              <a:t/>
            </a:r>
            <a:br>
              <a:rPr lang="tr-TR" dirty="0" smtClean="0"/>
            </a:br>
            <a:r>
              <a:rPr lang="tr-TR" dirty="0" smtClean="0"/>
              <a:t>A. THE CAR IS OPPOSITE THE LORRY</a:t>
            </a:r>
            <a:br>
              <a:rPr lang="tr-TR" dirty="0" smtClean="0"/>
            </a:br>
            <a:r>
              <a:rPr lang="tr-TR" dirty="0" smtClean="0"/>
              <a:t>B. THE CAR IS NEAR THE LORRY</a:t>
            </a:r>
            <a:br>
              <a:rPr lang="tr-TR" dirty="0" smtClean="0"/>
            </a:br>
            <a:r>
              <a:rPr lang="tr-TR" dirty="0" smtClean="0"/>
              <a:t>C. THE CAR IS NEXT TO THE TREE</a:t>
            </a:r>
            <a:br>
              <a:rPr lang="tr-TR" dirty="0" smtClean="0"/>
            </a:br>
            <a:r>
              <a:rPr lang="tr-TR" dirty="0" smtClean="0"/>
              <a:t>D. THE LORRY IS BEHIND THE CAR</a:t>
            </a:r>
            <a:endParaRPr lang="tr-TR" dirty="0"/>
          </a:p>
        </p:txBody>
      </p:sp>
      <p:pic>
        <p:nvPicPr>
          <p:cNvPr id="2050" name="Picture 2" descr="C:\Users\EVEREST\Desktop\3c13bxblwblhs.jpg"/>
          <p:cNvPicPr>
            <a:picLocks noChangeAspect="1" noChangeArrowheads="1"/>
          </p:cNvPicPr>
          <p:nvPr/>
        </p:nvPicPr>
        <p:blipFill>
          <a:blip r:embed="rId2" cstate="print"/>
          <a:srcRect/>
          <a:stretch>
            <a:fillRect/>
          </a:stretch>
        </p:blipFill>
        <p:spPr bwMode="auto">
          <a:xfrm>
            <a:off x="4643438" y="4143380"/>
            <a:ext cx="3810000" cy="2543175"/>
          </a:xfrm>
          <a:prstGeom prst="rect">
            <a:avLst/>
          </a:prstGeom>
          <a:noFill/>
        </p:spPr>
      </p:pic>
      <p:pic>
        <p:nvPicPr>
          <p:cNvPr id="2051" name="Picture 3" descr="C:\Users\EVEREST\Desktop\mercury-gray-d.jpg"/>
          <p:cNvPicPr>
            <a:picLocks noChangeAspect="1" noChangeArrowheads="1"/>
          </p:cNvPicPr>
          <p:nvPr/>
        </p:nvPicPr>
        <p:blipFill>
          <a:blip r:embed="rId3" cstate="print"/>
          <a:srcRect/>
          <a:stretch>
            <a:fillRect/>
          </a:stretch>
        </p:blipFill>
        <p:spPr bwMode="auto">
          <a:xfrm>
            <a:off x="214282" y="4565406"/>
            <a:ext cx="4071966" cy="200686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582990"/>
          </a:xfrm>
        </p:spPr>
        <p:txBody>
          <a:bodyPr>
            <a:normAutofit/>
          </a:bodyPr>
          <a:lstStyle/>
          <a:p>
            <a:r>
              <a:rPr lang="tr-TR" b="1" dirty="0" smtClean="0"/>
              <a:t>20. WHERE IS THE BABY?</a:t>
            </a:r>
            <a:br>
              <a:rPr lang="tr-TR" b="1" dirty="0" smtClean="0"/>
            </a:br>
            <a:r>
              <a:rPr lang="tr-TR" dirty="0" smtClean="0"/>
              <a:t>A. HE IS IN THE HOUSE</a:t>
            </a:r>
            <a:br>
              <a:rPr lang="tr-TR" dirty="0" smtClean="0"/>
            </a:br>
            <a:r>
              <a:rPr lang="tr-TR" dirty="0" smtClean="0"/>
              <a:t>B. HE IS IN THE CAR</a:t>
            </a:r>
            <a:br>
              <a:rPr lang="tr-TR" dirty="0" smtClean="0"/>
            </a:br>
            <a:r>
              <a:rPr lang="tr-TR" dirty="0" smtClean="0"/>
              <a:t>C. HE IS NEXT TO THE CAR</a:t>
            </a:r>
            <a:br>
              <a:rPr lang="tr-TR" dirty="0" smtClean="0"/>
            </a:br>
            <a:r>
              <a:rPr lang="tr-TR" dirty="0" smtClean="0"/>
              <a:t>D. HE IS ON THE CAR          </a:t>
            </a:r>
            <a:r>
              <a:rPr lang="tr-TR" sz="1100" dirty="0" smtClean="0"/>
              <a:t>zB17</a:t>
            </a:r>
            <a:endParaRPr lang="tr-TR" sz="1100" dirty="0"/>
          </a:p>
        </p:txBody>
      </p:sp>
      <p:pic>
        <p:nvPicPr>
          <p:cNvPr id="20482" name="Picture 2" descr="C:\Users\EVEREST\Desktop\baby-traveling_egyyuy.jpg"/>
          <p:cNvPicPr>
            <a:picLocks noChangeAspect="1" noChangeArrowheads="1"/>
          </p:cNvPicPr>
          <p:nvPr/>
        </p:nvPicPr>
        <p:blipFill>
          <a:blip r:embed="rId3" cstate="print"/>
          <a:srcRect/>
          <a:stretch>
            <a:fillRect/>
          </a:stretch>
        </p:blipFill>
        <p:spPr bwMode="auto">
          <a:xfrm>
            <a:off x="0" y="4000500"/>
            <a:ext cx="4267200" cy="2857500"/>
          </a:xfrm>
          <a:prstGeom prst="rect">
            <a:avLst/>
          </a:prstGeom>
          <a:noFill/>
        </p:spPr>
      </p:pic>
      <p:pic>
        <p:nvPicPr>
          <p:cNvPr id="20483" name="Picture 3" descr="C:\Users\EVEREST\Desktop\scratch-head03-idea-animated-animat.gif"/>
          <p:cNvPicPr>
            <a:picLocks noChangeAspect="1" noChangeArrowheads="1"/>
          </p:cNvPicPr>
          <p:nvPr/>
        </p:nvPicPr>
        <p:blipFill>
          <a:blip r:embed="rId4" cstate="print"/>
          <a:srcRect/>
          <a:stretch>
            <a:fillRect/>
          </a:stretch>
        </p:blipFill>
        <p:spPr bwMode="auto">
          <a:xfrm>
            <a:off x="6546850" y="4789488"/>
            <a:ext cx="971550" cy="9620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297238"/>
          </a:xfrm>
        </p:spPr>
        <p:txBody>
          <a:bodyPr>
            <a:normAutofit fontScale="90000"/>
          </a:bodyPr>
          <a:lstStyle/>
          <a:p>
            <a:r>
              <a:rPr lang="tr-TR" b="1" dirty="0" smtClean="0"/>
              <a:t>3.</a:t>
            </a:r>
            <a:r>
              <a:rPr lang="tr-TR" dirty="0" smtClean="0"/>
              <a:t/>
            </a:r>
            <a:br>
              <a:rPr lang="tr-TR" dirty="0" smtClean="0"/>
            </a:br>
            <a:r>
              <a:rPr lang="tr-TR" dirty="0" smtClean="0"/>
              <a:t>A. THE BALL IS BEHIND THE CAHIR</a:t>
            </a:r>
            <a:br>
              <a:rPr lang="tr-TR" dirty="0" smtClean="0"/>
            </a:br>
            <a:r>
              <a:rPr lang="tr-TR" dirty="0" smtClean="0"/>
              <a:t>B. THE VALL IS NEXT TO THE CHAIR</a:t>
            </a:r>
            <a:br>
              <a:rPr lang="tr-TR" dirty="0" smtClean="0"/>
            </a:br>
            <a:r>
              <a:rPr lang="tr-TR" dirty="0" smtClean="0"/>
              <a:t>C. THE BALL IS THE CHAIR NEXT TO</a:t>
            </a:r>
            <a:br>
              <a:rPr lang="tr-TR" dirty="0" smtClean="0"/>
            </a:br>
            <a:r>
              <a:rPr lang="tr-TR" dirty="0" smtClean="0"/>
              <a:t>D. THE BALL IS OPPOSITE THE CHAIR</a:t>
            </a:r>
            <a:br>
              <a:rPr lang="tr-TR" dirty="0" smtClean="0"/>
            </a:br>
            <a:r>
              <a:rPr lang="tr-TR" dirty="0" smtClean="0"/>
              <a:t> </a:t>
            </a:r>
            <a:endParaRPr lang="tr-TR" dirty="0"/>
          </a:p>
        </p:txBody>
      </p:sp>
      <p:pic>
        <p:nvPicPr>
          <p:cNvPr id="3074" name="Picture 2" descr="C:\Users\EVEREST\Desktop\Heritage_Chair_07.png"/>
          <p:cNvPicPr>
            <a:picLocks noChangeAspect="1" noChangeArrowheads="1"/>
          </p:cNvPicPr>
          <p:nvPr/>
        </p:nvPicPr>
        <p:blipFill>
          <a:blip r:embed="rId2" cstate="print"/>
          <a:srcRect/>
          <a:stretch>
            <a:fillRect/>
          </a:stretch>
        </p:blipFill>
        <p:spPr bwMode="auto">
          <a:xfrm>
            <a:off x="-1" y="3214687"/>
            <a:ext cx="3643315" cy="3643314"/>
          </a:xfrm>
          <a:prstGeom prst="rect">
            <a:avLst/>
          </a:prstGeom>
          <a:noFill/>
        </p:spPr>
      </p:pic>
      <p:pic>
        <p:nvPicPr>
          <p:cNvPr id="3075" name="Picture 3" descr="C:\Users\EVEREST\Desktop\indir.jpg"/>
          <p:cNvPicPr>
            <a:picLocks noChangeAspect="1" noChangeArrowheads="1"/>
          </p:cNvPicPr>
          <p:nvPr/>
        </p:nvPicPr>
        <p:blipFill>
          <a:blip r:embed="rId3" cstate="print"/>
          <a:srcRect/>
          <a:stretch>
            <a:fillRect/>
          </a:stretch>
        </p:blipFill>
        <p:spPr bwMode="auto">
          <a:xfrm>
            <a:off x="2857488" y="6000768"/>
            <a:ext cx="642942" cy="64008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082924"/>
          </a:xfrm>
        </p:spPr>
        <p:txBody>
          <a:bodyPr>
            <a:normAutofit fontScale="90000"/>
          </a:bodyPr>
          <a:lstStyle/>
          <a:p>
            <a:r>
              <a:rPr lang="tr-TR" b="1" dirty="0" smtClean="0"/>
              <a:t>4. </a:t>
            </a:r>
            <a:r>
              <a:rPr lang="tr-TR" dirty="0" smtClean="0"/>
              <a:t/>
            </a:r>
            <a:br>
              <a:rPr lang="tr-TR" dirty="0" smtClean="0"/>
            </a:br>
            <a:r>
              <a:rPr lang="tr-TR" dirty="0" smtClean="0"/>
              <a:t>A. THE DAISY IS IN THE BOX</a:t>
            </a:r>
            <a:br>
              <a:rPr lang="tr-TR" dirty="0" smtClean="0"/>
            </a:br>
            <a:r>
              <a:rPr lang="tr-TR" dirty="0" smtClean="0"/>
              <a:t>B. THE ROSE IS ON THE VASE</a:t>
            </a:r>
            <a:br>
              <a:rPr lang="tr-TR" dirty="0" smtClean="0"/>
            </a:br>
            <a:r>
              <a:rPr lang="tr-TR" dirty="0" smtClean="0"/>
              <a:t>C. THE ROSE IS IN THE VASE</a:t>
            </a:r>
            <a:br>
              <a:rPr lang="tr-TR" dirty="0" smtClean="0"/>
            </a:br>
            <a:r>
              <a:rPr lang="tr-TR" dirty="0" smtClean="0"/>
              <a:t>D. THE ROSE IS UNDER THE VASE</a:t>
            </a:r>
            <a:endParaRPr lang="tr-TR" dirty="0"/>
          </a:p>
        </p:txBody>
      </p:sp>
      <p:pic>
        <p:nvPicPr>
          <p:cNvPr id="4098" name="Picture 2" descr="C:\Users\EVEREST\Desktop\display_large_single-rose_florabundance_dartington.jpg"/>
          <p:cNvPicPr>
            <a:picLocks noChangeAspect="1" noChangeArrowheads="1"/>
          </p:cNvPicPr>
          <p:nvPr/>
        </p:nvPicPr>
        <p:blipFill>
          <a:blip r:embed="rId2" cstate="print"/>
          <a:srcRect/>
          <a:stretch>
            <a:fillRect/>
          </a:stretch>
        </p:blipFill>
        <p:spPr bwMode="auto">
          <a:xfrm>
            <a:off x="2857488" y="3286124"/>
            <a:ext cx="3451884" cy="342902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868610"/>
          </a:xfrm>
        </p:spPr>
        <p:txBody>
          <a:bodyPr>
            <a:normAutofit fontScale="90000"/>
          </a:bodyPr>
          <a:lstStyle/>
          <a:p>
            <a:r>
              <a:rPr lang="tr-TR" dirty="0" smtClean="0"/>
              <a:t>5. </a:t>
            </a:r>
            <a:br>
              <a:rPr lang="tr-TR" dirty="0" smtClean="0"/>
            </a:br>
            <a:r>
              <a:rPr lang="tr-TR" dirty="0" smtClean="0"/>
              <a:t>A. THE CAR IS BEHIND THE HOUSE</a:t>
            </a:r>
            <a:br>
              <a:rPr lang="tr-TR" dirty="0" smtClean="0"/>
            </a:br>
            <a:r>
              <a:rPr lang="tr-TR" dirty="0" smtClean="0"/>
              <a:t>B. THE CAR IS NEAR THE HOUSE</a:t>
            </a:r>
            <a:br>
              <a:rPr lang="tr-TR" dirty="0" smtClean="0"/>
            </a:br>
            <a:r>
              <a:rPr lang="tr-TR" dirty="0" smtClean="0"/>
              <a:t>C. THE CARS ARE NEAR THE HOUSE</a:t>
            </a:r>
            <a:br>
              <a:rPr lang="tr-TR" dirty="0" smtClean="0"/>
            </a:br>
            <a:r>
              <a:rPr lang="tr-TR" dirty="0" smtClean="0"/>
              <a:t>D. THE CAR IS NEAR THE HOUSES</a:t>
            </a:r>
            <a:endParaRPr lang="tr-TR" dirty="0"/>
          </a:p>
        </p:txBody>
      </p:sp>
      <p:pic>
        <p:nvPicPr>
          <p:cNvPr id="5122" name="Picture 2" descr="C:\Users\EVEREST\Desktop\house-05.jpg"/>
          <p:cNvPicPr>
            <a:picLocks noChangeAspect="1" noChangeArrowheads="1"/>
          </p:cNvPicPr>
          <p:nvPr/>
        </p:nvPicPr>
        <p:blipFill>
          <a:blip r:embed="rId2" cstate="print"/>
          <a:srcRect/>
          <a:stretch>
            <a:fillRect/>
          </a:stretch>
        </p:blipFill>
        <p:spPr bwMode="auto">
          <a:xfrm>
            <a:off x="4545026" y="3689818"/>
            <a:ext cx="4598974" cy="3168182"/>
          </a:xfrm>
          <a:prstGeom prst="rect">
            <a:avLst/>
          </a:prstGeom>
          <a:noFill/>
        </p:spPr>
      </p:pic>
      <p:pic>
        <p:nvPicPr>
          <p:cNvPr id="5124" name="Picture 4" descr="C:\Users\EVEREST\Desktop\AUDI-Q8-concept-NAIAS-2017-designboom-05.jpg"/>
          <p:cNvPicPr>
            <a:picLocks noChangeAspect="1" noChangeArrowheads="1"/>
          </p:cNvPicPr>
          <p:nvPr/>
        </p:nvPicPr>
        <p:blipFill>
          <a:blip r:embed="rId3" cstate="print"/>
          <a:srcRect/>
          <a:stretch>
            <a:fillRect/>
          </a:stretch>
        </p:blipFill>
        <p:spPr bwMode="auto">
          <a:xfrm>
            <a:off x="2357422" y="5479209"/>
            <a:ext cx="2143140" cy="137879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011486"/>
          </a:xfrm>
        </p:spPr>
        <p:txBody>
          <a:bodyPr>
            <a:normAutofit fontScale="90000"/>
          </a:bodyPr>
          <a:lstStyle/>
          <a:p>
            <a:r>
              <a:rPr lang="tr-TR" b="1" dirty="0" smtClean="0"/>
              <a:t>6.</a:t>
            </a:r>
            <a:br>
              <a:rPr lang="tr-TR" b="1" dirty="0" smtClean="0"/>
            </a:br>
            <a:r>
              <a:rPr lang="tr-TR" dirty="0" smtClean="0"/>
              <a:t>A.THE BOY IS IN FRONT OF THE DOOR</a:t>
            </a:r>
            <a:br>
              <a:rPr lang="tr-TR" dirty="0" smtClean="0"/>
            </a:br>
            <a:r>
              <a:rPr lang="tr-TR" dirty="0" smtClean="0"/>
              <a:t>B. THE BOY IS THE DOOR BEHIND</a:t>
            </a:r>
            <a:br>
              <a:rPr lang="tr-TR" dirty="0" smtClean="0"/>
            </a:br>
            <a:r>
              <a:rPr lang="tr-TR" dirty="0" smtClean="0"/>
              <a:t>C. THE BOY IS BEHIND THE CAR</a:t>
            </a:r>
            <a:br>
              <a:rPr lang="tr-TR" dirty="0" smtClean="0"/>
            </a:br>
            <a:r>
              <a:rPr lang="tr-TR" dirty="0" smtClean="0"/>
              <a:t>D. THE BOY IS BEHIND THE DOOR</a:t>
            </a:r>
            <a:endParaRPr lang="tr-TR" dirty="0"/>
          </a:p>
        </p:txBody>
      </p:sp>
      <p:pic>
        <p:nvPicPr>
          <p:cNvPr id="6146" name="Picture 2" descr="C:\Users\EVEREST\Desktop\MP9004311981.jpg"/>
          <p:cNvPicPr>
            <a:picLocks noChangeAspect="1" noChangeArrowheads="1"/>
          </p:cNvPicPr>
          <p:nvPr/>
        </p:nvPicPr>
        <p:blipFill>
          <a:blip r:embed="rId2" cstate="print"/>
          <a:srcRect/>
          <a:stretch>
            <a:fillRect/>
          </a:stretch>
        </p:blipFill>
        <p:spPr bwMode="auto">
          <a:xfrm>
            <a:off x="0" y="3289629"/>
            <a:ext cx="2714611" cy="356837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011486"/>
          </a:xfrm>
        </p:spPr>
        <p:txBody>
          <a:bodyPr>
            <a:normAutofit fontScale="90000"/>
          </a:bodyPr>
          <a:lstStyle/>
          <a:p>
            <a:r>
              <a:rPr lang="tr-TR" b="1" dirty="0" smtClean="0"/>
              <a:t>7.</a:t>
            </a:r>
            <a:r>
              <a:rPr lang="tr-TR" dirty="0" smtClean="0"/>
              <a:t/>
            </a:r>
            <a:br>
              <a:rPr lang="tr-TR" dirty="0" smtClean="0"/>
            </a:br>
            <a:r>
              <a:rPr lang="tr-TR" dirty="0" smtClean="0"/>
              <a:t>A. THE TIGER IS ON THE BALL</a:t>
            </a:r>
            <a:br>
              <a:rPr lang="tr-TR" dirty="0" smtClean="0"/>
            </a:br>
            <a:r>
              <a:rPr lang="tr-TR" dirty="0" smtClean="0"/>
              <a:t>B. THE BALL IS UNDER THE ELEPHANT</a:t>
            </a:r>
            <a:br>
              <a:rPr lang="tr-TR" dirty="0" smtClean="0"/>
            </a:br>
            <a:r>
              <a:rPr lang="tr-TR" dirty="0" smtClean="0"/>
              <a:t>C. THE BALL IS ON THE ELEPHANT</a:t>
            </a:r>
            <a:br>
              <a:rPr lang="tr-TR" dirty="0" smtClean="0"/>
            </a:br>
            <a:r>
              <a:rPr lang="tr-TR" dirty="0" smtClean="0"/>
              <a:t>D. THE ELEPHANT IS UNDER THE BALL</a:t>
            </a:r>
            <a:endParaRPr lang="tr-TR" dirty="0"/>
          </a:p>
        </p:txBody>
      </p:sp>
      <p:pic>
        <p:nvPicPr>
          <p:cNvPr id="7170" name="Picture 2" descr="C:\Users\EVEREST\Desktop\0559b0b622c738373709a8324afa57d4.jpg"/>
          <p:cNvPicPr>
            <a:picLocks noChangeAspect="1" noChangeArrowheads="1"/>
          </p:cNvPicPr>
          <p:nvPr/>
        </p:nvPicPr>
        <p:blipFill>
          <a:blip r:embed="rId2" cstate="print"/>
          <a:srcRect/>
          <a:stretch>
            <a:fillRect/>
          </a:stretch>
        </p:blipFill>
        <p:spPr bwMode="auto">
          <a:xfrm>
            <a:off x="2357422" y="3229835"/>
            <a:ext cx="4120429" cy="362816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511420"/>
          </a:xfrm>
        </p:spPr>
        <p:txBody>
          <a:bodyPr>
            <a:normAutofit fontScale="90000"/>
          </a:bodyPr>
          <a:lstStyle/>
          <a:p>
            <a:r>
              <a:rPr lang="tr-TR" sz="3200" b="1" dirty="0" smtClean="0"/>
              <a:t>8. </a:t>
            </a:r>
            <a:r>
              <a:rPr lang="tr-TR" sz="3200" dirty="0" smtClean="0"/>
              <a:t/>
            </a:r>
            <a:br>
              <a:rPr lang="tr-TR" sz="3200" dirty="0" smtClean="0"/>
            </a:br>
            <a:r>
              <a:rPr lang="tr-TR" sz="3200" dirty="0" smtClean="0"/>
              <a:t>A. THE ROOSTER IS BETWEEN THE DONKEYS</a:t>
            </a:r>
            <a:br>
              <a:rPr lang="tr-TR" sz="3200" dirty="0" smtClean="0"/>
            </a:br>
            <a:r>
              <a:rPr lang="tr-TR" sz="3200" dirty="0" smtClean="0"/>
              <a:t>B. THE DONKEY IS BETWEEN THE ROOSTERS</a:t>
            </a:r>
            <a:br>
              <a:rPr lang="tr-TR" sz="3200" dirty="0" smtClean="0"/>
            </a:br>
            <a:r>
              <a:rPr lang="tr-TR" sz="3200" dirty="0" smtClean="0"/>
              <a:t>C. THE DONKEYS ARE NEAR THE HOUSE</a:t>
            </a:r>
            <a:br>
              <a:rPr lang="tr-TR" sz="3200" dirty="0" smtClean="0"/>
            </a:br>
            <a:r>
              <a:rPr lang="tr-TR" sz="3200" dirty="0" smtClean="0"/>
              <a:t>D. THE ROOSTER IS BEHIND THE DONKEYS</a:t>
            </a:r>
            <a:endParaRPr lang="tr-TR" sz="3200" dirty="0"/>
          </a:p>
        </p:txBody>
      </p:sp>
      <p:pic>
        <p:nvPicPr>
          <p:cNvPr id="8194" name="Picture 2" descr="C:\Users\EVEREST\Desktop\animated-chicken-rooster-gif-2.gif"/>
          <p:cNvPicPr>
            <a:picLocks noChangeAspect="1" noChangeArrowheads="1" noCrop="1"/>
          </p:cNvPicPr>
          <p:nvPr/>
        </p:nvPicPr>
        <p:blipFill>
          <a:blip r:embed="rId2" cstate="print"/>
          <a:srcRect/>
          <a:stretch>
            <a:fillRect/>
          </a:stretch>
        </p:blipFill>
        <p:spPr bwMode="auto">
          <a:xfrm>
            <a:off x="3571868" y="5250645"/>
            <a:ext cx="2143140" cy="1607355"/>
          </a:xfrm>
          <a:prstGeom prst="rect">
            <a:avLst/>
          </a:prstGeom>
          <a:noFill/>
        </p:spPr>
      </p:pic>
      <p:pic>
        <p:nvPicPr>
          <p:cNvPr id="8195" name="Picture 3" descr="C:\Users\EVEREST\Desktop\giphy (1).gif"/>
          <p:cNvPicPr>
            <a:picLocks noChangeAspect="1" noChangeArrowheads="1" noCrop="1"/>
          </p:cNvPicPr>
          <p:nvPr/>
        </p:nvPicPr>
        <p:blipFill>
          <a:blip r:embed="rId3" cstate="print"/>
          <a:srcRect/>
          <a:stretch>
            <a:fillRect/>
          </a:stretch>
        </p:blipFill>
        <p:spPr bwMode="auto">
          <a:xfrm>
            <a:off x="6072166" y="3786166"/>
            <a:ext cx="3071834" cy="3071834"/>
          </a:xfrm>
          <a:prstGeom prst="rect">
            <a:avLst/>
          </a:prstGeom>
          <a:noFill/>
        </p:spPr>
      </p:pic>
      <p:pic>
        <p:nvPicPr>
          <p:cNvPr id="8196" name="Picture 4" descr="C:\Users\EVEREST\Desktop\giphy (1).gif"/>
          <p:cNvPicPr>
            <a:picLocks noChangeAspect="1" noChangeArrowheads="1" noCrop="1"/>
          </p:cNvPicPr>
          <p:nvPr/>
        </p:nvPicPr>
        <p:blipFill>
          <a:blip r:embed="rId3" cstate="print"/>
          <a:srcRect/>
          <a:stretch>
            <a:fillRect/>
          </a:stretch>
        </p:blipFill>
        <p:spPr bwMode="auto">
          <a:xfrm flipH="1">
            <a:off x="-1" y="4071942"/>
            <a:ext cx="3314656" cy="278605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868610"/>
          </a:xfrm>
        </p:spPr>
        <p:txBody>
          <a:bodyPr>
            <a:normAutofit fontScale="90000"/>
          </a:bodyPr>
          <a:lstStyle/>
          <a:p>
            <a:r>
              <a:rPr lang="tr-TR" b="1" dirty="0" smtClean="0"/>
              <a:t>9.</a:t>
            </a:r>
            <a:r>
              <a:rPr lang="tr-TR" dirty="0" smtClean="0"/>
              <a:t> </a:t>
            </a:r>
            <a:br>
              <a:rPr lang="tr-TR" dirty="0" smtClean="0"/>
            </a:br>
            <a:r>
              <a:rPr lang="tr-TR" dirty="0" smtClean="0"/>
              <a:t>A.THE SHIP IS UNDER THE SEA</a:t>
            </a:r>
            <a:br>
              <a:rPr lang="tr-TR" dirty="0" smtClean="0"/>
            </a:br>
            <a:r>
              <a:rPr lang="tr-TR" dirty="0" smtClean="0"/>
              <a:t>B. THE SHIP IS ON THE SEA</a:t>
            </a:r>
            <a:br>
              <a:rPr lang="tr-TR" dirty="0" smtClean="0"/>
            </a:br>
            <a:r>
              <a:rPr lang="tr-TR" dirty="0" smtClean="0"/>
              <a:t>C. THE SHIP IS NEXT TO THE SEA</a:t>
            </a:r>
            <a:br>
              <a:rPr lang="tr-TR" dirty="0" smtClean="0"/>
            </a:br>
            <a:r>
              <a:rPr lang="tr-TR" dirty="0" smtClean="0"/>
              <a:t>D. THE SEA IS ON THE SHIP</a:t>
            </a:r>
            <a:endParaRPr lang="tr-TR" dirty="0"/>
          </a:p>
        </p:txBody>
      </p:sp>
      <p:pic>
        <p:nvPicPr>
          <p:cNvPr id="9218" name="Picture 2" descr="C:\Users\EVEREST\Desktop\Ship-on-the-Sea-papua_new_guinea_ship_wallpapers_1920x1200.jpg"/>
          <p:cNvPicPr>
            <a:picLocks noChangeAspect="1" noChangeArrowheads="1"/>
          </p:cNvPicPr>
          <p:nvPr/>
        </p:nvPicPr>
        <p:blipFill>
          <a:blip r:embed="rId2" cstate="print"/>
          <a:srcRect/>
          <a:stretch>
            <a:fillRect/>
          </a:stretch>
        </p:blipFill>
        <p:spPr bwMode="auto">
          <a:xfrm>
            <a:off x="785786" y="3429000"/>
            <a:ext cx="7698089" cy="3429000"/>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59</Words>
  <PresentationFormat>Ekran Gösterisi (4:3)</PresentationFormat>
  <Paragraphs>22</Paragraphs>
  <Slides>20</Slides>
  <Notes>1</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Ofis Teması</vt:lpstr>
      <vt:lpstr>1.” THE COMPUTER IS ON THE BED” A. BİLGİSAYAR YATAĞIN İÇİNDE B. BİLGİSAYAR MASANIN ÜSTÜNDE C. BİLGİSAYAR YATAĞIN ÜSTÜNDE D. YATAK BİLGİSAYARIN YANINDA</vt:lpstr>
      <vt:lpstr>2. A. THE CAR IS OPPOSITE THE LORRY B. THE CAR IS NEAR THE LORRY C. THE CAR IS NEXT TO THE TREE D. THE LORRY IS BEHIND THE CAR</vt:lpstr>
      <vt:lpstr>3. A. THE BALL IS BEHIND THE CAHIR B. THE VALL IS NEXT TO THE CHAIR C. THE BALL IS THE CHAIR NEXT TO D. THE BALL IS OPPOSITE THE CHAIR  </vt:lpstr>
      <vt:lpstr>4.  A. THE DAISY IS IN THE BOX B. THE ROSE IS ON THE VASE C. THE ROSE IS IN THE VASE D. THE ROSE IS UNDER THE VASE</vt:lpstr>
      <vt:lpstr>5.  A. THE CAR IS BEHIND THE HOUSE B. THE CAR IS NEAR THE HOUSE C. THE CARS ARE NEAR THE HOUSE D. THE CAR IS NEAR THE HOUSES</vt:lpstr>
      <vt:lpstr>6. A.THE BOY IS IN FRONT OF THE DOOR B. THE BOY IS THE DOOR BEHIND C. THE BOY IS BEHIND THE CAR D. THE BOY IS BEHIND THE DOOR</vt:lpstr>
      <vt:lpstr>7. A. THE TIGER IS ON THE BALL B. THE BALL IS UNDER THE ELEPHANT C. THE BALL IS ON THE ELEPHANT D. THE ELEPHANT IS UNDER THE BALL</vt:lpstr>
      <vt:lpstr>8.  A. THE ROOSTER IS BETWEEN THE DONKEYS B. THE DONKEY IS BETWEEN THE ROOSTERS C. THE DONKEYS ARE NEAR THE HOUSE D. THE ROOSTER IS BEHIND THE DONKEYS</vt:lpstr>
      <vt:lpstr>9.  A.THE SHIP IS UNDER THE SEA B. THE SHIP IS ON THE SEA C. THE SHIP IS NEXT TO THE SEA D. THE SEA IS ON THE SHIP</vt:lpstr>
      <vt:lpstr>10. A. THE DOG IS BEHIND THE CAR B. THE DOGS ARE IN FRONT OF THE HOUSE C. THE DOG IS UNDER THE HOUSE D. THE DOG IS IN FRONT OF THE HOUSE</vt:lpstr>
      <vt:lpstr>11.  A. THE MONEY IS IN THE CAR B. THE MONEY IS UNDER THE POCKET C. THE MONEY IS IN THE POCKET D. THE MONEY IS NEAR THE POCKET</vt:lpstr>
      <vt:lpstr>12.  IN / ON / NEAR A. İÇİNDE / ÜSTÜNDE / KARŞISINDA B. ALTINDA / ÜSTÜNDE / YANINDA C. İÇİNDE / YANINDA / BİTİŞİĞİNDE D. İÇİNDE / ÜSTÜNDE / YANINDA</vt:lpstr>
      <vt:lpstr>13. ALTINDA / ARKASINDA / BİTİŞİĞİNDE A. UNDER / BETWEEN / NEXT TO B. UNDER / BEHIND / NEAR C. UNDER / BEHIND / NEXT TO D. BEHIND / BETWEEN / OPPOSITE</vt:lpstr>
      <vt:lpstr>14.  ARASINDA / YANINDA / ÖNÜNDE A. BETWEEN / NEAR / BEHIND B. BETWEEN / NEAR / IN FRONT OF C. BETWEEN / NEXT TO / IN FRONT OF D. BEHIND / NEAR / IN FRONT OF</vt:lpstr>
      <vt:lpstr>15. ÜSTÜNDE / BİTİŞİĞİNDE A. ON / NEAR B. ON / BEHIND C. ON / NEXT TO D. UNDER / NEAR</vt:lpstr>
      <vt:lpstr>16. NEAR / BEHIND A. YANINDA / ARKASINDA B. BİTİŞİĞİNDE / ÖNÜNDE C. YANINDA / ÜSTÜNDE D. ALTINDA / KARŞISINDA  </vt:lpstr>
      <vt:lpstr>17.  ON / BETWEEN A. ÜSTÜNDE / ARKASINDA B. ARASINDA / ARKASINDA C. ÜSTÜNDE / ARASINDA D. ÜSTÜNDE / İÇİNDE</vt:lpstr>
      <vt:lpstr>18. NEXT TO / IN FRONT OF A. YANINDA / ALTINDA B. ARKASINDA / ÖNÜNDE C. BİTİŞİĞİNDE / ÖNÜNDE D. KARŞISINDA / ARKASINDA</vt:lpstr>
      <vt:lpstr>19. WHERE IS THE DOG? A. IT IS ON THE TABLE B. IT IS UNDER THE TABLE C. IT IS UNDER THE CAR D. IT IS NEAR THE TABLE</vt:lpstr>
      <vt:lpstr>20. WHERE IS THE BABY? A. HE IS IN THE HOUSE B. HE IS IN THE CAR C. HE IS NEXT TO THE CAR D. HE IS ON THE CAR          zB17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2017-02-26T18:16:14Z</dcterms:created>
  <dcterms:modified xsi:type="dcterms:W3CDTF">2017-03-08T13:51:26Z</dcterms:modified>
  <cp:category>www.sorubak.com</cp:category>
</cp:coreProperties>
</file>