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75" r:id="rId4"/>
    <p:sldId id="274" r:id="rId5"/>
    <p:sldId id="273" r:id="rId6"/>
    <p:sldId id="272" r:id="rId7"/>
    <p:sldId id="271" r:id="rId8"/>
    <p:sldId id="270" r:id="rId9"/>
    <p:sldId id="269" r:id="rId10"/>
    <p:sldId id="268" r:id="rId11"/>
    <p:sldId id="278" r:id="rId12"/>
    <p:sldId id="264" r:id="rId13"/>
    <p:sldId id="263" r:id="rId14"/>
    <p:sldId id="262" r:id="rId15"/>
    <p:sldId id="261" r:id="rId16"/>
    <p:sldId id="279" r:id="rId17"/>
    <p:sldId id="280" r:id="rId18"/>
    <p:sldId id="282" r:id="rId19"/>
    <p:sldId id="283" r:id="rId20"/>
    <p:sldId id="281" r:id="rId21"/>
    <p:sldId id="284" r:id="rId22"/>
    <p:sldId id="277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15.09.2016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15.09.2016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15.09.2016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15.09.2016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15.09.2016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8302" y="116748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DÜZLEM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87491" y="2921806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4927" y="472514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İLKOKULU/MALATYA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971600" y="1124744"/>
            <a:ext cx="6840760" cy="2880519"/>
          </a:xfrm>
          <a:prstGeom prst="flowChartInputOutput">
            <a:avLst/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tr-TR" sz="8000" b="1" dirty="0" smtClean="0">
                <a:solidFill>
                  <a:srgbClr val="FF0000"/>
                </a:solidFill>
                <a:latin typeface="Rockwell Extra Bold" pitchFamily="18" charset="0"/>
              </a:rPr>
              <a:t>Düzlem</a:t>
            </a:r>
            <a:r>
              <a:rPr lang="tr-TR" b="1" dirty="0" smtClean="0">
                <a:solidFill>
                  <a:srgbClr val="2F0CC6"/>
                </a:solidFill>
              </a:rPr>
              <a:t> </a:t>
            </a:r>
            <a:endParaRPr lang="tr-TR" dirty="0"/>
          </a:p>
        </p:txBody>
      </p:sp>
      <p:sp>
        <p:nvSpPr>
          <p:cNvPr id="5" name="Line 11"/>
          <p:cNvSpPr>
            <a:spLocks noChangeShapeType="1"/>
          </p:cNvSpPr>
          <p:nvPr/>
        </p:nvSpPr>
        <p:spPr bwMode="auto">
          <a:xfrm flipH="1">
            <a:off x="683568" y="4005064"/>
            <a:ext cx="287337" cy="50323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6" name="Line 11"/>
          <p:cNvSpPr>
            <a:spLocks noChangeShapeType="1"/>
          </p:cNvSpPr>
          <p:nvPr/>
        </p:nvSpPr>
        <p:spPr bwMode="auto">
          <a:xfrm flipH="1">
            <a:off x="6156176" y="4005064"/>
            <a:ext cx="287337" cy="50323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7" name="Line 11"/>
          <p:cNvSpPr>
            <a:spLocks noChangeShapeType="1"/>
          </p:cNvSpPr>
          <p:nvPr/>
        </p:nvSpPr>
        <p:spPr bwMode="auto">
          <a:xfrm flipV="1">
            <a:off x="7812360" y="620688"/>
            <a:ext cx="216024" cy="49629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 flipV="1">
            <a:off x="2411760" y="620688"/>
            <a:ext cx="233313" cy="504056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 flipH="1">
            <a:off x="323528" y="4005064"/>
            <a:ext cx="6477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0" name="Line 12"/>
          <p:cNvSpPr>
            <a:spLocks noChangeShapeType="1"/>
          </p:cNvSpPr>
          <p:nvPr/>
        </p:nvSpPr>
        <p:spPr bwMode="auto">
          <a:xfrm>
            <a:off x="6444208" y="4005064"/>
            <a:ext cx="1224136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 flipH="1">
            <a:off x="1187624" y="1124744"/>
            <a:ext cx="1151756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7740352" y="1124744"/>
            <a:ext cx="1008484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0" y="4437111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342900" indent="-342900">
              <a:spcBef>
                <a:spcPct val="20000"/>
              </a:spcBef>
            </a:pPr>
            <a:r>
              <a:rPr lang="tr-TR" sz="5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itchFamily="18" charset="0"/>
              </a:rPr>
              <a:t>Çevremizde gördüğümüz </a:t>
            </a:r>
            <a:r>
              <a:rPr lang="tr-T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itchFamily="18" charset="0"/>
              </a:rPr>
              <a:t>düz</a:t>
            </a:r>
            <a:r>
              <a:rPr lang="tr-TR" sz="5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itchFamily="18" charset="0"/>
              </a:rPr>
              <a:t> yüzeyler </a:t>
            </a:r>
            <a:r>
              <a:rPr lang="tr-T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itchFamily="18" charset="0"/>
              </a:rPr>
              <a:t>düzlem</a:t>
            </a:r>
            <a:r>
              <a:rPr lang="tr-TR" sz="5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itchFamily="18" charset="0"/>
              </a:rPr>
              <a:t>dir.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971600" y="1124744"/>
            <a:ext cx="6840760" cy="2880519"/>
          </a:xfrm>
          <a:prstGeom prst="flowChartInputOutput">
            <a:avLst/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tr-TR" sz="8000" b="1" dirty="0" smtClean="0">
                <a:solidFill>
                  <a:srgbClr val="FF0000"/>
                </a:solidFill>
                <a:latin typeface="Rockwell Extra Bold" pitchFamily="18" charset="0"/>
              </a:rPr>
              <a:t>Düzlem</a:t>
            </a:r>
            <a:r>
              <a:rPr lang="tr-TR" b="1" dirty="0" smtClean="0">
                <a:solidFill>
                  <a:srgbClr val="2F0CC6"/>
                </a:solidFill>
              </a:rPr>
              <a:t> </a:t>
            </a:r>
            <a:endParaRPr lang="tr-TR" dirty="0"/>
          </a:p>
        </p:txBody>
      </p:sp>
      <p:sp>
        <p:nvSpPr>
          <p:cNvPr id="5" name="Line 11"/>
          <p:cNvSpPr>
            <a:spLocks noChangeShapeType="1"/>
          </p:cNvSpPr>
          <p:nvPr/>
        </p:nvSpPr>
        <p:spPr bwMode="auto">
          <a:xfrm flipH="1">
            <a:off x="683568" y="4005064"/>
            <a:ext cx="287337" cy="50323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6" name="Line 11"/>
          <p:cNvSpPr>
            <a:spLocks noChangeShapeType="1"/>
          </p:cNvSpPr>
          <p:nvPr/>
        </p:nvSpPr>
        <p:spPr bwMode="auto">
          <a:xfrm flipH="1">
            <a:off x="6156176" y="4005064"/>
            <a:ext cx="287337" cy="50323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7" name="Line 11"/>
          <p:cNvSpPr>
            <a:spLocks noChangeShapeType="1"/>
          </p:cNvSpPr>
          <p:nvPr/>
        </p:nvSpPr>
        <p:spPr bwMode="auto">
          <a:xfrm flipV="1">
            <a:off x="7812360" y="620688"/>
            <a:ext cx="216024" cy="49629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 flipV="1">
            <a:off x="2411760" y="620688"/>
            <a:ext cx="233313" cy="504056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 flipH="1">
            <a:off x="323528" y="4005064"/>
            <a:ext cx="6477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0" name="Line 12"/>
          <p:cNvSpPr>
            <a:spLocks noChangeShapeType="1"/>
          </p:cNvSpPr>
          <p:nvPr/>
        </p:nvSpPr>
        <p:spPr bwMode="auto">
          <a:xfrm>
            <a:off x="6444208" y="4005064"/>
            <a:ext cx="1224136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 flipH="1">
            <a:off x="1187624" y="1124744"/>
            <a:ext cx="1151756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7740352" y="1124744"/>
            <a:ext cx="1008484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0" y="4437111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342900" indent="-342900">
              <a:spcBef>
                <a:spcPct val="20000"/>
              </a:spcBef>
            </a:pPr>
            <a:r>
              <a:rPr lang="tr-TR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itchFamily="18" charset="0"/>
              </a:rPr>
              <a:t>Düzlem, sonsuza kadar giden </a:t>
            </a:r>
            <a:r>
              <a:rPr lang="tr-TR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itchFamily="18" charset="0"/>
              </a:rPr>
              <a:t>düz</a:t>
            </a:r>
            <a:r>
              <a:rPr lang="tr-TR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itchFamily="18" charset="0"/>
              </a:rPr>
              <a:t> yüzeydir.</a:t>
            </a:r>
            <a:endParaRPr lang="tr-TR" sz="5400" b="1" dirty="0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6853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Tek Köşesi Yuvarlatılmış Dikdörtgen"/>
          <p:cNvSpPr/>
          <p:nvPr/>
        </p:nvSpPr>
        <p:spPr>
          <a:xfrm>
            <a:off x="539552" y="620688"/>
            <a:ext cx="7272808" cy="3600400"/>
          </a:xfrm>
          <a:prstGeom prst="round1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>
            <a:off x="971600" y="836712"/>
            <a:ext cx="648072" cy="50405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kış Çizelgesi: Manyetik Disk"/>
          <p:cNvSpPr/>
          <p:nvPr/>
        </p:nvSpPr>
        <p:spPr>
          <a:xfrm>
            <a:off x="1691680" y="1412776"/>
            <a:ext cx="576064" cy="504056"/>
          </a:xfrm>
          <a:prstGeom prst="flowChartMagneticDisk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İkizkenar Üçgen"/>
          <p:cNvSpPr/>
          <p:nvPr/>
        </p:nvSpPr>
        <p:spPr>
          <a:xfrm>
            <a:off x="2339752" y="764704"/>
            <a:ext cx="864096" cy="576064"/>
          </a:xfrm>
          <a:prstGeom prst="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Gülen Yüz"/>
          <p:cNvSpPr/>
          <p:nvPr/>
        </p:nvSpPr>
        <p:spPr>
          <a:xfrm>
            <a:off x="3275856" y="836712"/>
            <a:ext cx="576064" cy="504056"/>
          </a:xfrm>
          <a:prstGeom prst="smileyFac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971600" y="1340768"/>
            <a:ext cx="648072" cy="50405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971600" y="1844824"/>
            <a:ext cx="648072" cy="50405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971600" y="2348880"/>
            <a:ext cx="648072" cy="50405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Oval"/>
          <p:cNvSpPr/>
          <p:nvPr/>
        </p:nvSpPr>
        <p:spPr>
          <a:xfrm>
            <a:off x="899592" y="2852936"/>
            <a:ext cx="648072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Oval"/>
          <p:cNvSpPr/>
          <p:nvPr/>
        </p:nvSpPr>
        <p:spPr>
          <a:xfrm>
            <a:off x="827584" y="3356992"/>
            <a:ext cx="648072" cy="504056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Oval"/>
          <p:cNvSpPr/>
          <p:nvPr/>
        </p:nvSpPr>
        <p:spPr>
          <a:xfrm>
            <a:off x="3923928" y="836712"/>
            <a:ext cx="648072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Oval"/>
          <p:cNvSpPr/>
          <p:nvPr/>
        </p:nvSpPr>
        <p:spPr>
          <a:xfrm>
            <a:off x="3923928" y="1340768"/>
            <a:ext cx="648072" cy="50405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Oval"/>
          <p:cNvSpPr/>
          <p:nvPr/>
        </p:nvSpPr>
        <p:spPr>
          <a:xfrm>
            <a:off x="3923928" y="1844824"/>
            <a:ext cx="648072" cy="504056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Oval"/>
          <p:cNvSpPr/>
          <p:nvPr/>
        </p:nvSpPr>
        <p:spPr>
          <a:xfrm>
            <a:off x="3923928" y="2348880"/>
            <a:ext cx="648072" cy="50405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Oval"/>
          <p:cNvSpPr/>
          <p:nvPr/>
        </p:nvSpPr>
        <p:spPr>
          <a:xfrm>
            <a:off x="3923928" y="2852936"/>
            <a:ext cx="648072" cy="50405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Oval"/>
          <p:cNvSpPr/>
          <p:nvPr/>
        </p:nvSpPr>
        <p:spPr>
          <a:xfrm>
            <a:off x="3851920" y="3356992"/>
            <a:ext cx="648072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Akış Çizelgesi: Manyetik Disk"/>
          <p:cNvSpPr/>
          <p:nvPr/>
        </p:nvSpPr>
        <p:spPr>
          <a:xfrm>
            <a:off x="1691680" y="1844824"/>
            <a:ext cx="576064" cy="504056"/>
          </a:xfrm>
          <a:prstGeom prst="flowChartMagneticDisk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Akış Çizelgesi: Manyetik Disk"/>
          <p:cNvSpPr/>
          <p:nvPr/>
        </p:nvSpPr>
        <p:spPr>
          <a:xfrm>
            <a:off x="1619672" y="2348880"/>
            <a:ext cx="576064" cy="504056"/>
          </a:xfrm>
          <a:prstGeom prst="flowChartMagneticDisk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Akış Çizelgesi: Manyetik Disk"/>
          <p:cNvSpPr/>
          <p:nvPr/>
        </p:nvSpPr>
        <p:spPr>
          <a:xfrm>
            <a:off x="1619672" y="2852936"/>
            <a:ext cx="576064" cy="504056"/>
          </a:xfrm>
          <a:prstGeom prst="flowChartMagneticDisk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Akış Çizelgesi: Manyetik Disk"/>
          <p:cNvSpPr/>
          <p:nvPr/>
        </p:nvSpPr>
        <p:spPr>
          <a:xfrm>
            <a:off x="1619672" y="3356992"/>
            <a:ext cx="576064" cy="504056"/>
          </a:xfrm>
          <a:prstGeom prst="flowChartMagneticDisk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Akış Çizelgesi: Manyetik Disk"/>
          <p:cNvSpPr/>
          <p:nvPr/>
        </p:nvSpPr>
        <p:spPr>
          <a:xfrm>
            <a:off x="1691680" y="908720"/>
            <a:ext cx="576064" cy="504056"/>
          </a:xfrm>
          <a:prstGeom prst="flowChartMagneticDisk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İkizkenar Üçgen"/>
          <p:cNvSpPr/>
          <p:nvPr/>
        </p:nvSpPr>
        <p:spPr>
          <a:xfrm>
            <a:off x="2339752" y="1340768"/>
            <a:ext cx="864096" cy="576064"/>
          </a:xfrm>
          <a:prstGeom prst="triangl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İkizkenar Üçgen"/>
          <p:cNvSpPr/>
          <p:nvPr/>
        </p:nvSpPr>
        <p:spPr>
          <a:xfrm>
            <a:off x="2339752" y="1916832"/>
            <a:ext cx="864096" cy="576064"/>
          </a:xfrm>
          <a:prstGeom prst="triangl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İkizkenar Üçgen"/>
          <p:cNvSpPr/>
          <p:nvPr/>
        </p:nvSpPr>
        <p:spPr>
          <a:xfrm>
            <a:off x="2339752" y="2492896"/>
            <a:ext cx="864096" cy="576064"/>
          </a:xfrm>
          <a:prstGeom prst="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İkizkenar Üçgen"/>
          <p:cNvSpPr/>
          <p:nvPr/>
        </p:nvSpPr>
        <p:spPr>
          <a:xfrm>
            <a:off x="2267744" y="3068960"/>
            <a:ext cx="864096" cy="576064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İkizkenar Üçgen"/>
          <p:cNvSpPr/>
          <p:nvPr/>
        </p:nvSpPr>
        <p:spPr>
          <a:xfrm>
            <a:off x="5220072" y="764704"/>
            <a:ext cx="864096" cy="576064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İkizkenar Üçgen"/>
          <p:cNvSpPr/>
          <p:nvPr/>
        </p:nvSpPr>
        <p:spPr>
          <a:xfrm>
            <a:off x="5220072" y="1340768"/>
            <a:ext cx="864096" cy="576064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İkizkenar Üçgen"/>
          <p:cNvSpPr/>
          <p:nvPr/>
        </p:nvSpPr>
        <p:spPr>
          <a:xfrm>
            <a:off x="5220072" y="1916832"/>
            <a:ext cx="864096" cy="576064"/>
          </a:xfrm>
          <a:prstGeom prst="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İkizkenar Üçgen"/>
          <p:cNvSpPr/>
          <p:nvPr/>
        </p:nvSpPr>
        <p:spPr>
          <a:xfrm>
            <a:off x="5148064" y="2492896"/>
            <a:ext cx="864096" cy="576064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İkizkenar Üçgen"/>
          <p:cNvSpPr/>
          <p:nvPr/>
        </p:nvSpPr>
        <p:spPr>
          <a:xfrm>
            <a:off x="5148064" y="3068960"/>
            <a:ext cx="864096" cy="576064"/>
          </a:xfrm>
          <a:prstGeom prst="triangl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34 Gülen Yüz"/>
          <p:cNvSpPr/>
          <p:nvPr/>
        </p:nvSpPr>
        <p:spPr>
          <a:xfrm>
            <a:off x="3275856" y="1340768"/>
            <a:ext cx="576064" cy="504056"/>
          </a:xfrm>
          <a:prstGeom prst="smileyFac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Gülen Yüz"/>
          <p:cNvSpPr/>
          <p:nvPr/>
        </p:nvSpPr>
        <p:spPr>
          <a:xfrm>
            <a:off x="3275856" y="1844824"/>
            <a:ext cx="576064" cy="504056"/>
          </a:xfrm>
          <a:prstGeom prst="smileyFac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Gülen Yüz"/>
          <p:cNvSpPr/>
          <p:nvPr/>
        </p:nvSpPr>
        <p:spPr>
          <a:xfrm>
            <a:off x="3275856" y="2348880"/>
            <a:ext cx="576064" cy="504056"/>
          </a:xfrm>
          <a:prstGeom prst="smileyFac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37 Gülen Yüz"/>
          <p:cNvSpPr/>
          <p:nvPr/>
        </p:nvSpPr>
        <p:spPr>
          <a:xfrm>
            <a:off x="3275856" y="2852936"/>
            <a:ext cx="576064" cy="504056"/>
          </a:xfrm>
          <a:prstGeom prst="smileyFac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Gülen Yüz"/>
          <p:cNvSpPr/>
          <p:nvPr/>
        </p:nvSpPr>
        <p:spPr>
          <a:xfrm>
            <a:off x="3203848" y="3356992"/>
            <a:ext cx="576064" cy="504056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39 Gülen Yüz"/>
          <p:cNvSpPr/>
          <p:nvPr/>
        </p:nvSpPr>
        <p:spPr>
          <a:xfrm>
            <a:off x="6156176" y="836712"/>
            <a:ext cx="576064" cy="504056"/>
          </a:xfrm>
          <a:prstGeom prst="smileyFac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Gülen Yüz"/>
          <p:cNvSpPr/>
          <p:nvPr/>
        </p:nvSpPr>
        <p:spPr>
          <a:xfrm>
            <a:off x="6228184" y="1340768"/>
            <a:ext cx="576064" cy="504056"/>
          </a:xfrm>
          <a:prstGeom prst="smileyFac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41 Gülen Yüz"/>
          <p:cNvSpPr/>
          <p:nvPr/>
        </p:nvSpPr>
        <p:spPr>
          <a:xfrm>
            <a:off x="6300192" y="1844824"/>
            <a:ext cx="576064" cy="504056"/>
          </a:xfrm>
          <a:prstGeom prst="smileyFac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Gülen Yüz"/>
          <p:cNvSpPr/>
          <p:nvPr/>
        </p:nvSpPr>
        <p:spPr>
          <a:xfrm>
            <a:off x="6300192" y="2348880"/>
            <a:ext cx="576064" cy="504056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Gülen Yüz"/>
          <p:cNvSpPr/>
          <p:nvPr/>
        </p:nvSpPr>
        <p:spPr>
          <a:xfrm>
            <a:off x="6300192" y="2852936"/>
            <a:ext cx="576064" cy="504056"/>
          </a:xfrm>
          <a:prstGeom prst="smileyFac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44 Gülen Yüz"/>
          <p:cNvSpPr/>
          <p:nvPr/>
        </p:nvSpPr>
        <p:spPr>
          <a:xfrm>
            <a:off x="6300192" y="3356992"/>
            <a:ext cx="576064" cy="504056"/>
          </a:xfrm>
          <a:prstGeom prst="smileyFac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45 Akış Çizelgesi: Manyetik Disk"/>
          <p:cNvSpPr/>
          <p:nvPr/>
        </p:nvSpPr>
        <p:spPr>
          <a:xfrm>
            <a:off x="4644008" y="908720"/>
            <a:ext cx="576064" cy="504056"/>
          </a:xfrm>
          <a:prstGeom prst="flowChartMagneticDisk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46 Akış Çizelgesi: Manyetik Disk"/>
          <p:cNvSpPr/>
          <p:nvPr/>
        </p:nvSpPr>
        <p:spPr>
          <a:xfrm>
            <a:off x="4644008" y="1412776"/>
            <a:ext cx="576064" cy="504056"/>
          </a:xfrm>
          <a:prstGeom prst="flowChartMagneticDisk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47 Akış Çizelgesi: Manyetik Disk"/>
          <p:cNvSpPr/>
          <p:nvPr/>
        </p:nvSpPr>
        <p:spPr>
          <a:xfrm>
            <a:off x="4644008" y="1916832"/>
            <a:ext cx="576064" cy="504056"/>
          </a:xfrm>
          <a:prstGeom prst="flowChartMagneticDisk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48 Akış Çizelgesi: Manyetik Disk"/>
          <p:cNvSpPr/>
          <p:nvPr/>
        </p:nvSpPr>
        <p:spPr>
          <a:xfrm>
            <a:off x="4644008" y="2420888"/>
            <a:ext cx="576064" cy="504056"/>
          </a:xfrm>
          <a:prstGeom prst="flowChartMagneticDisk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49 Akış Çizelgesi: Manyetik Disk"/>
          <p:cNvSpPr/>
          <p:nvPr/>
        </p:nvSpPr>
        <p:spPr>
          <a:xfrm>
            <a:off x="4644008" y="2852936"/>
            <a:ext cx="576064" cy="504056"/>
          </a:xfrm>
          <a:prstGeom prst="flowChartMagneticDisk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50 Akış Çizelgesi: Manyetik Disk"/>
          <p:cNvSpPr/>
          <p:nvPr/>
        </p:nvSpPr>
        <p:spPr>
          <a:xfrm>
            <a:off x="4644008" y="3356992"/>
            <a:ext cx="576064" cy="504056"/>
          </a:xfrm>
          <a:prstGeom prst="flowChartMagneticDisk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51 Dikdörtgen"/>
          <p:cNvSpPr/>
          <p:nvPr/>
        </p:nvSpPr>
        <p:spPr>
          <a:xfrm>
            <a:off x="0" y="4221087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/>
                <a:solidFill>
                  <a:srgbClr val="FFC000"/>
                </a:solidFill>
                <a:effectLst/>
                <a:latin typeface="Rockwell Extra Bold" pitchFamily="18" charset="0"/>
              </a:rPr>
              <a:t>Halı bir düzlemdir. üzerindekiler </a:t>
            </a:r>
            <a:r>
              <a:rPr lang="tr-TR" sz="4800" b="1" cap="none" spc="0" dirty="0" smtClean="0">
                <a:ln/>
                <a:solidFill>
                  <a:srgbClr val="FF0000"/>
                </a:solidFill>
                <a:effectLst/>
                <a:latin typeface="Rockwell Extra Bold" pitchFamily="18" charset="0"/>
              </a:rPr>
              <a:t>düzlem</a:t>
            </a:r>
            <a:r>
              <a:rPr lang="tr-TR" sz="4800" b="1" cap="none" spc="0" dirty="0" smtClean="0">
                <a:ln/>
                <a:solidFill>
                  <a:srgbClr val="FFC000"/>
                </a:solidFill>
                <a:effectLst/>
                <a:latin typeface="Rockwell Extra Bold" pitchFamily="18" charset="0"/>
              </a:rPr>
              <a:t>  parçalarıdır.</a:t>
            </a:r>
            <a:endParaRPr lang="tr-TR" sz="4800" b="1" cap="none" spc="0" dirty="0">
              <a:ln/>
              <a:solidFill>
                <a:srgbClr val="FFC000"/>
              </a:solidFill>
              <a:effectLst/>
              <a:latin typeface="Rockwell Extra Bold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7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5" descr="tafel2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323528" y="200025"/>
            <a:ext cx="8208912" cy="4957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4" descr="elm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332656"/>
            <a:ext cx="1872208" cy="180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 descr="6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7" y="908720"/>
            <a:ext cx="1367904" cy="201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 descr="1767_kucuk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764704"/>
            <a:ext cx="2447875" cy="1910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9106" y="3356992"/>
            <a:ext cx="9144000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spcBef>
                <a:spcPct val="50000"/>
              </a:spcBef>
              <a:defRPr/>
            </a:pPr>
            <a:r>
              <a:rPr lang="tr-TR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itchFamily="18" charset="0"/>
              </a:rPr>
              <a:t>Yazı tahtası 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itchFamily="18" charset="0"/>
              </a:rPr>
              <a:t>düzlem</a:t>
            </a:r>
            <a:r>
              <a:rPr lang="tr-TR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itchFamily="18" charset="0"/>
              </a:rPr>
              <a:t> modelidir. Üzerinde bulunan elma, ağaç ve dünya ise</a:t>
            </a: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itchFamily="18" charset="0"/>
              </a:rPr>
              <a:t> düzlem parçaları</a:t>
            </a:r>
            <a:r>
              <a:rPr lang="tr-TR" sz="4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Rockwell Extra Bold" pitchFamily="18" charset="0"/>
              </a:rPr>
              <a:t>dır.</a:t>
            </a:r>
            <a:endParaRPr lang="tr-TR" sz="4400" b="1" dirty="0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Rockwell Extra Bold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323528" y="2420888"/>
            <a:ext cx="8352928" cy="432048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İkizkenar Üçgen"/>
          <p:cNvSpPr/>
          <p:nvPr/>
        </p:nvSpPr>
        <p:spPr>
          <a:xfrm>
            <a:off x="107504" y="188640"/>
            <a:ext cx="8640960" cy="2232248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899592" y="3140968"/>
            <a:ext cx="1152128" cy="105841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6804248" y="3140968"/>
            <a:ext cx="1152128" cy="105841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5364088" y="3140968"/>
            <a:ext cx="1152128" cy="105841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2267744" y="3140968"/>
            <a:ext cx="1152128" cy="105841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3923928" y="4941168"/>
            <a:ext cx="1368152" cy="18002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Beşgen"/>
          <p:cNvSpPr/>
          <p:nvPr/>
        </p:nvSpPr>
        <p:spPr>
          <a:xfrm rot="16200000">
            <a:off x="6413344" y="1011592"/>
            <a:ext cx="978408" cy="484632"/>
          </a:xfrm>
          <a:prstGeom prst="homePlat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467544" y="4437111"/>
            <a:ext cx="302433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/>
                <a:solidFill>
                  <a:srgbClr val="FF0000"/>
                </a:solidFill>
                <a:effectLst/>
                <a:latin typeface="Rockwell Extra Bold" pitchFamily="18" charset="0"/>
              </a:rPr>
              <a:t>EVİN YÜZEYİ DÜZLEM</a:t>
            </a:r>
            <a:endParaRPr lang="tr-TR" sz="4000" b="1" cap="none" spc="0" dirty="0">
              <a:ln/>
              <a:solidFill>
                <a:srgbClr val="FF0000"/>
              </a:solidFill>
              <a:effectLst/>
              <a:latin typeface="Rockwell Extra Bold" pitchFamily="18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580112" y="4293095"/>
            <a:ext cx="295232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/>
                <a:solidFill>
                  <a:srgbClr val="FF0000"/>
                </a:solidFill>
                <a:effectLst/>
              </a:rPr>
              <a:t>DÜZLEMSEL PARÇALAR</a:t>
            </a:r>
            <a:endParaRPr lang="tr-TR" sz="4400" b="1" cap="none" spc="0" dirty="0">
              <a:ln/>
              <a:solidFill>
                <a:srgbClr val="FF0000"/>
              </a:solidFill>
              <a:effectLst/>
            </a:endParaRPr>
          </a:p>
        </p:txBody>
      </p:sp>
      <p:sp>
        <p:nvSpPr>
          <p:cNvPr id="18" name="17 Aşağı Ok"/>
          <p:cNvSpPr/>
          <p:nvPr/>
        </p:nvSpPr>
        <p:spPr>
          <a:xfrm rot="6499344">
            <a:off x="4533557" y="3195973"/>
            <a:ext cx="250346" cy="2131990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Aşağı Ok"/>
          <p:cNvSpPr/>
          <p:nvPr/>
        </p:nvSpPr>
        <p:spPr>
          <a:xfrm rot="3459907">
            <a:off x="5556588" y="5429253"/>
            <a:ext cx="330356" cy="978408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9 Aşağı Ok"/>
          <p:cNvSpPr/>
          <p:nvPr/>
        </p:nvSpPr>
        <p:spPr>
          <a:xfrm rot="498301" flipV="1">
            <a:off x="6618565" y="1936014"/>
            <a:ext cx="261482" cy="2459095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20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79512" y="188640"/>
            <a:ext cx="8784976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/>
                <a:solidFill>
                  <a:srgbClr val="FFC000"/>
                </a:solidFill>
                <a:effectLst/>
                <a:latin typeface="Rockwell Extra Bold" pitchFamily="18" charset="0"/>
              </a:rPr>
              <a:t>Evin dışı </a:t>
            </a:r>
            <a:r>
              <a:rPr lang="tr-TR" sz="7200" b="1" cap="none" spc="0" dirty="0" smtClean="0">
                <a:ln/>
                <a:solidFill>
                  <a:srgbClr val="FF0000"/>
                </a:solidFill>
                <a:effectLst/>
                <a:latin typeface="Rockwell Extra Bold" pitchFamily="18" charset="0"/>
              </a:rPr>
              <a:t>düzlem</a:t>
            </a:r>
            <a:r>
              <a:rPr lang="tr-TR" sz="7200" b="1" cap="none" spc="0" dirty="0" smtClean="0">
                <a:ln/>
                <a:solidFill>
                  <a:srgbClr val="FFC000"/>
                </a:solidFill>
                <a:effectLst/>
                <a:latin typeface="Rockwell Extra Bold" pitchFamily="18" charset="0"/>
              </a:rPr>
              <a:t>, kapı, pencereler, çatı, baca ise</a:t>
            </a:r>
          </a:p>
          <a:p>
            <a:pPr algn="ctr"/>
            <a:r>
              <a:rPr lang="tr-TR" sz="7200" b="1" dirty="0" smtClean="0">
                <a:ln/>
                <a:solidFill>
                  <a:srgbClr val="FF0000"/>
                </a:solidFill>
                <a:latin typeface="Rockwell Extra Bold" pitchFamily="18" charset="0"/>
              </a:rPr>
              <a:t>düzlem  parçaları</a:t>
            </a:r>
            <a:r>
              <a:rPr lang="tr-TR" sz="7200" b="1" dirty="0" smtClean="0">
                <a:ln/>
                <a:solidFill>
                  <a:srgbClr val="FFC000"/>
                </a:solidFill>
                <a:latin typeface="Rockwell Extra Bold" pitchFamily="18" charset="0"/>
              </a:rPr>
              <a:t>dır</a:t>
            </a:r>
            <a:r>
              <a:rPr lang="tr-TR" sz="5400" b="1" dirty="0" smtClean="0">
                <a:ln/>
                <a:solidFill>
                  <a:srgbClr val="FFC000"/>
                </a:solidFill>
                <a:latin typeface="Rockwell Extra Bold" pitchFamily="18" charset="0"/>
              </a:rPr>
              <a:t>.</a:t>
            </a:r>
            <a:endParaRPr lang="tr-TR" sz="5400" b="1" cap="none" spc="0" dirty="0">
              <a:ln/>
              <a:solidFill>
                <a:srgbClr val="FFC000"/>
              </a:solidFill>
              <a:effectLst/>
              <a:latin typeface="Rockwell Extra Bold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79512" y="188640"/>
            <a:ext cx="87849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/>
                <a:solidFill>
                  <a:srgbClr val="FF0000"/>
                </a:solidFill>
                <a:effectLst/>
                <a:latin typeface="Rockwell Extra Bold" pitchFamily="18" charset="0"/>
              </a:rPr>
              <a:t>NOKTA:</a:t>
            </a:r>
            <a:endParaRPr lang="tr-TR" sz="6000" b="1" cap="none" spc="0" dirty="0">
              <a:ln/>
              <a:solidFill>
                <a:srgbClr val="FF0000"/>
              </a:solidFill>
              <a:effectLst/>
              <a:latin typeface="Rockwell Extra Bold" pitchFamily="18" charset="0"/>
            </a:endParaRPr>
          </a:p>
        </p:txBody>
      </p:sp>
      <p:sp>
        <p:nvSpPr>
          <p:cNvPr id="5" name="3 Dikdörtgen"/>
          <p:cNvSpPr/>
          <p:nvPr/>
        </p:nvSpPr>
        <p:spPr>
          <a:xfrm>
            <a:off x="179512" y="980728"/>
            <a:ext cx="87849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/>
                <a:solidFill>
                  <a:srgbClr val="00B0F0"/>
                </a:solidFill>
                <a:effectLst/>
                <a:latin typeface="Rockwell Extra Bold" pitchFamily="18" charset="0"/>
              </a:rPr>
              <a:t>……………</a:t>
            </a:r>
            <a:endParaRPr lang="tr-TR" sz="6000" b="1" cap="none" spc="0" dirty="0">
              <a:ln/>
              <a:solidFill>
                <a:srgbClr val="00B0F0"/>
              </a:solidFill>
              <a:effectLst/>
              <a:latin typeface="Rockwell Extra Bold" pitchFamily="18" charset="0"/>
            </a:endParaRPr>
          </a:p>
        </p:txBody>
      </p:sp>
      <p:sp>
        <p:nvSpPr>
          <p:cNvPr id="7" name="3 Dikdörtgen"/>
          <p:cNvSpPr/>
          <p:nvPr/>
        </p:nvSpPr>
        <p:spPr>
          <a:xfrm>
            <a:off x="194590" y="1916832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/>
                <a:solidFill>
                  <a:srgbClr val="FFC000"/>
                </a:solidFill>
                <a:latin typeface="Rockwell Extra Bold" pitchFamily="18" charset="0"/>
              </a:rPr>
              <a:t>Noktalar aynı hizada yan yana gelerek </a:t>
            </a:r>
            <a:r>
              <a:rPr lang="tr-TR" sz="5400" b="1" dirty="0">
                <a:ln/>
                <a:solidFill>
                  <a:srgbClr val="FF0000"/>
                </a:solidFill>
                <a:latin typeface="Rockwell Extra Bold" pitchFamily="18" charset="0"/>
              </a:rPr>
              <a:t>doğruyu</a:t>
            </a:r>
            <a:r>
              <a:rPr lang="tr-TR" sz="5400" b="1" dirty="0">
                <a:ln/>
                <a:solidFill>
                  <a:srgbClr val="FFC000"/>
                </a:solidFill>
                <a:latin typeface="Rockwell Extra Bold" pitchFamily="18" charset="0"/>
              </a:rPr>
              <a:t> </a:t>
            </a:r>
            <a:r>
              <a:rPr lang="tr-TR" sz="5400" b="1" dirty="0" smtClean="0">
                <a:ln/>
                <a:solidFill>
                  <a:srgbClr val="FFC000"/>
                </a:solidFill>
                <a:latin typeface="Rockwell Extra Bold" pitchFamily="18" charset="0"/>
              </a:rPr>
              <a:t>oluşturur.</a:t>
            </a:r>
            <a:endParaRPr lang="tr-TR" sz="5400" b="1" cap="none" spc="0" dirty="0">
              <a:ln/>
              <a:solidFill>
                <a:srgbClr val="FFC000"/>
              </a:solidFill>
              <a:effectLst/>
              <a:latin typeface="Rockwell Extra Bold" pitchFamily="18" charset="0"/>
            </a:endParaRP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1475656" y="5517232"/>
            <a:ext cx="5832648" cy="0"/>
          </a:xfrm>
          <a:prstGeom prst="line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9" name="3 Dikdörtgen"/>
          <p:cNvSpPr/>
          <p:nvPr/>
        </p:nvSpPr>
        <p:spPr>
          <a:xfrm>
            <a:off x="202875" y="4653136"/>
            <a:ext cx="87849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/>
                <a:solidFill>
                  <a:srgbClr val="FF0000"/>
                </a:solidFill>
                <a:effectLst/>
                <a:latin typeface="Rockwell Extra Bold" pitchFamily="18" charset="0"/>
              </a:rPr>
              <a:t>……………</a:t>
            </a:r>
            <a:endParaRPr lang="tr-TR" sz="6000" b="1" cap="none" spc="0" dirty="0">
              <a:ln/>
              <a:solidFill>
                <a:srgbClr val="FF0000"/>
              </a:solidFill>
              <a:effectLst/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2669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 animBg="1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79512" y="188640"/>
            <a:ext cx="87849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/>
                <a:solidFill>
                  <a:srgbClr val="FF0000"/>
                </a:solidFill>
                <a:effectLst/>
                <a:latin typeface="Rockwell Extra Bold" pitchFamily="18" charset="0"/>
              </a:rPr>
              <a:t>DOĞRU:</a:t>
            </a:r>
            <a:endParaRPr lang="tr-TR" sz="6000" b="1" cap="none" spc="0" dirty="0">
              <a:ln/>
              <a:solidFill>
                <a:srgbClr val="FF0000"/>
              </a:solidFill>
              <a:effectLst/>
              <a:latin typeface="Rockwell Extra Bold" pitchFamily="18" charset="0"/>
            </a:endParaRP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179512" y="1628800"/>
            <a:ext cx="5832648" cy="0"/>
          </a:xfrm>
          <a:prstGeom prst="line">
            <a:avLst/>
          </a:prstGeom>
          <a:ln w="76200">
            <a:headEnd type="triangle" w="med" len="med"/>
            <a:tailEnd type="triangl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0" name="3 Dikdörtgen"/>
          <p:cNvSpPr/>
          <p:nvPr/>
        </p:nvSpPr>
        <p:spPr>
          <a:xfrm>
            <a:off x="6014053" y="1205182"/>
            <a:ext cx="30159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FF00"/>
                </a:solidFill>
                <a:effectLst/>
                <a:latin typeface="Rockwell Extra Bold" pitchFamily="18" charset="0"/>
              </a:rPr>
              <a:t>Doğru</a:t>
            </a:r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  <a:latin typeface="Rockwell Extra Bold" pitchFamily="18" charset="0"/>
              </a:rPr>
              <a:t> </a:t>
            </a:r>
            <a:endParaRPr lang="tr-TR" sz="5400" b="1" cap="none" spc="0" dirty="0">
              <a:ln/>
              <a:solidFill>
                <a:srgbClr val="FF0000"/>
              </a:solidFill>
              <a:effectLst/>
              <a:latin typeface="Rockwell Extra Bold" pitchFamily="18" charset="0"/>
            </a:endParaRPr>
          </a:p>
        </p:txBody>
      </p:sp>
      <p:sp>
        <p:nvSpPr>
          <p:cNvPr id="11" name="3 Dikdörtgen"/>
          <p:cNvSpPr/>
          <p:nvPr/>
        </p:nvSpPr>
        <p:spPr>
          <a:xfrm>
            <a:off x="150979" y="1916832"/>
            <a:ext cx="878497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000" b="1" dirty="0">
                <a:ln/>
                <a:solidFill>
                  <a:schemeClr val="bg1"/>
                </a:solidFill>
                <a:latin typeface="Rockwell Extra Bold" pitchFamily="18" charset="0"/>
              </a:rPr>
              <a:t>Doğru, aynı hizada sıralanmış noktalardan oluşmuştur.</a:t>
            </a:r>
          </a:p>
        </p:txBody>
      </p:sp>
      <p:sp>
        <p:nvSpPr>
          <p:cNvPr id="12" name="3 Dikdörtgen"/>
          <p:cNvSpPr/>
          <p:nvPr/>
        </p:nvSpPr>
        <p:spPr>
          <a:xfrm>
            <a:off x="79883" y="4869160"/>
            <a:ext cx="895012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/>
                <a:solidFill>
                  <a:srgbClr val="FF0000"/>
                </a:solidFill>
                <a:latin typeface="Rockwell Extra Bold" pitchFamily="18" charset="0"/>
              </a:rPr>
              <a:t>*</a:t>
            </a:r>
            <a:r>
              <a:rPr lang="tr-TR" sz="5400" b="1" dirty="0" smtClean="0">
                <a:ln/>
                <a:solidFill>
                  <a:srgbClr val="FFC000"/>
                </a:solidFill>
                <a:latin typeface="Rockwell Extra Bold" pitchFamily="18" charset="0"/>
              </a:rPr>
              <a:t>Doğru</a:t>
            </a:r>
            <a:r>
              <a:rPr lang="tr-TR" sz="5400" b="1" dirty="0">
                <a:ln/>
                <a:solidFill>
                  <a:srgbClr val="FFC000"/>
                </a:solidFill>
                <a:latin typeface="Rockwell Extra Bold" pitchFamily="18" charset="0"/>
              </a:rPr>
              <a:t>, </a:t>
            </a:r>
            <a:r>
              <a:rPr lang="tr-TR" sz="5400" b="1" dirty="0" smtClean="0">
                <a:ln/>
                <a:solidFill>
                  <a:srgbClr val="FFC000"/>
                </a:solidFill>
                <a:latin typeface="Rockwell Extra Bold" pitchFamily="18" charset="0"/>
              </a:rPr>
              <a:t>sonsuza </a:t>
            </a:r>
            <a:r>
              <a:rPr lang="tr-TR" sz="5400" b="1" dirty="0">
                <a:ln/>
                <a:solidFill>
                  <a:srgbClr val="FFC000"/>
                </a:solidFill>
                <a:latin typeface="Rockwell Extra Bold" pitchFamily="18" charset="0"/>
              </a:rPr>
              <a:t>kadar gider</a:t>
            </a:r>
            <a:r>
              <a:rPr lang="tr-TR" sz="5400" b="1" dirty="0" smtClean="0">
                <a:ln/>
                <a:solidFill>
                  <a:srgbClr val="FFC000"/>
                </a:solidFill>
                <a:latin typeface="Rockwell Extra Bold" pitchFamily="18" charset="0"/>
              </a:rPr>
              <a:t>.</a:t>
            </a:r>
            <a:r>
              <a:rPr lang="tr-TR" sz="5400" b="1" cap="none" spc="0" dirty="0" smtClean="0">
                <a:ln/>
                <a:solidFill>
                  <a:srgbClr val="FFC000"/>
                </a:solidFill>
                <a:effectLst/>
                <a:latin typeface="Rockwell Extra Bold" pitchFamily="18" charset="0"/>
              </a:rPr>
              <a:t> </a:t>
            </a:r>
            <a:endParaRPr lang="tr-TR" sz="5400" b="1" cap="none" spc="0" dirty="0">
              <a:ln/>
              <a:solidFill>
                <a:srgbClr val="FFC000"/>
              </a:solidFill>
              <a:effectLst/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5286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79512" y="188640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  <a:latin typeface="Rockwell Extra Bold" pitchFamily="18" charset="0"/>
              </a:rPr>
              <a:t>DOĞRU PARÇASI:</a:t>
            </a:r>
            <a:endParaRPr lang="tr-TR" sz="5400" b="1" cap="none" spc="0" dirty="0">
              <a:ln/>
              <a:solidFill>
                <a:srgbClr val="FF0000"/>
              </a:solidFill>
              <a:effectLst/>
              <a:latin typeface="Rockwell Extra Bold" pitchFamily="18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 flipH="1">
            <a:off x="179512" y="1700808"/>
            <a:ext cx="2376264" cy="0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 flipV="1">
            <a:off x="6228184" y="1670787"/>
            <a:ext cx="2511896" cy="30021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>
            <a:off x="2555776" y="1700808"/>
            <a:ext cx="3672408" cy="0"/>
          </a:xfrm>
          <a:prstGeom prst="line">
            <a:avLst/>
          </a:prstGeom>
          <a:ln w="7620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4" name="Akış Çizelgesi: Bağlayıcı 23"/>
          <p:cNvSpPr/>
          <p:nvPr/>
        </p:nvSpPr>
        <p:spPr>
          <a:xfrm>
            <a:off x="2441476" y="1586508"/>
            <a:ext cx="228600" cy="228600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Akış Çizelgesi: Bağlayıcı 24"/>
          <p:cNvSpPr/>
          <p:nvPr/>
        </p:nvSpPr>
        <p:spPr>
          <a:xfrm>
            <a:off x="6113884" y="1591951"/>
            <a:ext cx="228600" cy="228600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7" name="Düz Ok Bağlayıcısı 26"/>
          <p:cNvCxnSpPr/>
          <p:nvPr/>
        </p:nvCxnSpPr>
        <p:spPr>
          <a:xfrm>
            <a:off x="2670076" y="1988840"/>
            <a:ext cx="3443808" cy="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3 Dikdörtgen"/>
          <p:cNvSpPr/>
          <p:nvPr/>
        </p:nvSpPr>
        <p:spPr>
          <a:xfrm>
            <a:off x="2441476" y="2132856"/>
            <a:ext cx="421875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/>
                <a:solidFill>
                  <a:srgbClr val="FF0000"/>
                </a:solidFill>
                <a:effectLst/>
                <a:latin typeface="Rockwell Extra Bold" pitchFamily="18" charset="0"/>
              </a:rPr>
              <a:t>doğru parçası:</a:t>
            </a:r>
            <a:endParaRPr lang="tr-TR" sz="3600" b="1" cap="none" spc="0" dirty="0">
              <a:ln/>
              <a:solidFill>
                <a:srgbClr val="FF0000"/>
              </a:solidFill>
              <a:effectLst/>
              <a:latin typeface="Rockwell Extra Bold" pitchFamily="18" charset="0"/>
            </a:endParaRPr>
          </a:p>
        </p:txBody>
      </p:sp>
      <p:sp>
        <p:nvSpPr>
          <p:cNvPr id="31" name="3 Dikdörtgen"/>
          <p:cNvSpPr/>
          <p:nvPr/>
        </p:nvSpPr>
        <p:spPr>
          <a:xfrm>
            <a:off x="158366" y="2780133"/>
            <a:ext cx="8784976" cy="39395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000" b="1" dirty="0">
                <a:ln/>
                <a:solidFill>
                  <a:srgbClr val="FF0000"/>
                </a:solidFill>
                <a:latin typeface="Rockwell Extra Bold" pitchFamily="18" charset="0"/>
              </a:rPr>
              <a:t>Doğru parçası</a:t>
            </a:r>
            <a:r>
              <a:rPr lang="tr-TR" sz="5000" b="1" dirty="0">
                <a:ln/>
                <a:solidFill>
                  <a:schemeClr val="bg1"/>
                </a:solidFill>
                <a:latin typeface="Rockwell Extra Bold" pitchFamily="18" charset="0"/>
              </a:rPr>
              <a:t>nın başlangıç ve bitiş noktası bellidir. </a:t>
            </a:r>
            <a:r>
              <a:rPr lang="tr-TR" sz="5000" b="1" dirty="0">
                <a:ln/>
                <a:solidFill>
                  <a:srgbClr val="FF0000"/>
                </a:solidFill>
                <a:latin typeface="Rockwell Extra Bold" pitchFamily="18" charset="0"/>
              </a:rPr>
              <a:t>Sonsuza</a:t>
            </a:r>
            <a:r>
              <a:rPr lang="tr-TR" sz="5000" b="1" dirty="0">
                <a:ln/>
                <a:solidFill>
                  <a:schemeClr val="bg1"/>
                </a:solidFill>
                <a:latin typeface="Rockwell Extra Bold" pitchFamily="18" charset="0"/>
              </a:rPr>
              <a:t> kadar gitmez.</a:t>
            </a:r>
          </a:p>
        </p:txBody>
      </p:sp>
    </p:spTree>
    <p:extLst>
      <p:ext uri="{BB962C8B-B14F-4D97-AF65-F5344CB8AC3E}">
        <p14:creationId xmlns:p14="http://schemas.microsoft.com/office/powerpoint/2010/main" xmlns="" val="107584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4" grpId="0" animBg="1"/>
      <p:bldP spid="25" grpId="0" animBg="1"/>
      <p:bldP spid="30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79512" y="188640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  <a:latin typeface="Rockwell Extra Bold" pitchFamily="18" charset="0"/>
              </a:rPr>
              <a:t>IŞIN:</a:t>
            </a:r>
            <a:endParaRPr lang="tr-TR" sz="5400" b="1" cap="none" spc="0" dirty="0">
              <a:ln/>
              <a:solidFill>
                <a:srgbClr val="FF0000"/>
              </a:solidFill>
              <a:effectLst/>
              <a:latin typeface="Rockwell Extra Bold" pitchFamily="18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 flipV="1">
            <a:off x="2060104" y="1535799"/>
            <a:ext cx="5464224" cy="51015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Akış Çizelgesi: Bağlayıcı 12"/>
          <p:cNvSpPr/>
          <p:nvPr/>
        </p:nvSpPr>
        <p:spPr>
          <a:xfrm>
            <a:off x="2060104" y="1472208"/>
            <a:ext cx="228600" cy="228600"/>
          </a:xfrm>
          <a:prstGeom prst="flowChartConnector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3 Dikdörtgen"/>
          <p:cNvSpPr/>
          <p:nvPr/>
        </p:nvSpPr>
        <p:spPr>
          <a:xfrm>
            <a:off x="179512" y="1988840"/>
            <a:ext cx="878497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/>
                <a:solidFill>
                  <a:srgbClr val="FF0000"/>
                </a:solidFill>
                <a:latin typeface="Rockwell Extra Bold" pitchFamily="18" charset="0"/>
              </a:rPr>
              <a:t>*</a:t>
            </a:r>
            <a:r>
              <a:rPr lang="tr-TR" sz="6600" b="1" dirty="0" smtClean="0">
                <a:ln/>
                <a:solidFill>
                  <a:srgbClr val="FFC000"/>
                </a:solidFill>
                <a:latin typeface="Rockwell Extra Bold" pitchFamily="18" charset="0"/>
              </a:rPr>
              <a:t>Başlangıç </a:t>
            </a:r>
            <a:r>
              <a:rPr lang="tr-TR" sz="6600" b="1" dirty="0">
                <a:ln/>
                <a:solidFill>
                  <a:srgbClr val="FFC000"/>
                </a:solidFill>
                <a:latin typeface="Rockwell Extra Bold" pitchFamily="18" charset="0"/>
              </a:rPr>
              <a:t>noktası bellidir. Sonsuza kadar gider. </a:t>
            </a:r>
          </a:p>
        </p:txBody>
      </p:sp>
    </p:spTree>
    <p:extLst>
      <p:ext uri="{BB962C8B-B14F-4D97-AF65-F5344CB8AC3E}">
        <p14:creationId xmlns:p14="http://schemas.microsoft.com/office/powerpoint/2010/main" xmlns="" val="2508246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" name="4 Resim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4077072"/>
          </a:xfrm>
          <a:prstGeom prst="rect">
            <a:avLst/>
          </a:prstGeom>
        </p:spPr>
      </p:pic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0" y="4005064"/>
            <a:ext cx="8567292" cy="2665413"/>
          </a:xfrm>
          <a:prstGeom prst="flowChartInputOutpu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6600" kern="10" dirty="0" smtClean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YÜZEY ve DÜZLEM</a:t>
            </a:r>
            <a:endParaRPr lang="tr-TR" sz="6600" kern="10" dirty="0">
              <a:ln w="28575">
                <a:solidFill>
                  <a:schemeClr val="tx1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9394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79512" y="25354"/>
            <a:ext cx="87849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/>
                <a:solidFill>
                  <a:srgbClr val="FF0000"/>
                </a:solidFill>
                <a:effectLst/>
                <a:latin typeface="Rockwell Extra Bold" pitchFamily="18" charset="0"/>
              </a:rPr>
              <a:t>UYARI:</a:t>
            </a:r>
            <a:endParaRPr lang="tr-TR" sz="6000" b="1" cap="none" spc="0" dirty="0">
              <a:ln/>
              <a:solidFill>
                <a:srgbClr val="FF0000"/>
              </a:solidFill>
              <a:effectLst/>
              <a:latin typeface="Rockwell Extra Bold" pitchFamily="18" charset="0"/>
            </a:endParaRPr>
          </a:p>
        </p:txBody>
      </p:sp>
      <p:sp>
        <p:nvSpPr>
          <p:cNvPr id="7" name="3 Dikdörtgen"/>
          <p:cNvSpPr/>
          <p:nvPr/>
        </p:nvSpPr>
        <p:spPr>
          <a:xfrm>
            <a:off x="179512" y="908720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/>
                <a:solidFill>
                  <a:srgbClr val="FFC000"/>
                </a:solidFill>
                <a:latin typeface="Rockwell Extra Bold" pitchFamily="18" charset="0"/>
              </a:rPr>
              <a:t>Doğrular aynı hizada bir araya gelerek </a:t>
            </a:r>
            <a:r>
              <a:rPr lang="tr-TR" sz="5400" b="1" dirty="0">
                <a:ln/>
                <a:solidFill>
                  <a:srgbClr val="FF0000"/>
                </a:solidFill>
                <a:latin typeface="Rockwell Extra Bold" pitchFamily="18" charset="0"/>
              </a:rPr>
              <a:t>düzlemi</a:t>
            </a:r>
            <a:r>
              <a:rPr lang="tr-TR" sz="5400" b="1" dirty="0">
                <a:ln/>
                <a:solidFill>
                  <a:srgbClr val="FFC000"/>
                </a:solidFill>
                <a:latin typeface="Rockwell Extra Bold" pitchFamily="18" charset="0"/>
              </a:rPr>
              <a:t> oluşturur.</a:t>
            </a:r>
          </a:p>
        </p:txBody>
      </p:sp>
      <p:sp>
        <p:nvSpPr>
          <p:cNvPr id="10" name="Line 21"/>
          <p:cNvSpPr>
            <a:spLocks noChangeShapeType="1"/>
          </p:cNvSpPr>
          <p:nvPr/>
        </p:nvSpPr>
        <p:spPr bwMode="auto">
          <a:xfrm>
            <a:off x="179512" y="3953881"/>
            <a:ext cx="2952750" cy="0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1" name="Line 21"/>
          <p:cNvSpPr>
            <a:spLocks noChangeShapeType="1"/>
          </p:cNvSpPr>
          <p:nvPr/>
        </p:nvSpPr>
        <p:spPr bwMode="auto">
          <a:xfrm>
            <a:off x="179512" y="4085456"/>
            <a:ext cx="2952750" cy="0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2" name="Line 21"/>
          <p:cNvSpPr>
            <a:spLocks noChangeShapeType="1"/>
          </p:cNvSpPr>
          <p:nvPr/>
        </p:nvSpPr>
        <p:spPr bwMode="auto">
          <a:xfrm>
            <a:off x="179512" y="4221088"/>
            <a:ext cx="2952750" cy="0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3" name="Line 21"/>
          <p:cNvSpPr>
            <a:spLocks noChangeShapeType="1"/>
          </p:cNvSpPr>
          <p:nvPr/>
        </p:nvSpPr>
        <p:spPr bwMode="auto">
          <a:xfrm>
            <a:off x="179512" y="4365104"/>
            <a:ext cx="2952750" cy="0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4" name="Line 21"/>
          <p:cNvSpPr>
            <a:spLocks noChangeShapeType="1"/>
          </p:cNvSpPr>
          <p:nvPr/>
        </p:nvSpPr>
        <p:spPr bwMode="auto">
          <a:xfrm>
            <a:off x="179512" y="4509120"/>
            <a:ext cx="2952750" cy="0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5" name="Line 21"/>
          <p:cNvSpPr>
            <a:spLocks noChangeShapeType="1"/>
          </p:cNvSpPr>
          <p:nvPr/>
        </p:nvSpPr>
        <p:spPr bwMode="auto">
          <a:xfrm>
            <a:off x="179512" y="4653136"/>
            <a:ext cx="2952750" cy="0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6" name="Line 21"/>
          <p:cNvSpPr>
            <a:spLocks noChangeShapeType="1"/>
          </p:cNvSpPr>
          <p:nvPr/>
        </p:nvSpPr>
        <p:spPr bwMode="auto">
          <a:xfrm>
            <a:off x="179512" y="4797152"/>
            <a:ext cx="2952750" cy="0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7" name="Line 21"/>
          <p:cNvSpPr>
            <a:spLocks noChangeShapeType="1"/>
          </p:cNvSpPr>
          <p:nvPr/>
        </p:nvSpPr>
        <p:spPr bwMode="auto">
          <a:xfrm>
            <a:off x="179512" y="4941168"/>
            <a:ext cx="2952750" cy="0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8" name="Line 21"/>
          <p:cNvSpPr>
            <a:spLocks noChangeShapeType="1"/>
          </p:cNvSpPr>
          <p:nvPr/>
        </p:nvSpPr>
        <p:spPr bwMode="auto">
          <a:xfrm>
            <a:off x="179512" y="5085184"/>
            <a:ext cx="2952750" cy="0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9" name="Line 21"/>
          <p:cNvSpPr>
            <a:spLocks noChangeShapeType="1"/>
          </p:cNvSpPr>
          <p:nvPr/>
        </p:nvSpPr>
        <p:spPr bwMode="auto">
          <a:xfrm>
            <a:off x="179512" y="5229200"/>
            <a:ext cx="2952750" cy="0"/>
          </a:xfrm>
          <a:prstGeom prst="line">
            <a:avLst/>
          </a:prstGeom>
          <a:ln>
            <a:headEnd type="triangle" w="med" len="med"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>
            <a:off x="3203848" y="4509120"/>
            <a:ext cx="2016224" cy="0"/>
          </a:xfrm>
          <a:prstGeom prst="line">
            <a:avLst/>
          </a:prstGeom>
          <a:ln w="76200">
            <a:headEnd type="triangle" w="med" len="med"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821286"/>
            <a:ext cx="3560763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28536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79512" y="188640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/>
                <a:solidFill>
                  <a:srgbClr val="FF0000"/>
                </a:solidFill>
                <a:latin typeface="Rockwell Extra Bold" pitchFamily="18" charset="0"/>
              </a:rPr>
              <a:t>SON </a:t>
            </a:r>
            <a:r>
              <a:rPr lang="tr-TR" sz="5400" b="1" dirty="0" smtClean="0">
                <a:ln/>
                <a:solidFill>
                  <a:srgbClr val="FF0000"/>
                </a:solidFill>
                <a:latin typeface="Rockwell Extra Bold" pitchFamily="18" charset="0"/>
              </a:rPr>
              <a:t>OLARAK</a:t>
            </a:r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  <a:latin typeface="Rockwell Extra Bold" pitchFamily="18" charset="0"/>
              </a:rPr>
              <a:t>:</a:t>
            </a:r>
            <a:endParaRPr lang="tr-TR" sz="5400" b="1" cap="none" spc="0" dirty="0">
              <a:ln/>
              <a:solidFill>
                <a:srgbClr val="FF0000"/>
              </a:solidFill>
              <a:effectLst/>
              <a:latin typeface="Rockwell Extra Bold" pitchFamily="18" charset="0"/>
            </a:endParaRPr>
          </a:p>
        </p:txBody>
      </p:sp>
      <p:sp>
        <p:nvSpPr>
          <p:cNvPr id="14" name="3 Dikdörtgen"/>
          <p:cNvSpPr/>
          <p:nvPr/>
        </p:nvSpPr>
        <p:spPr>
          <a:xfrm>
            <a:off x="0" y="1141381"/>
            <a:ext cx="9144000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/>
                <a:solidFill>
                  <a:srgbClr val="FF0000"/>
                </a:solidFill>
                <a:latin typeface="Rockwell Extra Bold" pitchFamily="18" charset="0"/>
              </a:rPr>
              <a:t>*</a:t>
            </a:r>
            <a:r>
              <a:rPr lang="tr-TR" sz="6600" b="1" dirty="0">
                <a:ln/>
                <a:solidFill>
                  <a:srgbClr val="FFC000"/>
                </a:solidFill>
                <a:latin typeface="Rockwell Extra Bold" pitchFamily="18" charset="0"/>
              </a:rPr>
              <a:t>Noktalar </a:t>
            </a:r>
            <a:r>
              <a:rPr lang="tr-TR" sz="6600" b="1" dirty="0">
                <a:ln/>
                <a:solidFill>
                  <a:srgbClr val="FF0000"/>
                </a:solidFill>
                <a:latin typeface="Rockwell Extra Bold" pitchFamily="18" charset="0"/>
              </a:rPr>
              <a:t>doğru</a:t>
            </a:r>
            <a:r>
              <a:rPr lang="tr-TR" sz="6600" b="1" dirty="0">
                <a:ln/>
                <a:solidFill>
                  <a:srgbClr val="FFC000"/>
                </a:solidFill>
                <a:latin typeface="Rockwell Extra Bold" pitchFamily="18" charset="0"/>
              </a:rPr>
              <a:t>ları</a:t>
            </a:r>
          </a:p>
          <a:p>
            <a:pPr algn="ctr"/>
            <a:r>
              <a:rPr lang="tr-TR" sz="6600" b="1" dirty="0">
                <a:ln/>
                <a:solidFill>
                  <a:srgbClr val="FFC000"/>
                </a:solidFill>
                <a:latin typeface="Rockwell Extra Bold" pitchFamily="18" charset="0"/>
              </a:rPr>
              <a:t>Doğrular </a:t>
            </a:r>
            <a:r>
              <a:rPr lang="tr-TR" sz="6600" b="1" dirty="0">
                <a:ln/>
                <a:solidFill>
                  <a:srgbClr val="FF0000"/>
                </a:solidFill>
                <a:latin typeface="Rockwell Extra Bold" pitchFamily="18" charset="0"/>
              </a:rPr>
              <a:t>düzlem</a:t>
            </a:r>
            <a:r>
              <a:rPr lang="tr-TR" sz="6600" b="1" dirty="0">
                <a:ln/>
                <a:solidFill>
                  <a:srgbClr val="FFC000"/>
                </a:solidFill>
                <a:latin typeface="Rockwell Extra Bold" pitchFamily="18" charset="0"/>
              </a:rPr>
              <a:t>leri oluşturur.</a:t>
            </a:r>
          </a:p>
          <a:p>
            <a:pPr algn="ctr"/>
            <a:endParaRPr lang="tr-TR" sz="6600" b="1" dirty="0">
              <a:ln/>
              <a:solidFill>
                <a:srgbClr val="FFC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5522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8302" y="116748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DÜZLEM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87491" y="2921806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4927" y="472514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İLKOKULU/MALATYA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2352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14" descr="1767_kucu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2880320" cy="2691085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251520" y="2924944"/>
            <a:ext cx="2592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Eğri yüzey</a:t>
            </a:r>
            <a:endParaRPr lang="tr-TR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" name="Picture 13" descr="kombine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188640"/>
            <a:ext cx="4896544" cy="3384376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4427984" y="3645024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Düz  yüzey</a:t>
            </a:r>
            <a:endParaRPr lang="tr-TR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7 Akış Çizelgesi: Manyetik Disk"/>
          <p:cNvSpPr/>
          <p:nvPr/>
        </p:nvSpPr>
        <p:spPr>
          <a:xfrm rot="5400000">
            <a:off x="2242592" y="2302024"/>
            <a:ext cx="914400" cy="4752528"/>
          </a:xfrm>
          <a:prstGeom prst="flowChartMagneticDisk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539552" y="5229200"/>
            <a:ext cx="3816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Eğri yüzey</a:t>
            </a:r>
            <a:endParaRPr lang="tr-TR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07504" y="188640"/>
            <a:ext cx="892899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/>
                <a:solidFill>
                  <a:srgbClr val="FF0000"/>
                </a:solidFill>
                <a:effectLst/>
                <a:latin typeface="Rockwell Extra Bold" pitchFamily="18" charset="0"/>
              </a:rPr>
              <a:t>YÜZEY:</a:t>
            </a:r>
          </a:p>
        </p:txBody>
      </p:sp>
      <p:sp>
        <p:nvSpPr>
          <p:cNvPr id="6" name="3 Dikdörtgen"/>
          <p:cNvSpPr/>
          <p:nvPr/>
        </p:nvSpPr>
        <p:spPr>
          <a:xfrm>
            <a:off x="107504" y="1449036"/>
            <a:ext cx="8928992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/>
                <a:solidFill>
                  <a:srgbClr val="FF0000"/>
                </a:solidFill>
                <a:latin typeface="Rockwell Extra Bold" pitchFamily="18" charset="0"/>
              </a:rPr>
              <a:t>*</a:t>
            </a:r>
            <a:r>
              <a:rPr lang="tr-TR" sz="6600" b="1" dirty="0" smtClean="0">
                <a:ln/>
                <a:solidFill>
                  <a:srgbClr val="FFC000"/>
                </a:solidFill>
                <a:latin typeface="Rockwell Extra Bold" pitchFamily="18" charset="0"/>
              </a:rPr>
              <a:t>Cisimlerin </a:t>
            </a:r>
            <a:r>
              <a:rPr lang="tr-TR" sz="6600" b="1" dirty="0">
                <a:ln/>
                <a:solidFill>
                  <a:srgbClr val="FFC000"/>
                </a:solidFill>
                <a:latin typeface="Rockwell Extra Bold" pitchFamily="18" charset="0"/>
              </a:rPr>
              <a:t>elimizle dokunduğumuz kısmına </a:t>
            </a:r>
            <a:r>
              <a:rPr lang="tr-TR" sz="6600" b="1" dirty="0">
                <a:ln/>
                <a:solidFill>
                  <a:srgbClr val="FF0000"/>
                </a:solidFill>
                <a:latin typeface="Rockwell Extra Bold" pitchFamily="18" charset="0"/>
              </a:rPr>
              <a:t>yüzey</a:t>
            </a:r>
            <a:r>
              <a:rPr lang="tr-TR" sz="6600" b="1" dirty="0">
                <a:ln/>
                <a:solidFill>
                  <a:srgbClr val="FFC000"/>
                </a:solidFill>
                <a:latin typeface="Rockwell Extra Bold" pitchFamily="18" charset="0"/>
              </a:rPr>
              <a:t> denir.</a:t>
            </a:r>
          </a:p>
          <a:p>
            <a:pPr algn="ctr"/>
            <a:endParaRPr lang="tr-TR" sz="6600" b="1" cap="none" spc="0" dirty="0" smtClean="0">
              <a:ln/>
              <a:solidFill>
                <a:srgbClr val="FF0000"/>
              </a:solidFill>
              <a:effectLst/>
              <a:latin typeface="Rockwell Extra Bold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79512" y="188640"/>
            <a:ext cx="8784976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/>
                <a:solidFill>
                  <a:srgbClr val="FF0000"/>
                </a:solidFill>
                <a:effectLst/>
                <a:latin typeface="Rockwell Extra Bold" pitchFamily="18" charset="0"/>
              </a:rPr>
              <a:t>EĞRİ YÜZEY:</a:t>
            </a:r>
          </a:p>
          <a:p>
            <a:pPr algn="ctr"/>
            <a:r>
              <a:rPr lang="tr-TR" sz="6600" b="1" dirty="0" smtClean="0">
                <a:ln/>
                <a:solidFill>
                  <a:srgbClr val="FFFF00"/>
                </a:solidFill>
                <a:latin typeface="Rockwell Extra Bold" pitchFamily="18" charset="0"/>
              </a:rPr>
              <a:t>Soba borusu, top, küre, karpuz gibi cisimlerin yüzeyi </a:t>
            </a:r>
            <a:r>
              <a:rPr lang="tr-TR" sz="6600" b="1" dirty="0" smtClean="0">
                <a:ln/>
                <a:solidFill>
                  <a:srgbClr val="FF0000"/>
                </a:solidFill>
                <a:latin typeface="Rockwell Extra Bold" pitchFamily="18" charset="0"/>
              </a:rPr>
              <a:t>eğri yüzeydir.</a:t>
            </a:r>
            <a:endParaRPr lang="tr-TR" sz="6600" b="1" cap="none" spc="0" dirty="0">
              <a:ln/>
              <a:solidFill>
                <a:srgbClr val="FF0000"/>
              </a:solidFill>
              <a:effectLst/>
              <a:latin typeface="Rockwell Extra Bold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Akış Çizelgesi: Toplam Birleşimi"/>
          <p:cNvSpPr/>
          <p:nvPr/>
        </p:nvSpPr>
        <p:spPr>
          <a:xfrm>
            <a:off x="395536" y="2780928"/>
            <a:ext cx="1656184" cy="1584176"/>
          </a:xfrm>
          <a:prstGeom prst="flowChartSummingJuncti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kış Çizelgesi: Manyetik Disk"/>
          <p:cNvSpPr/>
          <p:nvPr/>
        </p:nvSpPr>
        <p:spPr>
          <a:xfrm rot="21391505">
            <a:off x="2841466" y="448444"/>
            <a:ext cx="1515727" cy="2344790"/>
          </a:xfrm>
          <a:prstGeom prst="flowChartMagneticDis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kış Çizelgesi: Doğrudan Erişimli Depolama"/>
          <p:cNvSpPr/>
          <p:nvPr/>
        </p:nvSpPr>
        <p:spPr>
          <a:xfrm>
            <a:off x="5508104" y="476672"/>
            <a:ext cx="3096344" cy="1800200"/>
          </a:xfrm>
          <a:prstGeom prst="flowChartMagneticDrum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Halka"/>
          <p:cNvSpPr/>
          <p:nvPr/>
        </p:nvSpPr>
        <p:spPr>
          <a:xfrm>
            <a:off x="6228184" y="2564904"/>
            <a:ext cx="2088232" cy="2232248"/>
          </a:xfrm>
          <a:prstGeom prst="donu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7 Gülen Yüz"/>
          <p:cNvSpPr/>
          <p:nvPr/>
        </p:nvSpPr>
        <p:spPr>
          <a:xfrm>
            <a:off x="323528" y="476672"/>
            <a:ext cx="1944216" cy="2232248"/>
          </a:xfrm>
          <a:prstGeom prst="smileyFac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1781883" y="4005064"/>
            <a:ext cx="528995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  <a:latin typeface="Rockwell Extra Bold" pitchFamily="18" charset="0"/>
              </a:rPr>
              <a:t>EĞRİ YÜZEYLERE ÖRNEKLER</a:t>
            </a:r>
            <a:endParaRPr lang="tr-TR" sz="5400" b="1" cap="none" spc="0" dirty="0">
              <a:ln/>
              <a:solidFill>
                <a:srgbClr val="FF0000"/>
              </a:solidFill>
              <a:effectLst/>
              <a:latin typeface="Rockwell Extra Bold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79512" y="47126"/>
            <a:ext cx="878497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/>
                <a:solidFill>
                  <a:srgbClr val="FF0000"/>
                </a:solidFill>
                <a:effectLst/>
                <a:latin typeface="Rockwell Extra Bold" pitchFamily="18" charset="0"/>
              </a:rPr>
              <a:t>DÜZ YÜZEY:</a:t>
            </a:r>
          </a:p>
        </p:txBody>
      </p:sp>
      <p:sp>
        <p:nvSpPr>
          <p:cNvPr id="5" name="3 Dikdörtgen"/>
          <p:cNvSpPr/>
          <p:nvPr/>
        </p:nvSpPr>
        <p:spPr>
          <a:xfrm>
            <a:off x="179512" y="1268760"/>
            <a:ext cx="878497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7200" b="1" dirty="0">
                <a:ln/>
                <a:solidFill>
                  <a:srgbClr val="FF0000"/>
                </a:solidFill>
                <a:latin typeface="Rockwell Extra Bold" pitchFamily="18" charset="0"/>
              </a:rPr>
              <a:t>*</a:t>
            </a:r>
            <a:r>
              <a:rPr lang="tr-TR" sz="7200" b="1" dirty="0" smtClean="0">
                <a:ln/>
                <a:solidFill>
                  <a:srgbClr val="FFC000"/>
                </a:solidFill>
                <a:latin typeface="Rockwell Extra Bold" pitchFamily="18" charset="0"/>
              </a:rPr>
              <a:t>Pencere camı. masanın üzeri </a:t>
            </a:r>
            <a:r>
              <a:rPr lang="tr-TR" sz="7200" b="1" dirty="0" smtClean="0">
                <a:ln/>
                <a:solidFill>
                  <a:srgbClr val="FF0000"/>
                </a:solidFill>
                <a:latin typeface="Rockwell Extra Bold" pitchFamily="18" charset="0"/>
              </a:rPr>
              <a:t>düz</a:t>
            </a:r>
            <a:r>
              <a:rPr lang="tr-TR" sz="7200" b="1" dirty="0" smtClean="0">
                <a:ln/>
                <a:solidFill>
                  <a:srgbClr val="FFC000"/>
                </a:solidFill>
                <a:latin typeface="Rockwell Extra Bold" pitchFamily="18" charset="0"/>
              </a:rPr>
              <a:t> yüzeydir.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Çerçeve"/>
          <p:cNvSpPr/>
          <p:nvPr/>
        </p:nvSpPr>
        <p:spPr>
          <a:xfrm>
            <a:off x="755576" y="332656"/>
            <a:ext cx="2808312" cy="2232248"/>
          </a:xfrm>
          <a:prstGeom prst="fra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355976" y="476672"/>
            <a:ext cx="3816424" cy="2088232"/>
          </a:xfrm>
          <a:prstGeom prst="rect">
            <a:avLst/>
          </a:prstGeom>
          <a:solidFill>
            <a:srgbClr val="92D050"/>
          </a:solidFill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467544" y="2852936"/>
            <a:ext cx="3816424" cy="2376264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Relaxed"/>
              <a:lightRig rig="threePt" dir="t"/>
            </a:scene3d>
          </a:bodyPr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004048" y="2967335"/>
            <a:ext cx="396044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/>
                <a:solidFill>
                  <a:srgbClr val="FF0000"/>
                </a:solidFill>
              </a:rPr>
              <a:t>DÜZ YÜZEY</a:t>
            </a:r>
            <a:endParaRPr lang="tr-TR" sz="60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07504" y="116632"/>
            <a:ext cx="89289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/>
                <a:solidFill>
                  <a:srgbClr val="FF0000"/>
                </a:solidFill>
                <a:effectLst/>
                <a:latin typeface="Rockwell Extra Bold" pitchFamily="18" charset="0"/>
              </a:rPr>
              <a:t>DÜZLEM:</a:t>
            </a:r>
          </a:p>
        </p:txBody>
      </p:sp>
      <p:sp>
        <p:nvSpPr>
          <p:cNvPr id="5" name="3 Dikdörtgen"/>
          <p:cNvSpPr/>
          <p:nvPr/>
        </p:nvSpPr>
        <p:spPr>
          <a:xfrm>
            <a:off x="107504" y="1052736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7200" b="1" dirty="0">
                <a:ln/>
                <a:solidFill>
                  <a:srgbClr val="FF0000"/>
                </a:solidFill>
                <a:latin typeface="Rockwell Extra Bold" pitchFamily="18" charset="0"/>
              </a:rPr>
              <a:t>*</a:t>
            </a:r>
            <a:r>
              <a:rPr lang="tr-TR" sz="7200" b="1" dirty="0">
                <a:ln/>
                <a:solidFill>
                  <a:srgbClr val="FFC000"/>
                </a:solidFill>
                <a:latin typeface="Rockwell Extra Bold" pitchFamily="18" charset="0"/>
              </a:rPr>
              <a:t>Çevremizde gördüğümüz düz yüzeylere </a:t>
            </a:r>
            <a:r>
              <a:rPr lang="tr-TR" sz="7200" b="1" dirty="0">
                <a:ln/>
                <a:solidFill>
                  <a:srgbClr val="FF0000"/>
                </a:solidFill>
                <a:latin typeface="Rockwell Extra Bold" pitchFamily="18" charset="0"/>
              </a:rPr>
              <a:t>düzlem</a:t>
            </a:r>
            <a:r>
              <a:rPr lang="tr-TR" sz="7200" b="1" dirty="0">
                <a:ln/>
                <a:solidFill>
                  <a:srgbClr val="FFC000"/>
                </a:solidFill>
                <a:latin typeface="Rockwell Extra Bold" pitchFamily="18" charset="0"/>
              </a:rPr>
              <a:t> </a:t>
            </a:r>
          </a:p>
          <a:p>
            <a:pPr algn="ctr"/>
            <a:r>
              <a:rPr lang="tr-TR" sz="7200" b="1" dirty="0">
                <a:ln/>
                <a:solidFill>
                  <a:srgbClr val="FFC000"/>
                </a:solidFill>
                <a:latin typeface="Rockwell Extra Bold" pitchFamily="18" charset="0"/>
              </a:rPr>
              <a:t>denir</a:t>
            </a:r>
            <a:r>
              <a:rPr lang="tr-TR" sz="7200" b="1" dirty="0" smtClean="0">
                <a:ln/>
                <a:solidFill>
                  <a:srgbClr val="FFC000"/>
                </a:solidFill>
                <a:latin typeface="Rockwell Extra Bold" pitchFamily="18" charset="0"/>
              </a:rPr>
              <a:t>.</a:t>
            </a:r>
            <a:endParaRPr lang="tr-TR" sz="7200" b="1" dirty="0">
              <a:ln/>
              <a:solidFill>
                <a:srgbClr val="FFC000"/>
              </a:solidFill>
              <a:latin typeface="Rockwell Extra Bold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221</Words>
  <PresentationFormat>Ekran Gösterisi (4:3)</PresentationFormat>
  <Paragraphs>52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2012-10-09T17:47:38Z</dcterms:created>
  <dcterms:modified xsi:type="dcterms:W3CDTF">2016-09-15T10:30:20Z</dcterms:modified>
  <cp:category>www.sorubak.com</cp:category>
</cp:coreProperties>
</file>