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70BEF-BC33-475E-A498-667A45A4C3ED}" type="datetimeFigureOut">
              <a:rPr lang="tr-TR" smtClean="0"/>
              <a:pPr/>
              <a:t>17.03.2017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BE9E87-647D-44FB-AE8C-E15842C67CD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9689696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BE9E87-647D-44FB-AE8C-E15842C67CDC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BE9E87-647D-44FB-AE8C-E15842C67CDC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9347504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BE9E87-647D-44FB-AE8C-E15842C67CDC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BE9E87-647D-44FB-AE8C-E15842C67CDC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BE9E87-647D-44FB-AE8C-E15842C67CDC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rbest 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Serbest 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Başlık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Alt Başlık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Veri Yer Tutucusu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3/17/2017</a:t>
            </a:fld>
            <a:endParaRPr lang="en-US"/>
          </a:p>
        </p:txBody>
      </p:sp>
      <p:sp>
        <p:nvSpPr>
          <p:cNvPr id="19" name="Altbilgi Yer Tutucusu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7" name="Slayt Numarası Yer Tutucus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3/17/2017</a:t>
            </a:fld>
            <a:endParaRPr lang="en-US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3/17/2017</a:t>
            </a:fld>
            <a:endParaRPr lang="en-US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3/17/2017</a:t>
            </a:fld>
            <a:endParaRPr lang="en-US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rbest 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erbest 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3/17/2017</a:t>
            </a:fld>
            <a:endParaRPr lang="en-US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3/17/2017</a:t>
            </a:fld>
            <a:endParaRPr lang="en-US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3/17/2017</a:t>
            </a:fld>
            <a:endParaRPr lang="en-US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3/17/2017</a:t>
            </a:fld>
            <a:endParaRPr lang="en-US"/>
          </a:p>
        </p:txBody>
      </p:sp>
      <p:sp>
        <p:nvSpPr>
          <p:cNvPr id="8" name="Slayt Numarası Yer Tutucusu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9" name="Altbilgi Yer Tutucusu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3/17/2017</a:t>
            </a:fld>
            <a:endParaRPr lang="en-US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3/17/2017</a:t>
            </a:fld>
            <a:endParaRPr lang="en-US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3/17/2017</a:t>
            </a:fld>
            <a:endParaRPr lang="en-US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rbest 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erbest 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Başlık Yer Tutucusu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Metin Yer Tutucusu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Veri Yer Tutucusu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3/17/2017</a:t>
            </a:fld>
            <a:endParaRPr lang="en-US" sz="100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22" name="Altbilgi Yer Tutucusu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 algn="ctr" eaLnBrk="1" latinLnBrk="0" hangingPunct="1"/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  <p:sp>
        <p:nvSpPr>
          <p:cNvPr id="18" name="Slayt Numarası Yer Tutucusu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AA957AF-53C0-420B-9C2D-77DB1416566C}" type="slidenum">
              <a:rPr kumimoji="0" lang="en-US" smtClean="0"/>
              <a:pPr/>
              <a:t>‹#›</a:t>
            </a:fld>
            <a:endParaRPr kumimoji="0" lang="en-US" sz="1000" dirty="0">
              <a:solidFill>
                <a:schemeClr val="tx2">
                  <a:shade val="50000"/>
                </a:scheme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914400" y="1143000"/>
            <a:ext cx="6480048" cy="2301240"/>
          </a:xfrm>
        </p:spPr>
        <p:txBody>
          <a:bodyPr/>
          <a:lstStyle/>
          <a:p>
            <a:pPr algn="ctr"/>
            <a:r>
              <a:rPr lang="tr-TR" i="1" dirty="0" smtClean="0"/>
              <a:t>Antlaşmalar </a:t>
            </a:r>
            <a:br>
              <a:rPr lang="tr-TR" i="1" dirty="0" smtClean="0"/>
            </a:br>
            <a:r>
              <a:rPr lang="tr-TR" i="1" dirty="0" smtClean="0"/>
              <a:t>ve </a:t>
            </a:r>
            <a:br>
              <a:rPr lang="tr-TR" i="1" dirty="0" smtClean="0"/>
            </a:br>
            <a:r>
              <a:rPr lang="tr-TR" i="1" dirty="0" smtClean="0"/>
              <a:t>maddeleri </a:t>
            </a:r>
            <a:endParaRPr lang="tr-TR" i="1" dirty="0"/>
          </a:p>
        </p:txBody>
      </p:sp>
      <p:pic>
        <p:nvPicPr>
          <p:cNvPr id="1029" name="Picture 5" descr="C:\Documents and Settings\Administrator\Local Settings\Temporary Internet Files\Content.IE5\XF8QGRC0\large-Jeweled-Sword-0-9468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52800" y="3017559"/>
            <a:ext cx="3352800" cy="24922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C:\Documents and Settings\Administrator\Local Settings\Temporary Internet Files\Content.IE5\XF8QGRC0\large-Jeweled-Sword-0-9468[1]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125243" y="3017559"/>
            <a:ext cx="2880946" cy="24922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7" name="Picture 23" descr="C:\Documents and Settings\Administrator\Local Settings\Temporary Internet Files\Content.IE5\R6OCQLD6\feather-pen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35169"/>
            <a:ext cx="2660259" cy="16928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535251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4.08881E-6 L 0.15382 -0.04001 C 0.18628 -0.04902 0.23472 -0.05388 0.28489 -0.05388 C 0.34236 -0.05388 0.38802 -0.04902 0.42066 -0.04001 L 0.575 -4.08881E-6 " pathEditMode="relative" rAng="0" ptsTypes="FffFF">
                                      <p:cBhvr>
                                        <p:cTn id="11" dur="2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50" y="-27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08881E-6 L -0.16927 -0.04001 C -0.20451 -0.04902 -0.25764 -0.05388 -0.31267 -0.05388 C -0.37569 -0.05388 -0.42639 -0.04902 -0.46163 -0.04001 L -0.63038 -4.08881E-6 " pathEditMode="relative" rAng="0" ptsTypes="FffFF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528" y="-27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3765E-6 L -0.27882 -0.00624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41" y="-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etin kutusu 12"/>
          <p:cNvSpPr txBox="1"/>
          <p:nvPr/>
        </p:nvSpPr>
        <p:spPr>
          <a:xfrm>
            <a:off x="1546746" y="1595326"/>
            <a:ext cx="266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tr-TR" sz="2400" dirty="0" smtClean="0">
              <a:solidFill>
                <a:srgbClr val="002060"/>
              </a:solidFill>
            </a:endParaRPr>
          </a:p>
          <a:p>
            <a:pPr algn="ctr"/>
            <a:r>
              <a:rPr lang="tr-TR" sz="2400" dirty="0" smtClean="0">
                <a:solidFill>
                  <a:srgbClr val="002060"/>
                </a:solidFill>
              </a:rPr>
              <a:t>DOĞU CEPHESİ</a:t>
            </a:r>
          </a:p>
          <a:p>
            <a:pPr algn="ctr"/>
            <a:endParaRPr lang="tr-TR" sz="2400" dirty="0">
              <a:solidFill>
                <a:srgbClr val="002060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495800" y="1828800"/>
            <a:ext cx="2743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GÜMRÜ</a:t>
            </a:r>
            <a:r>
              <a:rPr lang="tr-TR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 </a:t>
            </a:r>
            <a:r>
              <a:rPr lang="tr-TR" sz="2000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ANTLAŞMASI</a:t>
            </a:r>
            <a:endParaRPr lang="tr-TR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1386385" y="3171110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0000"/>
                </a:solidFill>
              </a:rPr>
              <a:t>GÜNEY</a:t>
            </a:r>
            <a:r>
              <a:rPr lang="tr-TR" sz="2000" dirty="0" smtClean="0"/>
              <a:t> </a:t>
            </a:r>
            <a:r>
              <a:rPr lang="tr-TR" sz="2400" dirty="0" smtClean="0">
                <a:solidFill>
                  <a:srgbClr val="FF0000"/>
                </a:solidFill>
              </a:rPr>
              <a:t>CEPHESİ</a:t>
            </a:r>
            <a:endParaRPr lang="tr-TR" sz="2000" dirty="0">
              <a:solidFill>
                <a:srgbClr val="FF0000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4755107" y="3048000"/>
            <a:ext cx="259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dirty="0" smtClean="0"/>
              <a:t>ANKARA ANTLAŞMASI</a:t>
            </a:r>
            <a:endParaRPr lang="tr-TR" sz="2000" dirty="0"/>
          </a:p>
        </p:txBody>
      </p:sp>
      <p:sp>
        <p:nvSpPr>
          <p:cNvPr id="18" name="Metin kutusu 17"/>
          <p:cNvSpPr txBox="1"/>
          <p:nvPr/>
        </p:nvSpPr>
        <p:spPr>
          <a:xfrm>
            <a:off x="4213746" y="3109555"/>
            <a:ext cx="564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:</a:t>
            </a:r>
            <a:endParaRPr lang="tr-TR" sz="3200" dirty="0"/>
          </a:p>
        </p:txBody>
      </p:sp>
      <p:sp>
        <p:nvSpPr>
          <p:cNvPr id="19" name="Metin kutusu 18"/>
          <p:cNvSpPr txBox="1"/>
          <p:nvPr/>
        </p:nvSpPr>
        <p:spPr>
          <a:xfrm>
            <a:off x="4198960" y="1890355"/>
            <a:ext cx="564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:</a:t>
            </a:r>
            <a:endParaRPr lang="tr-TR" sz="3200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4235355" y="4676744"/>
            <a:ext cx="564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:</a:t>
            </a:r>
            <a:endParaRPr lang="tr-TR" sz="3200" dirty="0"/>
          </a:p>
        </p:txBody>
      </p:sp>
      <p:sp>
        <p:nvSpPr>
          <p:cNvPr id="21" name="Metin kutusu 20"/>
          <p:cNvSpPr txBox="1"/>
          <p:nvPr/>
        </p:nvSpPr>
        <p:spPr>
          <a:xfrm>
            <a:off x="1386385" y="4799854"/>
            <a:ext cx="281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rgbClr val="FFFF00"/>
                </a:solidFill>
              </a:rPr>
              <a:t>BATI</a:t>
            </a:r>
            <a:r>
              <a:rPr lang="tr-TR" sz="2000" dirty="0" smtClean="0">
                <a:solidFill>
                  <a:srgbClr val="FFFF00"/>
                </a:solidFill>
              </a:rPr>
              <a:t> </a:t>
            </a:r>
            <a:r>
              <a:rPr lang="tr-TR" sz="2400" dirty="0" smtClean="0">
                <a:solidFill>
                  <a:srgbClr val="FFFF00"/>
                </a:solidFill>
              </a:rPr>
              <a:t>CEPHESİ</a:t>
            </a:r>
            <a:endParaRPr lang="tr-TR" sz="2000" dirty="0">
              <a:solidFill>
                <a:srgbClr val="FFFF00"/>
              </a:solidFill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4777853" y="4522856"/>
            <a:ext cx="259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dirty="0" smtClean="0">
                <a:solidFill>
                  <a:srgbClr val="C00000"/>
                </a:solidFill>
              </a:rPr>
              <a:t>MUDANYA ATEŞKES ANTLAŞMASI</a:t>
            </a:r>
            <a:endParaRPr lang="tr-TR" sz="2000" dirty="0">
              <a:solidFill>
                <a:srgbClr val="C00000"/>
              </a:solidFill>
            </a:endParaRPr>
          </a:p>
        </p:txBody>
      </p:sp>
      <p:sp>
        <p:nvSpPr>
          <p:cNvPr id="2" name="Metin kutusu 1"/>
          <p:cNvSpPr txBox="1"/>
          <p:nvPr/>
        </p:nvSpPr>
        <p:spPr>
          <a:xfrm>
            <a:off x="1531960" y="304800"/>
            <a:ext cx="5813947" cy="954107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800" i="1" dirty="0" smtClean="0"/>
              <a:t>CEPHELER VE ANTLAŞMALARIN EŞLEŞMELERİ</a:t>
            </a:r>
            <a:endParaRPr lang="tr-TR" sz="2800" i="1" dirty="0"/>
          </a:p>
        </p:txBody>
      </p:sp>
    </p:spTree>
    <p:extLst>
      <p:ext uri="{BB962C8B-B14F-4D97-AF65-F5344CB8AC3E}">
        <p14:creationId xmlns="" xmlns:p14="http://schemas.microsoft.com/office/powerpoint/2010/main" val="369682852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7" grpId="0"/>
      <p:bldP spid="21" grpId="0"/>
      <p:bldP spid="22" grpId="0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7467600" cy="1143000"/>
          </a:xfrm>
        </p:spPr>
        <p:txBody>
          <a:bodyPr/>
          <a:lstStyle/>
          <a:p>
            <a:pPr algn="ctr"/>
            <a:r>
              <a:rPr lang="tr-TR" dirty="0" smtClean="0"/>
              <a:t>GÜMRÜ ANTLAŞMASI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tr-TR" dirty="0" smtClean="0"/>
              <a:t>Kars ve çevresi TBMM’ ye geri verilecektir.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Ermenistan’ ın TBMM aleyhine diğer ülkelerle yaptığı antlaşmalar kaldırılacaktır.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Doğu sınırı Aras nehrinden Çıldır gölüne kadar uzanacak şekilde çizilmiştir.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TBMM çıkarlarına aykırı olan Sevr antlaşması gibi antlaşmaları Ermenistan’ da kabul etmeyecektir.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5954979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28600" y="304800"/>
            <a:ext cx="8077200" cy="6172200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v"/>
            </a:pPr>
            <a:r>
              <a:rPr lang="tr-TR" dirty="0" smtClean="0"/>
              <a:t>TBMM ve Ermenistan sınırlarında yaşayan iki devletin vatandaşları herkesle eşit haklara sahip olacaktır.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İki devlet arasında en kısa sürede diplomatik ilişkiler başlayacak, iletişim ağları kurulacaktır.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TBMM koruyuculuğunda olan Nahçıvan ve İtur, kendi kaderlerini tayin edeceklerdir.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Ermenistan zor duruma düşer, saldırıya uğrarsa TBMM askeri yardımda bulunacaktır.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Ermenistan’ ın silah ithal etmesi yasaklanmıştır.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Ermeni ordusunun antlaşmada belirlenen sayıda olması halinde, </a:t>
            </a:r>
            <a:r>
              <a:rPr lang="tr-TR" dirty="0"/>
              <a:t>T</a:t>
            </a:r>
            <a:r>
              <a:rPr lang="tr-TR" dirty="0" smtClean="0"/>
              <a:t>ürk ordusu Ermeni topraklarını boşaltmayı kabul etmiştir.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7689366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52400"/>
            <a:ext cx="7848600" cy="632460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tr-TR" dirty="0" smtClean="0"/>
              <a:t>İki devlet birbirine savaş tazminatı ödemek zorunda bırakılmayacaktır.</a:t>
            </a:r>
            <a:endParaRPr lang="tr-TR" dirty="0"/>
          </a:p>
        </p:txBody>
      </p:sp>
      <p:pic>
        <p:nvPicPr>
          <p:cNvPr id="1027" name="Picture 3" descr="C:\Documents and Settings\Administrator\Local Settings\Temporary Internet Files\Content.IE5\L2EET1VN\%2Bsevres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295400"/>
            <a:ext cx="7467600" cy="4572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389232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dirty="0" smtClean="0"/>
              <a:t>ANKARA ANTLAŞMASI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tr-TR" dirty="0" smtClean="0"/>
              <a:t>Her iki tarafta bu antlaşmanın imzalanmasını müteakiben aralarındaki harbin bittiğini kabul ederler.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Ordular ve ahali durumdan haberdar edilecektir.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Her iki taraf, karşı tarafın esirlerini serbest bırakacak, yol parası verilerek en yakın şehirlere bırakılacaktır.</a:t>
            </a:r>
          </a:p>
          <a:p>
            <a:pPr>
              <a:buFont typeface="Wingdings" pitchFamily="2" charset="2"/>
              <a:buChar char="v"/>
            </a:pPr>
            <a:r>
              <a:rPr lang="tr-TR" b="1" dirty="0" smtClean="0"/>
              <a:t>Ankara Antlaşması</a:t>
            </a:r>
            <a:r>
              <a:rPr lang="tr-TR" dirty="0" smtClean="0"/>
              <a:t>’nın imzalanmasından en fazla iki ay sonra 8. maddedeki sınırın kuzeyine Türk askerleri, güneyine Fransız askerleri çekilecektir. </a:t>
            </a:r>
            <a:endParaRPr lang="tr-TR" b="1" dirty="0"/>
          </a:p>
        </p:txBody>
      </p:sp>
    </p:spTree>
    <p:extLst>
      <p:ext uri="{BB962C8B-B14F-4D97-AF65-F5344CB8AC3E}">
        <p14:creationId xmlns="" xmlns:p14="http://schemas.microsoft.com/office/powerpoint/2010/main" val="19874529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52400"/>
            <a:ext cx="7772400" cy="6400800"/>
          </a:xfrm>
        </p:spPr>
        <p:txBody>
          <a:bodyPr>
            <a:normAutofit fontScale="92500"/>
          </a:bodyPr>
          <a:lstStyle/>
          <a:p>
            <a:pPr>
              <a:buFont typeface="Wingdings" pitchFamily="2" charset="2"/>
              <a:buChar char="v"/>
            </a:pPr>
            <a:r>
              <a:rPr lang="tr-TR" dirty="0" smtClean="0"/>
              <a:t>Hatay için özel bir idare usulü tesis edilecektir.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Türk dili orada resmi dil olacaktır.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Osmanlı Sülalesinin kurucusu olan Osman Gazi’nin dedesi olan Süleyman Şah türbesi Türk malı sayılacak ve Türk askeri bulundurarak türbeyi koruyabilecektir.</a:t>
            </a:r>
          </a:p>
          <a:p>
            <a:pPr>
              <a:buFont typeface="Wingdings" pitchFamily="2" charset="2"/>
              <a:buChar char="v"/>
            </a:pPr>
            <a:r>
              <a:rPr lang="tr-TR" b="1" dirty="0" smtClean="0"/>
              <a:t>Ankara Antlaşması </a:t>
            </a:r>
            <a:r>
              <a:rPr lang="tr-TR" dirty="0" smtClean="0"/>
              <a:t>sonucu her iki taraf boşaltılan arazide genel af ilan edecektir.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Seçilecek bir karma komisyon ile Suriye ve Türk Devleti arasındaki gümrük ilişkilerini düzenleyecek, bu komisyon kurulana kadar iki taraf hareketinde serbest kalacaktır.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3022834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28600" y="152400"/>
            <a:ext cx="8305800" cy="632460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tr-TR" dirty="0" smtClean="0"/>
              <a:t>İskenderun Körfezi’nde Payas’tan başlayarak Kilis-Çobanbeyli istasyonuna gidecek, demiryolu Türkiye’de kalmak üzere Çobanbeyli’ den Nusaybin’ e varacaktır. Payas ile Çobanbeyli istasyonları Suriye’de kalacaktır.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Türk Hükümeti ile Suriye Kırık suyundan ortaklaşa faydalanacaktır. Suriye Hükümeti masraflarını kendisi karşılamak üzere Fırat Nehri’nin Türk Hükümeti kısmından su alabilecektir.  </a:t>
            </a:r>
          </a:p>
          <a:p>
            <a:pPr>
              <a:buFont typeface="Wingdings" pitchFamily="2" charset="2"/>
              <a:buChar char="v"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83580647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dirty="0" smtClean="0"/>
              <a:t>MUDANYA ATEŞKES ANTLAŞMASI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tr-TR" dirty="0" smtClean="0"/>
              <a:t>Türk-Yunan kuvvetleri arasındaki savaş sona erecek.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Yunanlar Meriç nehrine kadar olan Doğu Trakya'yı 15 gün içinde boşaltacaklar.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Doğu Trakya TBMM’nin jandarma kuvvetlerine bırakılacak.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Türkler’ in </a:t>
            </a:r>
            <a:r>
              <a:rPr lang="tr-TR" dirty="0"/>
              <a:t>D</a:t>
            </a:r>
            <a:r>
              <a:rPr lang="tr-TR" dirty="0" smtClean="0"/>
              <a:t>oğu Trakya’ daki askerleri barış antlaşması imzalanana kadar 8000’ i geçmeyecek.</a:t>
            </a:r>
          </a:p>
          <a:p>
            <a:pPr marL="36576" indent="0">
              <a:buNone/>
            </a:pPr>
            <a:endParaRPr lang="tr-TR" dirty="0" smtClean="0"/>
          </a:p>
          <a:p>
            <a:pPr>
              <a:buFont typeface="Wingdings" pitchFamily="2" charset="2"/>
              <a:buChar char="v"/>
            </a:pP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0730943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52400" y="228600"/>
            <a:ext cx="8305800" cy="617220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tr-TR" dirty="0" smtClean="0"/>
              <a:t>İstanbul, boğazlar ve çevresi TBMM Hükümeti’ ne bırakılacak.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İtilaf Devletleri’nin askerleri barış antlaşması yapılana kadar İstanbul’ da bulunacak.</a:t>
            </a:r>
          </a:p>
          <a:p>
            <a:pPr>
              <a:buFont typeface="Wingdings" pitchFamily="2" charset="2"/>
              <a:buChar char="v"/>
            </a:pPr>
            <a:r>
              <a:rPr lang="tr-TR" dirty="0" smtClean="0"/>
              <a:t>Barış yapılıncaya kadar Türk kuvvetleri Çanakkale ve İzmit yarımadası’ nda belirlenen sınırlardan ileriye geçemeyecekler.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47961134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Teknik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278</TotalTime>
  <Words>428</Words>
  <PresentationFormat>Ekran Gösterisi (4:3)</PresentationFormat>
  <Paragraphs>49</Paragraphs>
  <Slides>10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Teknik</vt:lpstr>
      <vt:lpstr>Antlaşmalar  ve  maddeleri </vt:lpstr>
      <vt:lpstr>GÜMRÜ ANTLAŞMASI</vt:lpstr>
      <vt:lpstr>Slayt 3</vt:lpstr>
      <vt:lpstr>Slayt 4</vt:lpstr>
      <vt:lpstr>ANKARA ANTLAŞMASI</vt:lpstr>
      <vt:lpstr>Slayt 6</vt:lpstr>
      <vt:lpstr>Slayt 7</vt:lpstr>
      <vt:lpstr>MUDANYA ATEŞKES ANTLAŞMASI</vt:lpstr>
      <vt:lpstr>Slayt 9</vt:lpstr>
      <vt:lpstr>Slayt 10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2017-01-28T08:10:41Z</dcterms:created>
  <dcterms:modified xsi:type="dcterms:W3CDTF">2017-03-17T12:23:17Z</dcterms:modified>
  <cp:category>www.sorubak.com</cp:category>
</cp:coreProperties>
</file>