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3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61C484-DC6C-48B4-9E72-ED2BE4633A2E}" type="datetimeFigureOut">
              <a:rPr lang="tr-TR" smtClean="0"/>
              <a:pPr/>
              <a:t>03.12.2016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A35A84-1A6C-4781-8853-60F1EBA4294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35A84-1A6C-4781-8853-60F1EBA42940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dirty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0179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30097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9260391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3398911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87200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75245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59303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21656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1927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26814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293084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975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27454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32694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18200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18778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dirty="0"/>
              <a:t>Asıl başlık stili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dirty="0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dirty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46275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/>
              <a:t>Asıl metin stillerini düzenle</a:t>
            </a:r>
          </a:p>
          <a:p>
            <a:pPr lvl="1"/>
            <a:r>
              <a:rPr lang="tr-TR" dirty="0"/>
              <a:t>İkinci düzey</a:t>
            </a:r>
          </a:p>
          <a:p>
            <a:pPr lvl="2"/>
            <a:r>
              <a:rPr lang="tr-TR" dirty="0"/>
              <a:t>Üçüncü düzey</a:t>
            </a:r>
          </a:p>
          <a:p>
            <a:pPr lvl="3"/>
            <a:r>
              <a:rPr lang="tr-TR" dirty="0"/>
              <a:t>Dördüncü düzey</a:t>
            </a:r>
          </a:p>
          <a:p>
            <a:pPr lvl="4"/>
            <a:r>
              <a:rPr lang="tr-TR" dirty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124668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/>
              <a:t>İngilizce 1.ünite</a:t>
            </a:r>
            <a:br>
              <a:rPr lang="tr-TR"/>
            </a:br>
            <a:r>
              <a:rPr lang="tr-TR"/>
              <a:t>My daily rotine</a:t>
            </a:r>
            <a:br>
              <a:rPr lang="tr-TR"/>
            </a:br>
            <a:r>
              <a:rPr lang="tr-TR"/>
              <a:t>Hazırlayan:Arda YİĞİT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/>
              <a:t>     </a:t>
            </a:r>
          </a:p>
        </p:txBody>
      </p:sp>
    </p:spTree>
    <p:extLst>
      <p:ext uri="{BB962C8B-B14F-4D97-AF65-F5344CB8AC3E}">
        <p14:creationId xmlns="" xmlns:p14="http://schemas.microsoft.com/office/powerpoint/2010/main" val="3361962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                             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>
                <a:solidFill>
                  <a:srgbClr val="C0504D"/>
                </a:solidFill>
                <a:effectLst/>
                <a:latin typeface="Arial" panose="020B0604020202020204" pitchFamily="34" charset="0"/>
              </a:rPr>
              <a:t>The Simple Present Tense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tr-TR" b="1" i="0">
                <a:solidFill>
                  <a:srgbClr val="4F81BD"/>
                </a:solidFill>
                <a:effectLst/>
                <a:latin typeface="Arial" panose="020B0604020202020204" pitchFamily="34" charset="0"/>
              </a:rPr>
              <a:t>(Basit Geniş Zaman)</a:t>
            </a:r>
            <a:endParaRPr lang="tr-TR" b="0" i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r>
              <a:rPr lang="tr-TR" b="1" i="0">
                <a:solidFill>
                  <a:srgbClr val="4F81BD"/>
                </a:solidFill>
                <a:effectLst/>
                <a:latin typeface="Arial" panose="020B0604020202020204" pitchFamily="34" charset="0"/>
              </a:rPr>
              <a:t/>
            </a:r>
            <a:br>
              <a:rPr lang="tr-TR" b="1" i="0">
                <a:solidFill>
                  <a:srgbClr val="4F81BD"/>
                </a:solidFill>
                <a:effectLst/>
                <a:latin typeface="Arial" panose="020B0604020202020204" pitchFamily="34" charset="0"/>
              </a:rPr>
            </a:br>
            <a:endParaRPr lang="tr-TR" b="0" i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  <a:p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Her gün yapılan veya sık sık tekrarlanan, bu yüzden de alışkanlık haline gelmiş eylemlerin anlatılmasını öğreneceğiz. Aşağıdaki örnekleri dikkatle inceleyiniz.</a:t>
            </a:r>
          </a:p>
        </p:txBody>
      </p:sp>
    </p:spTree>
    <p:extLst>
      <p:ext uri="{BB962C8B-B14F-4D97-AF65-F5344CB8AC3E}">
        <p14:creationId xmlns="" xmlns:p14="http://schemas.microsoft.com/office/powerpoint/2010/main" val="24344740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ÖRNEKLER;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Tablo 4"/>
          <p:cNvGraphicFramePr/>
          <p:nvPr>
            <p:extLst>
              <p:ext uri="{D42A27DB-BD31-4B8C-83A1-F6EECF244321}">
                <p14:modId xmlns="" xmlns:p14="http://schemas.microsoft.com/office/powerpoint/2010/main" val="1814603092"/>
              </p:ext>
            </p:extLst>
          </p:nvPr>
        </p:nvGraphicFramePr>
        <p:xfrm>
          <a:off x="1069848" y="2093976"/>
          <a:ext cx="10058400" cy="40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="" xmlns:a16="http://schemas.microsoft.com/office/drawing/2014/main" val="281087385"/>
                    </a:ext>
                  </a:extLst>
                </a:gridCol>
                <a:gridCol w="5029200">
                  <a:extLst>
                    <a:ext uri="{9D8B030D-6E8A-4147-A177-3AD203B41FA5}">
                      <a16:colId xmlns="" xmlns:a16="http://schemas.microsoft.com/office/drawing/2014/main" val="2429894569"/>
                    </a:ext>
                  </a:extLst>
                </a:gridCol>
              </a:tblGrid>
              <a:tr h="1241199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I have lunch at school canteen.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(Ben, öğle yemeğini okul kantininde yerim.)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426468323"/>
                  </a:ext>
                </a:extLst>
              </a:tr>
              <a:tr h="709256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He goes to school at eight o’clock.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(O, saat sekizde okula gider.)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689918678"/>
                  </a:ext>
                </a:extLst>
              </a:tr>
              <a:tr h="709256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You do your homework at home.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(Sen, ödevini evde yaparsın.)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848415021"/>
                  </a:ext>
                </a:extLst>
              </a:tr>
              <a:tr h="709256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We watch television at eight o’clock.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(Biz, saat sekizde televizyon seyrederiz.)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121445028"/>
                  </a:ext>
                </a:extLst>
              </a:tr>
              <a:tr h="709256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She plays chess in the afternoons.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(O, öğleden sonraları satranç oynar.)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721356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38386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DEVAMI: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Tablo 4"/>
          <p:cNvGraphicFramePr/>
          <p:nvPr>
            <p:extLst>
              <p:ext uri="{D42A27DB-BD31-4B8C-83A1-F6EECF244321}">
                <p14:modId xmlns="" xmlns:p14="http://schemas.microsoft.com/office/powerpoint/2010/main" val="4284486807"/>
              </p:ext>
            </p:extLst>
          </p:nvPr>
        </p:nvGraphicFramePr>
        <p:xfrm>
          <a:off x="1069848" y="2103120"/>
          <a:ext cx="10058400" cy="40690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="" xmlns:a16="http://schemas.microsoft.com/office/drawing/2014/main" val="3534485669"/>
                    </a:ext>
                  </a:extLst>
                </a:gridCol>
                <a:gridCol w="5029200">
                  <a:extLst>
                    <a:ext uri="{9D8B030D-6E8A-4147-A177-3AD203B41FA5}">
                      <a16:colId xmlns="" xmlns:a16="http://schemas.microsoft.com/office/drawing/2014/main" val="77009813"/>
                    </a:ext>
                  </a:extLst>
                </a:gridCol>
              </a:tblGrid>
              <a:tr h="98219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My first lesson starts at nine o’clock.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(Benim birinci dersim, saat dokuzda başlar.)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194609408"/>
                  </a:ext>
                </a:extLst>
              </a:tr>
              <a:tr h="56125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I arrive home at half past seven.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(Ben, yedi buçukta eve varırım.)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277247514"/>
                  </a:ext>
                </a:extLst>
              </a:tr>
              <a:tr h="98219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Suna goes to bed at about ten.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(Suna, saat ona doğru (on civarında) yatmaya gider.)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92795383"/>
                  </a:ext>
                </a:extLst>
              </a:tr>
              <a:tr h="56125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I brush my teeth every day.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(Ben, her gün dişlerimi fırçalarım.)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732384362"/>
                  </a:ext>
                </a:extLst>
              </a:tr>
              <a:tr h="98219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You read a book on weekdays.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(Sen, hafta içi günlerde (bir) kitap okursun.)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1160469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1402343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/>
              <a:t/>
            </a:r>
            <a:br>
              <a:rPr lang="tr-TR"/>
            </a:b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İngilizce’de bu yapıya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The Simple Present Tense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denir. Bu kipi, Türkçe’ye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Basit Geniş Zaman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diye çevirebiliriz.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2593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Geniş zaman kipiyle kurulmuş, öznesi üçüncü tekil kişi (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he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she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it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…) olan olumlu bir cümlenin fiili sonuna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 s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 es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 ies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eklerinden birisini alır. Fiillerin çoğunun sonuna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 s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eklenir.</a:t>
            </a:r>
          </a:p>
          <a:p>
            <a:r>
              <a:rPr lang="tr-TR"/>
              <a:t/>
            </a:r>
            <a:br>
              <a:rPr lang="tr-TR"/>
            </a:b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6152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ÖRNEKLER;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Tablo 4"/>
          <p:cNvGraphicFramePr/>
          <p:nvPr>
            <p:extLst>
              <p:ext uri="{D42A27DB-BD31-4B8C-83A1-F6EECF244321}">
                <p14:modId xmlns="" xmlns:p14="http://schemas.microsoft.com/office/powerpoint/2010/main" val="3558939332"/>
              </p:ext>
            </p:extLst>
          </p:nvPr>
        </p:nvGraphicFramePr>
        <p:xfrm>
          <a:off x="1069848" y="2093976"/>
          <a:ext cx="10058400" cy="40782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="" xmlns:a16="http://schemas.microsoft.com/office/drawing/2014/main" val="19965974"/>
                    </a:ext>
                  </a:extLst>
                </a:gridCol>
                <a:gridCol w="5029200">
                  <a:extLst>
                    <a:ext uri="{9D8B030D-6E8A-4147-A177-3AD203B41FA5}">
                      <a16:colId xmlns="" xmlns:a16="http://schemas.microsoft.com/office/drawing/2014/main" val="2857973595"/>
                    </a:ext>
                  </a:extLst>
                </a:gridCol>
              </a:tblGrid>
              <a:tr h="1359408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Hakan gets up at eight o’clock.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(Hakan, saat sekizde kalkar.)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44768133"/>
                  </a:ext>
                </a:extLst>
              </a:tr>
              <a:tr h="1359408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Aysu returns home at five o’clock.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(Aysu, saat beşte eve döner.)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596226125"/>
                  </a:ext>
                </a:extLst>
              </a:tr>
              <a:tr h="1359408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Your cat sleeps on the sofa.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(Kedin, divanın üzerinde uyur.)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058257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020610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Son hecesi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 ch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,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- sh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veya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- x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ile biten fiillerin sonuna </a:t>
            </a:r>
            <a:r>
              <a:rPr lang="tr-TR" b="1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– es</a:t>
            </a:r>
            <a:r>
              <a:rPr lang="tr-TR" b="0" i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eki getirilir.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87169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ÖRNEKLER;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5" name="Tablo 4"/>
          <p:cNvGraphicFramePr/>
          <p:nvPr>
            <p:extLst>
              <p:ext uri="{D42A27DB-BD31-4B8C-83A1-F6EECF244321}">
                <p14:modId xmlns="" xmlns:p14="http://schemas.microsoft.com/office/powerpoint/2010/main" val="680559236"/>
              </p:ext>
            </p:extLst>
          </p:nvPr>
        </p:nvGraphicFramePr>
        <p:xfrm>
          <a:off x="1069848" y="2093976"/>
          <a:ext cx="10058400" cy="41056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="" xmlns:a16="http://schemas.microsoft.com/office/drawing/2014/main" val="2893995060"/>
                    </a:ext>
                  </a:extLst>
                </a:gridCol>
                <a:gridCol w="5029200">
                  <a:extLst>
                    <a:ext uri="{9D8B030D-6E8A-4147-A177-3AD203B41FA5}">
                      <a16:colId xmlns="" xmlns:a16="http://schemas.microsoft.com/office/drawing/2014/main" val="1325687250"/>
                    </a:ext>
                  </a:extLst>
                </a:gridCol>
              </a:tblGrid>
              <a:tr h="136855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My sister watches television after school.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(Kız kardeşim, okuldan sonra televizyon seyreder.)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814477910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My mother washes the dishes every day.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(Annem, her gün bulaşık yıkar.)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266645013"/>
                  </a:ext>
                </a:extLst>
              </a:tr>
              <a:tr h="1368552"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Ahmet fixes my bicycle every month.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>
                          <a:effectLst/>
                        </a:rPr>
                        <a:t>(Ahmet, her ay benim bisikletimi onarır.)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814482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653932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vre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291</Words>
  <PresentationFormat>Özel</PresentationFormat>
  <Paragraphs>52</Paragraphs>
  <Slides>9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Devre</vt:lpstr>
      <vt:lpstr>İngilizce 1.ünite My daily rotine Hazırlayan:Arda YİĞİT</vt:lpstr>
      <vt:lpstr>                              </vt:lpstr>
      <vt:lpstr>ÖRNEKLER;</vt:lpstr>
      <vt:lpstr>DEVAMI:</vt:lpstr>
      <vt:lpstr>Slayt 5</vt:lpstr>
      <vt:lpstr>Slayt 6</vt:lpstr>
      <vt:lpstr>ÖRNEKLER;</vt:lpstr>
      <vt:lpstr>Slayt 8</vt:lpstr>
      <vt:lpstr>ÖRNEKLER;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2016-12-03T07:12:15Z</dcterms:modified>
  <cp:category>www.sorubak.com</cp:category>
</cp:coreProperties>
</file>