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9" r:id="rId2"/>
    <p:sldId id="297" r:id="rId3"/>
    <p:sldId id="285" r:id="rId4"/>
    <p:sldId id="311" r:id="rId5"/>
    <p:sldId id="312" r:id="rId6"/>
    <p:sldId id="313" r:id="rId7"/>
    <p:sldId id="298" r:id="rId8"/>
    <p:sldId id="299" r:id="rId9"/>
    <p:sldId id="300" r:id="rId10"/>
    <p:sldId id="307" r:id="rId11"/>
    <p:sldId id="301" r:id="rId12"/>
    <p:sldId id="302" r:id="rId13"/>
    <p:sldId id="314" r:id="rId14"/>
    <p:sldId id="315" r:id="rId15"/>
    <p:sldId id="316" r:id="rId16"/>
    <p:sldId id="303" r:id="rId17"/>
    <p:sldId id="304" r:id="rId18"/>
    <p:sldId id="305" r:id="rId19"/>
    <p:sldId id="306" r:id="rId20"/>
    <p:sldId id="317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2825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gif"/><Relationship Id="rId18" Type="http://schemas.openxmlformats.org/officeDocument/2006/relationships/image" Target="../media/image20.gif"/><Relationship Id="rId26" Type="http://schemas.openxmlformats.org/officeDocument/2006/relationships/image" Target="../media/image28.gif"/><Relationship Id="rId39" Type="http://schemas.openxmlformats.org/officeDocument/2006/relationships/image" Target="../media/image41.gif"/><Relationship Id="rId3" Type="http://schemas.openxmlformats.org/officeDocument/2006/relationships/image" Target="../media/image5.gif"/><Relationship Id="rId21" Type="http://schemas.openxmlformats.org/officeDocument/2006/relationships/image" Target="../media/image23.gif"/><Relationship Id="rId34" Type="http://schemas.openxmlformats.org/officeDocument/2006/relationships/image" Target="../media/image36.gif"/><Relationship Id="rId42" Type="http://schemas.openxmlformats.org/officeDocument/2006/relationships/image" Target="../media/image44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17" Type="http://schemas.openxmlformats.org/officeDocument/2006/relationships/image" Target="../media/image19.gif"/><Relationship Id="rId25" Type="http://schemas.openxmlformats.org/officeDocument/2006/relationships/image" Target="../media/image27.gif"/><Relationship Id="rId33" Type="http://schemas.openxmlformats.org/officeDocument/2006/relationships/image" Target="../media/image35.gif"/><Relationship Id="rId38" Type="http://schemas.openxmlformats.org/officeDocument/2006/relationships/image" Target="../media/image40.gif"/><Relationship Id="rId46" Type="http://schemas.openxmlformats.org/officeDocument/2006/relationships/image" Target="../media/image47.gif"/><Relationship Id="rId2" Type="http://schemas.openxmlformats.org/officeDocument/2006/relationships/image" Target="../media/image4.gif"/><Relationship Id="rId16" Type="http://schemas.openxmlformats.org/officeDocument/2006/relationships/image" Target="../media/image18.gif"/><Relationship Id="rId20" Type="http://schemas.openxmlformats.org/officeDocument/2006/relationships/image" Target="../media/image22.gif"/><Relationship Id="rId29" Type="http://schemas.openxmlformats.org/officeDocument/2006/relationships/image" Target="../media/image31.gif"/><Relationship Id="rId41" Type="http://schemas.openxmlformats.org/officeDocument/2006/relationships/image" Target="../media/image4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24" Type="http://schemas.openxmlformats.org/officeDocument/2006/relationships/image" Target="../media/image26.gif"/><Relationship Id="rId32" Type="http://schemas.openxmlformats.org/officeDocument/2006/relationships/image" Target="../media/image34.gif"/><Relationship Id="rId37" Type="http://schemas.openxmlformats.org/officeDocument/2006/relationships/image" Target="../media/image39.gif"/><Relationship Id="rId40" Type="http://schemas.openxmlformats.org/officeDocument/2006/relationships/image" Target="../media/image42.gif"/><Relationship Id="rId45" Type="http://schemas.openxmlformats.org/officeDocument/2006/relationships/image" Target="../media/image46.gif"/><Relationship Id="rId5" Type="http://schemas.openxmlformats.org/officeDocument/2006/relationships/image" Target="../media/image7.gif"/><Relationship Id="rId15" Type="http://schemas.openxmlformats.org/officeDocument/2006/relationships/image" Target="../media/image17.gif"/><Relationship Id="rId23" Type="http://schemas.openxmlformats.org/officeDocument/2006/relationships/image" Target="../media/image25.gif"/><Relationship Id="rId28" Type="http://schemas.openxmlformats.org/officeDocument/2006/relationships/image" Target="../media/image30.gif"/><Relationship Id="rId36" Type="http://schemas.openxmlformats.org/officeDocument/2006/relationships/image" Target="../media/image38.gif"/><Relationship Id="rId10" Type="http://schemas.openxmlformats.org/officeDocument/2006/relationships/image" Target="../media/image12.gif"/><Relationship Id="rId19" Type="http://schemas.openxmlformats.org/officeDocument/2006/relationships/image" Target="../media/image21.gif"/><Relationship Id="rId31" Type="http://schemas.openxmlformats.org/officeDocument/2006/relationships/image" Target="../media/image33.gif"/><Relationship Id="rId44" Type="http://schemas.openxmlformats.org/officeDocument/2006/relationships/image" Target="../media/image45.gif"/><Relationship Id="rId4" Type="http://schemas.openxmlformats.org/officeDocument/2006/relationships/image" Target="../media/image6.gif"/><Relationship Id="rId9" Type="http://schemas.openxmlformats.org/officeDocument/2006/relationships/image" Target="../media/image11.gif"/><Relationship Id="rId14" Type="http://schemas.openxmlformats.org/officeDocument/2006/relationships/image" Target="../media/image16.gif"/><Relationship Id="rId22" Type="http://schemas.openxmlformats.org/officeDocument/2006/relationships/image" Target="../media/image24.gif"/><Relationship Id="rId27" Type="http://schemas.openxmlformats.org/officeDocument/2006/relationships/image" Target="../media/image29.gif"/><Relationship Id="rId30" Type="http://schemas.openxmlformats.org/officeDocument/2006/relationships/image" Target="../media/image32.gif"/><Relationship Id="rId35" Type="http://schemas.openxmlformats.org/officeDocument/2006/relationships/image" Target="../media/image37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4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9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551290" y="221333"/>
            <a:ext cx="10740999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DOĞAL VE YAPAY ÇEVRE </a:t>
            </a:r>
            <a:endParaRPr lang="tr-TR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pattFill prst="dashVert">
                <a:fgClr>
                  <a:srgbClr val="FF3300"/>
                </a:fgClr>
                <a:bgClr>
                  <a:schemeClr val="accent2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2290" name="Picture 2" descr="https://static.md/ce5cd8d2f99f903eeb4dd9594974d59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64" y="1831554"/>
            <a:ext cx="5715000" cy="4286250"/>
          </a:xfrm>
          <a:prstGeom prst="rect">
            <a:avLst/>
          </a:prstGeom>
          <a:noFill/>
        </p:spPr>
      </p:pic>
      <p:pic>
        <p:nvPicPr>
          <p:cNvPr id="12294" name="Picture 6" descr="http://media.tumblr.com/0ddc948934051c65f9962a047f83b5fb/tumblr_inline_mtaevsdClL1s8cg7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0611" y="1843297"/>
            <a:ext cx="4762500" cy="4293097"/>
          </a:xfrm>
          <a:prstGeom prst="rect">
            <a:avLst/>
          </a:prstGeom>
          <a:noFill/>
        </p:spPr>
      </p:pic>
      <p:pic>
        <p:nvPicPr>
          <p:cNvPr id="13" name="Picture 8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5406" y="4541158"/>
            <a:ext cx="2027104" cy="1143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[Resim: a635bef2597b26d2529da2a1bf5e55ab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33260"/>
            <a:ext cx="11709400" cy="6191479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723900" y="3739059"/>
            <a:ext cx="1109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Doğal çevrede canlı ve cansız varlıklar uyum </a:t>
            </a:r>
            <a:r>
              <a:rPr lang="tr-TR" sz="3200" b="1" dirty="0" smtClean="0">
                <a:solidFill>
                  <a:schemeClr val="bg1"/>
                </a:solidFill>
              </a:rPr>
              <a:t>içinde </a:t>
            </a:r>
            <a:r>
              <a:rPr lang="tr-TR" sz="3200" b="1" dirty="0">
                <a:solidFill>
                  <a:schemeClr val="bg1"/>
                </a:solidFill>
              </a:rPr>
              <a:t>bulunurlar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0"/>
            <a:ext cx="11233149" cy="1175839"/>
          </a:xfrm>
          <a:prstGeom prst="wedgeRoundRectCallout">
            <a:avLst>
              <a:gd name="adj1" fmla="val -2962"/>
              <a:gd name="adj2" fmla="val 56032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3200" dirty="0" smtClean="0"/>
              <a:t>*</a:t>
            </a:r>
            <a:r>
              <a:rPr lang="tr-TR" sz="4000" dirty="0" smtClean="0">
                <a:solidFill>
                  <a:schemeClr val="bg1"/>
                </a:solidFill>
              </a:rPr>
              <a:t>Doğal çevrede insanlara ve araçlara az rastlanır.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098" name="Picture 2" descr="http://i42.tinypic.com/116p62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63" y="2203374"/>
            <a:ext cx="4625747" cy="4318612"/>
          </a:xfrm>
          <a:prstGeom prst="rect">
            <a:avLst/>
          </a:prstGeom>
          <a:noFill/>
        </p:spPr>
      </p:pic>
      <p:pic>
        <p:nvPicPr>
          <p:cNvPr id="4100" name="Picture 4" descr="[Resim: 522862c9d506fb2e375d45919ccd76f6.gif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0958" y="2153931"/>
            <a:ext cx="6096000" cy="4362451"/>
          </a:xfrm>
          <a:prstGeom prst="rect">
            <a:avLst/>
          </a:prstGeom>
          <a:noFill/>
        </p:spPr>
      </p:pic>
      <p:pic>
        <p:nvPicPr>
          <p:cNvPr id="5" name="Picture 8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4984" y="2780151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51556" y="421216"/>
            <a:ext cx="11406011" cy="2118783"/>
          </a:xfrm>
          <a:prstGeom prst="wedgeRoundRectCallout">
            <a:avLst>
              <a:gd name="adj1" fmla="val -644"/>
              <a:gd name="adj2" fmla="val 58183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dirty="0" smtClean="0">
                <a:solidFill>
                  <a:schemeClr val="bg1"/>
                </a:solidFill>
              </a:rPr>
              <a:t>Yapay Çevre: İnsanlar tarafından yapılmış binalar, köprüler, barajlar, yollar, tarlalar gibi varlıklardan oluşan çevreye denir.  </a:t>
            </a:r>
          </a:p>
          <a:p>
            <a:pPr eaLnBrk="0" hangingPunct="0">
              <a:defRPr/>
            </a:pP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5" name="Picture 3" descr="[Resim: 3493cf686db0502549b7544e9d8bc8b5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301" y="2864385"/>
            <a:ext cx="4868116" cy="3701667"/>
          </a:xfrm>
          <a:prstGeom prst="rect">
            <a:avLst/>
          </a:prstGeom>
          <a:noFill/>
        </p:spPr>
      </p:pic>
      <p:pic>
        <p:nvPicPr>
          <p:cNvPr id="5" name="Picture 4" descr="http://28.media.tumblr.com/tumblr_lz58dgiIDL1qhb5nbo1_5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6543" y="2961969"/>
            <a:ext cx="4762500" cy="3372730"/>
          </a:xfrm>
          <a:prstGeom prst="rect">
            <a:avLst/>
          </a:prstGeom>
          <a:noFill/>
        </p:spPr>
      </p:pic>
      <p:pic>
        <p:nvPicPr>
          <p:cNvPr id="6" name="Picture 8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8777" y="2536832"/>
            <a:ext cx="1857195" cy="107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corpionse.ucoz.ru/_si/0/375177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316" y="405598"/>
            <a:ext cx="10664327" cy="5716174"/>
          </a:xfrm>
          <a:prstGeom prst="rect">
            <a:avLst/>
          </a:prstGeom>
          <a:noFill/>
        </p:spPr>
      </p:pic>
      <p:pic>
        <p:nvPicPr>
          <p:cNvPr id="3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7369" y="433559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g0.liveinternet.ru/images/attach/c/3/76/951/76951812_3749748_tumblr_lcc6otQHNW1qavmcho1_5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01" y="254000"/>
            <a:ext cx="11493500" cy="6045199"/>
          </a:xfrm>
          <a:prstGeom prst="rect">
            <a:avLst/>
          </a:prstGeom>
          <a:noFill/>
        </p:spPr>
      </p:pic>
      <p:pic>
        <p:nvPicPr>
          <p:cNvPr id="3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8069" y="3408113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corpionse.ucoz.ru/_si/0/3493236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946" y="605927"/>
            <a:ext cx="10024011" cy="5607586"/>
          </a:xfrm>
          <a:prstGeom prst="rect">
            <a:avLst/>
          </a:prstGeom>
          <a:noFill/>
        </p:spPr>
      </p:pic>
      <p:pic>
        <p:nvPicPr>
          <p:cNvPr id="3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7905" y="786098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1"/>
            <a:ext cx="11233149" cy="1654442"/>
          </a:xfrm>
          <a:prstGeom prst="wedgeRoundRectCallout">
            <a:avLst>
              <a:gd name="adj1" fmla="val -1981"/>
              <a:gd name="adj2" fmla="val 64351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3200" dirty="0" smtClean="0">
                <a:solidFill>
                  <a:schemeClr val="bg1"/>
                </a:solidFill>
              </a:rPr>
              <a:t>Şehirler, köyler, mahallemiz, okulumuz, hayvanat bahçeleri, parklar, mağazalar, çiftlikler, evimizin bahçesi yapay çevreye örnektir.                           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0" name="Picture 2" descr="[Resim: e9fd9b0656d5089817f5c5460e066f9e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844" y="2897435"/>
            <a:ext cx="6002855" cy="3139808"/>
          </a:xfrm>
          <a:prstGeom prst="rect">
            <a:avLst/>
          </a:prstGeom>
          <a:noFill/>
        </p:spPr>
      </p:pic>
      <p:pic>
        <p:nvPicPr>
          <p:cNvPr id="4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6334" y="3463197"/>
            <a:ext cx="3781719" cy="213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0"/>
            <a:ext cx="11233149" cy="1175839"/>
          </a:xfrm>
          <a:prstGeom prst="wedgeRoundRectCallout">
            <a:avLst>
              <a:gd name="adj1" fmla="val -2668"/>
              <a:gd name="adj2" fmla="val 71960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4400" dirty="0" smtClean="0">
                <a:solidFill>
                  <a:schemeClr val="bg1"/>
                </a:solidFill>
              </a:rPr>
              <a:t>Yapay çevrede canlı çeşitliliği azdır.          </a:t>
            </a:r>
            <a:endParaRPr lang="tr-TR" sz="4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 descr="https://static.md/66888b1e68a503b4a68abb5dcea0b7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115" y="2648180"/>
            <a:ext cx="6774034" cy="3972957"/>
          </a:xfrm>
          <a:prstGeom prst="rect">
            <a:avLst/>
          </a:prstGeom>
          <a:noFill/>
        </p:spPr>
      </p:pic>
      <p:pic>
        <p:nvPicPr>
          <p:cNvPr id="4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7178" y="2989471"/>
            <a:ext cx="3781719" cy="2452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605928" y="468081"/>
            <a:ext cx="9353319" cy="707886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4000" dirty="0" smtClean="0">
                <a:solidFill>
                  <a:schemeClr val="bg1"/>
                </a:solidFill>
              </a:rPr>
              <a:t>Yapay çevrede hava kirliliğine görülür.</a:t>
            </a:r>
            <a:endParaRPr lang="tr-TR" sz="4000" dirty="0">
              <a:solidFill>
                <a:schemeClr val="bg1"/>
              </a:solidFill>
            </a:endParaRPr>
          </a:p>
        </p:txBody>
      </p:sp>
      <p:pic>
        <p:nvPicPr>
          <p:cNvPr id="28676" name="Picture 4" descr="http://img1.liveinternet.ru/images/attach/c/3/76/951/76951093_3749748_tumblr_lcbdi1AtEg1qavmcho1_5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248" y="1606110"/>
            <a:ext cx="7468099" cy="4585370"/>
          </a:xfrm>
          <a:prstGeom prst="rect">
            <a:avLst/>
          </a:prstGeom>
          <a:noFill/>
        </p:spPr>
      </p:pic>
      <p:pic>
        <p:nvPicPr>
          <p:cNvPr id="6" name="Picture 8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9088" y="2669983"/>
            <a:ext cx="3128791" cy="2133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1"/>
            <a:ext cx="11233149" cy="1037498"/>
          </a:xfrm>
          <a:prstGeom prst="wedgeRoundRectCallout">
            <a:avLst>
              <a:gd name="adj1" fmla="val -2962"/>
              <a:gd name="adj2" fmla="val 121618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4400" dirty="0" smtClean="0"/>
              <a:t>*</a:t>
            </a:r>
            <a:r>
              <a:rPr lang="tr-TR" sz="4400" dirty="0" smtClean="0">
                <a:solidFill>
                  <a:schemeClr val="bg1"/>
                </a:solidFill>
              </a:rPr>
              <a:t>Yapay çevrede insan ve araçlara sık rastlanır.</a:t>
            </a:r>
            <a:endParaRPr lang="tr-TR" sz="4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7650" name="Picture 2" descr="http://i1127.photobucket.com/albums/l639/aslica/tumblr_lv9479BkNg1r5kz61o1_4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214" y="3375617"/>
            <a:ext cx="4923202" cy="3124201"/>
          </a:xfrm>
          <a:prstGeom prst="rect">
            <a:avLst/>
          </a:prstGeom>
          <a:noFill/>
        </p:spPr>
      </p:pic>
      <p:pic>
        <p:nvPicPr>
          <p:cNvPr id="27652" name="Picture 4" descr="http://img1.liveinternet.ru/images/attach/c/3/76/984/76984297_3749748_tumblr_llu0s0jK5q1qg7pjro1_5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8577" y="3172858"/>
            <a:ext cx="4762500" cy="3249976"/>
          </a:xfrm>
          <a:prstGeom prst="rect">
            <a:avLst/>
          </a:prstGeom>
          <a:noFill/>
        </p:spPr>
      </p:pic>
      <p:pic>
        <p:nvPicPr>
          <p:cNvPr id="5" name="Picture 8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6597" y="1919144"/>
            <a:ext cx="2027104" cy="1143545"/>
          </a:xfrm>
          <a:prstGeom prst="rect">
            <a:avLst/>
          </a:prstGeom>
          <a:noFill/>
        </p:spPr>
      </p:pic>
      <p:pic>
        <p:nvPicPr>
          <p:cNvPr id="6" name="Picture 8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5729" y="1939342"/>
            <a:ext cx="2027104" cy="1143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2420938"/>
            <a:ext cx="12192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667" y="3213100"/>
            <a:ext cx="1202267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8317" y="188913"/>
            <a:ext cx="11684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0384" y="1844675"/>
            <a:ext cx="9652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1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418" y="5876926"/>
            <a:ext cx="1181100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3567" y="5084764"/>
            <a:ext cx="10668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7467" y="4221164"/>
            <a:ext cx="1079500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64351" y="1412875"/>
            <a:ext cx="977900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32618" y="404813"/>
            <a:ext cx="1130300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7051" y="3644900"/>
            <a:ext cx="114300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08133" y="5734051"/>
            <a:ext cx="11684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688917" y="4365626"/>
            <a:ext cx="12700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5217" y="5661026"/>
            <a:ext cx="99060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28251" y="5013326"/>
            <a:ext cx="119380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20267" y="476251"/>
            <a:ext cx="1485900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351617" y="1773238"/>
            <a:ext cx="109220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15817" y="549275"/>
            <a:ext cx="119380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27651" y="5013325"/>
            <a:ext cx="977900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07833" y="3357564"/>
            <a:ext cx="124460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422901" y="4149726"/>
            <a:ext cx="1003300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0655301" y="1844676"/>
            <a:ext cx="1536700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903385" y="3068638"/>
            <a:ext cx="986367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9935634" y="5876926"/>
            <a:ext cx="952500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464052" y="4292601"/>
            <a:ext cx="958849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31800" y="1628775"/>
            <a:ext cx="958851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31800" y="4941888"/>
            <a:ext cx="778933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8669868" y="3284538"/>
            <a:ext cx="903817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872817" y="188913"/>
            <a:ext cx="1075267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751917" y="5949951"/>
            <a:ext cx="68580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1089217" y="4652964"/>
            <a:ext cx="7620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976784" y="1636714"/>
            <a:ext cx="1056216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6096000" y="1341439"/>
            <a:ext cx="916517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8113184" y="1773238"/>
            <a:ext cx="7112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3312585" y="4437063"/>
            <a:ext cx="673100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9169400" y="260350"/>
            <a:ext cx="58420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7632700" y="3573464"/>
            <a:ext cx="73660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6383867" y="3644900"/>
            <a:ext cx="8636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3600451" y="620714"/>
            <a:ext cx="2495549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1295401" y="4581525"/>
            <a:ext cx="2120900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9457267" y="2852738"/>
            <a:ext cx="2324100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7247467" y="5013325"/>
            <a:ext cx="2044700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10128251" y="260350"/>
            <a:ext cx="16764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583267" y="2924175"/>
            <a:ext cx="1739900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912284" y="260350"/>
            <a:ext cx="185420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4000486" y="2143116"/>
            <a:ext cx="4191029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3714734" y="500043"/>
            <a:ext cx="2495549" cy="1762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8899" y="235464"/>
            <a:ext cx="6096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  <a:p>
            <a:r>
              <a:rPr lang="tr-TR" dirty="0"/>
              <a:t> </a:t>
            </a:r>
            <a:r>
              <a:rPr lang="tr-TR" sz="2800" b="1" dirty="0"/>
              <a:t>DOĞAL ÇEVREYİ KORUMAK İÇİN ALINACAK TEDBİRLER 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Ağaçlar </a:t>
            </a:r>
            <a:r>
              <a:rPr lang="tr-TR" sz="2800" b="1" dirty="0">
                <a:solidFill>
                  <a:srgbClr val="FF0000"/>
                </a:solidFill>
              </a:rPr>
              <a:t>kesilmemelidir. </a:t>
            </a:r>
          </a:p>
          <a:p>
            <a:r>
              <a:rPr lang="tr-TR" sz="2800" b="1" dirty="0" smtClean="0">
                <a:solidFill>
                  <a:srgbClr val="7030A0"/>
                </a:solidFill>
              </a:rPr>
              <a:t>Doğadaki </a:t>
            </a:r>
            <a:r>
              <a:rPr lang="tr-TR" sz="2800" b="1" dirty="0">
                <a:solidFill>
                  <a:srgbClr val="7030A0"/>
                </a:solidFill>
              </a:rPr>
              <a:t>canlılara zarar verilmemelidir. </a:t>
            </a:r>
          </a:p>
          <a:p>
            <a:r>
              <a:rPr lang="tr-TR" sz="2800" b="1" dirty="0" smtClean="0">
                <a:solidFill>
                  <a:srgbClr val="00B0F0"/>
                </a:solidFill>
              </a:rPr>
              <a:t>Bilinçsiz </a:t>
            </a:r>
            <a:r>
              <a:rPr lang="tr-TR" sz="2800" b="1" dirty="0">
                <a:solidFill>
                  <a:srgbClr val="00B0F0"/>
                </a:solidFill>
              </a:rPr>
              <a:t>avlanma yapılmamalıdır. </a:t>
            </a:r>
          </a:p>
          <a:p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</a:rPr>
              <a:t>Sıvı </a:t>
            </a:r>
            <a:r>
              <a:rPr lang="tr-TR" sz="2800" b="1" dirty="0">
                <a:solidFill>
                  <a:schemeClr val="tx2">
                    <a:lumMod val="75000"/>
                  </a:schemeClr>
                </a:solidFill>
              </a:rPr>
              <a:t>atıklar nehirlere ya da denizlere atılmamalıdır. </a:t>
            </a:r>
            <a:endParaRPr lang="tr-TR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tr-TR" sz="2800" b="1" dirty="0" smtClean="0"/>
              <a:t> </a:t>
            </a:r>
            <a:r>
              <a:rPr lang="tr-TR" sz="2800" b="1" dirty="0">
                <a:solidFill>
                  <a:schemeClr val="accent6"/>
                </a:solidFill>
              </a:rPr>
              <a:t>Fabrika bacalarına filtre takılmalıdır. </a:t>
            </a:r>
          </a:p>
        </p:txBody>
      </p:sp>
      <p:pic>
        <p:nvPicPr>
          <p:cNvPr id="3" name="Picture 8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1778" y="4405139"/>
            <a:ext cx="3781719" cy="2452861"/>
          </a:xfrm>
          <a:prstGeom prst="rect">
            <a:avLst/>
          </a:prstGeom>
          <a:noFill/>
        </p:spPr>
      </p:pic>
      <p:pic>
        <p:nvPicPr>
          <p:cNvPr id="4" name="Resim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2399" y="272551"/>
            <a:ext cx="50466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756" y="4215901"/>
            <a:ext cx="4357687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9313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1"/>
            <a:ext cx="11233149" cy="989894"/>
          </a:xfrm>
          <a:prstGeom prst="wedgeRoundRectCallout">
            <a:avLst>
              <a:gd name="adj1" fmla="val -2962"/>
              <a:gd name="adj2" fmla="val 121618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dirty="0" smtClean="0">
                <a:solidFill>
                  <a:schemeClr val="bg1"/>
                </a:solidFill>
              </a:rPr>
              <a:t>Doğal Çevre; Kendiliğinden oluşmuş ortamlara denir.</a:t>
            </a:r>
          </a:p>
          <a:p>
            <a:pPr eaLnBrk="0" hangingPunct="0">
              <a:defRPr/>
            </a:pP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195" name="Picture 3" descr="[Resim: 11b7604470bd58a17add3bc90c46d64d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166" y="2715007"/>
            <a:ext cx="8360463" cy="3781425"/>
          </a:xfrm>
          <a:prstGeom prst="rect">
            <a:avLst/>
          </a:prstGeom>
          <a:noFill/>
        </p:spPr>
      </p:pic>
      <p:pic>
        <p:nvPicPr>
          <p:cNvPr id="10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8327" y="3040656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Aquatic-environment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4770" y="2941504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9730" y="3106758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56" y="154807"/>
            <a:ext cx="11600763" cy="618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5676" y="2192357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0"/>
            <a:ext cx="11233149" cy="1489190"/>
          </a:xfrm>
          <a:prstGeom prst="wedgeRoundRectCallout">
            <a:avLst>
              <a:gd name="adj1" fmla="val -608"/>
              <a:gd name="adj2" fmla="val 68353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4000" dirty="0" smtClean="0"/>
              <a:t>*</a:t>
            </a:r>
            <a:r>
              <a:rPr lang="tr-TR" sz="4000" dirty="0" smtClean="0">
                <a:solidFill>
                  <a:schemeClr val="bg1"/>
                </a:solidFill>
              </a:rPr>
              <a:t>Ormanlar, dağlar, denizler, çayırlar, dereler, göller doğal çevreye örnektir</a:t>
            </a: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70" name="Picture 2" descr="[Resim: f7144ac2374c871fe0c3b49f4cc00f9b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485" y="2721165"/>
            <a:ext cx="8503684" cy="3613534"/>
          </a:xfrm>
          <a:prstGeom prst="rect">
            <a:avLst/>
          </a:prstGeom>
          <a:noFill/>
        </p:spPr>
      </p:pic>
      <p:pic>
        <p:nvPicPr>
          <p:cNvPr id="4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8327" y="3040656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0"/>
            <a:ext cx="11233149" cy="993431"/>
          </a:xfrm>
          <a:prstGeom prst="wedgeRoundRectCallout">
            <a:avLst>
              <a:gd name="adj1" fmla="val -2962"/>
              <a:gd name="adj2" fmla="val 121618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4000" dirty="0" smtClean="0"/>
              <a:t>*</a:t>
            </a:r>
            <a:r>
              <a:rPr lang="tr-TR" sz="4000" dirty="0" smtClean="0">
                <a:solidFill>
                  <a:schemeClr val="bg1"/>
                </a:solidFill>
              </a:rPr>
              <a:t>Doğal çevrede canlı çeşitliliği çoktur.</a:t>
            </a: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6" name="Picture 2" descr="[Resim: cbb1d33dd337afbbad8d46ea95532417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829" y="2886420"/>
            <a:ext cx="7842670" cy="3675426"/>
          </a:xfrm>
          <a:prstGeom prst="rect">
            <a:avLst/>
          </a:prstGeom>
          <a:noFill/>
        </p:spPr>
      </p:pic>
      <p:pic>
        <p:nvPicPr>
          <p:cNvPr id="4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8327" y="3327094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624418" y="692150"/>
            <a:ext cx="11233149" cy="971397"/>
          </a:xfrm>
          <a:prstGeom prst="wedgeRoundRectCallout">
            <a:avLst>
              <a:gd name="adj1" fmla="val -2962"/>
              <a:gd name="adj2" fmla="val 121618"/>
              <a:gd name="adj3" fmla="val 1666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tr-TR" sz="4000" dirty="0" smtClean="0">
                <a:solidFill>
                  <a:schemeClr val="bg1"/>
                </a:solidFill>
              </a:rPr>
              <a:t>Doğal çevrenin havası ve suyu temizdir.</a:t>
            </a:r>
            <a:endParaRPr lang="tr-TR" sz="4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2" name="Picture 2" descr="[Resim: fd68e3d666dac5f9608ed5d0aa4d9861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878" y="2726675"/>
            <a:ext cx="8599621" cy="3674125"/>
          </a:xfrm>
          <a:prstGeom prst="rect">
            <a:avLst/>
          </a:prstGeom>
          <a:noFill/>
        </p:spPr>
      </p:pic>
      <p:pic>
        <p:nvPicPr>
          <p:cNvPr id="4" name="Picture 6" descr="http://papillondavril.p.a.pic.centerblog.net/ccd4a2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9344" y="3415229"/>
            <a:ext cx="1600192" cy="25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animBg="1" autoUpdateAnimBg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161</Words>
  <PresentationFormat>Özel</PresentationFormat>
  <Paragraphs>22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2016-08-30T06:59:55Z</dcterms:modified>
  <cp:category>www.sorubak.com</cp:category>
</cp:coreProperties>
</file>