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7"/>
  </p:notesMasterIdLst>
  <p:sldIdLst>
    <p:sldId id="256" r:id="rId2"/>
    <p:sldId id="268" r:id="rId3"/>
    <p:sldId id="269" r:id="rId4"/>
    <p:sldId id="266" r:id="rId5"/>
    <p:sldId id="267" r:id="rId6"/>
    <p:sldId id="271" r:id="rId7"/>
    <p:sldId id="270" r:id="rId8"/>
    <p:sldId id="260" r:id="rId9"/>
    <p:sldId id="261" r:id="rId10"/>
    <p:sldId id="262" r:id="rId11"/>
    <p:sldId id="263" r:id="rId12"/>
    <p:sldId id="264" r:id="rId13"/>
    <p:sldId id="276" r:id="rId14"/>
    <p:sldId id="273" r:id="rId15"/>
    <p:sldId id="274" r:id="rId16"/>
    <p:sldId id="280" r:id="rId17"/>
    <p:sldId id="275" r:id="rId18"/>
    <p:sldId id="281" r:id="rId19"/>
    <p:sldId id="277" r:id="rId20"/>
    <p:sldId id="282" r:id="rId21"/>
    <p:sldId id="279" r:id="rId22"/>
    <p:sldId id="278" r:id="rId23"/>
    <p:sldId id="284" r:id="rId24"/>
    <p:sldId id="285" r:id="rId25"/>
    <p:sldId id="265"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FFFF"/>
    <a:srgbClr val="CCE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48" autoAdjust="0"/>
    <p:restoredTop sz="94624" autoAdjust="0"/>
  </p:normalViewPr>
  <p:slideViewPr>
    <p:cSldViewPr>
      <p:cViewPr>
        <p:scale>
          <a:sx n="68" d="100"/>
          <a:sy n="68" d="100"/>
        </p:scale>
        <p:origin x="-1434" y="-4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3498E3-E00C-4C54-A31B-DD54995F186F}" type="datetimeFigureOut">
              <a:rPr lang="tr-TR" smtClean="0"/>
              <a:pPr/>
              <a:t>04.12.2015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E9E3B1-A4A0-45BE-BB12-386287079D95}" type="slidenum">
              <a:rPr lang="tr-TR" smtClean="0"/>
              <a:pPr/>
              <a:t>‹#›</a:t>
            </a:fld>
            <a:endParaRPr lang="tr-TR"/>
          </a:p>
        </p:txBody>
      </p:sp>
    </p:spTree>
    <p:extLst>
      <p:ext uri="{BB962C8B-B14F-4D97-AF65-F5344CB8AC3E}">
        <p14:creationId xmlns:p14="http://schemas.microsoft.com/office/powerpoint/2010/main" xmlns="" val="244453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dirty="0" smtClean="0">
                <a:solidFill>
                  <a:schemeClr val="tx1"/>
                </a:solidFill>
                <a:latin typeface="+mn-lt"/>
                <a:ea typeface="+mn-ea"/>
                <a:cs typeface="+mn-cs"/>
              </a:rPr>
              <a:t>.com </a:t>
            </a:r>
            <a:endParaRPr lang="tr-TR" dirty="0"/>
          </a:p>
        </p:txBody>
      </p:sp>
      <p:sp>
        <p:nvSpPr>
          <p:cNvPr id="4" name="Slayt Numarası Yer Tutucusu 3"/>
          <p:cNvSpPr>
            <a:spLocks noGrp="1"/>
          </p:cNvSpPr>
          <p:nvPr>
            <p:ph type="sldNum" sz="quarter" idx="10"/>
          </p:nvPr>
        </p:nvSpPr>
        <p:spPr/>
        <p:txBody>
          <a:bodyPr/>
          <a:lstStyle/>
          <a:p>
            <a:fld id="{89E9E3B1-A4A0-45BE-BB12-386287079D95}" type="slidenum">
              <a:rPr lang="tr-TR" smtClean="0"/>
              <a:pPr/>
              <a:t>24</a:t>
            </a:fld>
            <a:endParaRPr lang="tr-TR"/>
          </a:p>
        </p:txBody>
      </p:sp>
    </p:spTree>
    <p:extLst>
      <p:ext uri="{BB962C8B-B14F-4D97-AF65-F5344CB8AC3E}">
        <p14:creationId xmlns:p14="http://schemas.microsoft.com/office/powerpoint/2010/main" xmlns="" val="1020467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A9AAC1C1-030D-452D-9FA7-6AD851D404A2}" type="datetimeFigureOut">
              <a:rPr lang="tr-TR" smtClean="0"/>
              <a:pPr/>
              <a:t>04.12.2015</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9AAC1C1-030D-452D-9FA7-6AD851D404A2}" type="datetimeFigureOut">
              <a:rPr lang="tr-TR" smtClean="0"/>
              <a:pPr/>
              <a:t>04.12.2015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9AAC1C1-030D-452D-9FA7-6AD851D404A2}" type="datetimeFigureOut">
              <a:rPr lang="tr-TR" smtClean="0"/>
              <a:pPr/>
              <a:t>04.12.2015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A9AAC1C1-030D-452D-9FA7-6AD851D404A2}" type="datetimeFigureOut">
              <a:rPr lang="tr-TR" smtClean="0"/>
              <a:pPr/>
              <a:t>04.12.2015</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A9AAC1C1-030D-452D-9FA7-6AD851D404A2}" type="datetimeFigureOut">
              <a:rPr lang="tr-TR" smtClean="0"/>
              <a:pPr/>
              <a:t>04.12.2015</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70213F22-1A71-4F9F-BEF0-1D4CC7321285}"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A9AAC1C1-030D-452D-9FA7-6AD851D404A2}" type="datetimeFigureOut">
              <a:rPr lang="tr-TR" smtClean="0"/>
              <a:pPr/>
              <a:t>04.12.2015</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A9AAC1C1-030D-452D-9FA7-6AD851D404A2}" type="datetimeFigureOut">
              <a:rPr lang="tr-TR" smtClean="0"/>
              <a:pPr/>
              <a:t>04.12.2015</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70213F22-1A71-4F9F-BEF0-1D4CC732128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9AAC1C1-030D-452D-9FA7-6AD851D404A2}" type="datetimeFigureOut">
              <a:rPr lang="tr-TR" smtClean="0"/>
              <a:pPr/>
              <a:t>04.12.2015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A9AAC1C1-030D-452D-9FA7-6AD851D404A2}" type="datetimeFigureOut">
              <a:rPr lang="tr-TR" smtClean="0"/>
              <a:pPr/>
              <a:t>04.12.2015</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A9AAC1C1-030D-452D-9FA7-6AD851D404A2}" type="datetimeFigureOut">
              <a:rPr lang="tr-TR" smtClean="0"/>
              <a:pPr/>
              <a:t>04.12.2015</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70213F22-1A71-4F9F-BEF0-1D4CC732128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A9AAC1C1-030D-452D-9FA7-6AD851D404A2}" type="datetimeFigureOut">
              <a:rPr lang="tr-TR" smtClean="0"/>
              <a:pPr/>
              <a:t>04.12.2015</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70213F22-1A71-4F9F-BEF0-1D4CC732128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A9AAC1C1-030D-452D-9FA7-6AD851D404A2}" type="datetimeFigureOut">
              <a:rPr lang="tr-TR" smtClean="0"/>
              <a:pPr/>
              <a:t>04.12.2015</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0213F22-1A71-4F9F-BEF0-1D4CC7321285}"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fade/>
  </p:transition>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egitimhane.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2285992"/>
            <a:ext cx="8062912" cy="1674833"/>
          </a:xfrm>
        </p:spPr>
        <p:txBody>
          <a:bodyPr>
            <a:noAutofit/>
          </a:bodyPr>
          <a:lstStyle/>
          <a:p>
            <a:r>
              <a:rPr lang="tr-TR" sz="6000" dirty="0" smtClean="0"/>
              <a:t>Türklerin </a:t>
            </a:r>
            <a:r>
              <a:rPr lang="tr-TR" sz="6000" dirty="0"/>
              <a:t>Y</a:t>
            </a:r>
            <a:r>
              <a:rPr lang="tr-TR" sz="6000" dirty="0" smtClean="0"/>
              <a:t>eni Yurdu Anadolu</a:t>
            </a:r>
            <a:endParaRPr lang="tr-TR" sz="6000" dirty="0"/>
          </a:p>
        </p:txBody>
      </p:sp>
      <p:sp>
        <p:nvSpPr>
          <p:cNvPr id="3" name="Dikdörtgen 2"/>
          <p:cNvSpPr/>
          <p:nvPr/>
        </p:nvSpPr>
        <p:spPr>
          <a:xfrm>
            <a:off x="0" y="6455230"/>
            <a:ext cx="2690160" cy="369332"/>
          </a:xfrm>
          <a:prstGeom prst="rect">
            <a:avLst/>
          </a:prstGeom>
        </p:spPr>
        <p:txBody>
          <a:bodyPr wrap="none">
            <a:spAutoFit/>
          </a:bodyPr>
          <a:lstStyle/>
          <a:p>
            <a:r>
              <a:rPr lang="tr-TR" u="sng" dirty="0">
                <a:hlinkClick r:id="rId2"/>
              </a:rPr>
              <a:t>www.egitimhane.com</a:t>
            </a:r>
            <a:endParaRPr lang="tr-T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928794" y="285728"/>
            <a:ext cx="5715040" cy="923330"/>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r>
              <a:rPr lang="tr-TR" sz="5400" b="1" dirty="0" smtClean="0">
                <a:ln w="50800"/>
                <a:solidFill>
                  <a:schemeClr val="bg1">
                    <a:shade val="50000"/>
                  </a:schemeClr>
                </a:solidFill>
              </a:rPr>
              <a:t>Hacı Bektaşi Veli</a:t>
            </a:r>
          </a:p>
        </p:txBody>
      </p:sp>
      <p:pic>
        <p:nvPicPr>
          <p:cNvPr id="3074" name="Picture 2" descr="C:\Users\User\Desktop\indir (1).jpg"/>
          <p:cNvPicPr>
            <a:picLocks noChangeAspect="1" noChangeArrowheads="1"/>
          </p:cNvPicPr>
          <p:nvPr/>
        </p:nvPicPr>
        <p:blipFill>
          <a:blip r:embed="rId2" cstate="print"/>
          <a:srcRect/>
          <a:stretch>
            <a:fillRect/>
          </a:stretch>
        </p:blipFill>
        <p:spPr bwMode="auto">
          <a:xfrm>
            <a:off x="500034" y="1357298"/>
            <a:ext cx="3897637" cy="5143536"/>
          </a:xfrm>
          <a:prstGeom prst="rect">
            <a:avLst/>
          </a:prstGeom>
          <a:noFill/>
        </p:spPr>
      </p:pic>
      <p:pic>
        <p:nvPicPr>
          <p:cNvPr id="3076" name="Picture 4" descr="C:\Users\User\Desktop\var.jpg"/>
          <p:cNvPicPr>
            <a:picLocks noChangeAspect="1" noChangeArrowheads="1"/>
          </p:cNvPicPr>
          <p:nvPr/>
        </p:nvPicPr>
        <p:blipFill>
          <a:blip r:embed="rId3" cstate="print"/>
          <a:srcRect/>
          <a:stretch>
            <a:fillRect/>
          </a:stretch>
        </p:blipFill>
        <p:spPr bwMode="auto">
          <a:xfrm>
            <a:off x="4929190" y="1357298"/>
            <a:ext cx="3571900" cy="514353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640"/>
                            </p:stCondLst>
                            <p:childTnLst>
                              <p:par>
                                <p:cTn id="11" presetID="2" presetClass="entr" presetSubtype="4" fill="hold" nodeType="after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additive="base">
                                        <p:cTn id="13" dur="1000" fill="hold"/>
                                        <p:tgtEl>
                                          <p:spTgt spid="3074"/>
                                        </p:tgtEl>
                                        <p:attrNameLst>
                                          <p:attrName>ppt_x</p:attrName>
                                        </p:attrNameLst>
                                      </p:cBhvr>
                                      <p:tavLst>
                                        <p:tav tm="0">
                                          <p:val>
                                            <p:strVal val="#ppt_x"/>
                                          </p:val>
                                        </p:tav>
                                        <p:tav tm="100000">
                                          <p:val>
                                            <p:strVal val="#ppt_x"/>
                                          </p:val>
                                        </p:tav>
                                      </p:tavLst>
                                    </p:anim>
                                    <p:anim calcmode="lin" valueType="num">
                                      <p:cBhvr additive="base">
                                        <p:cTn id="14" dur="1000" fill="hold"/>
                                        <p:tgtEl>
                                          <p:spTgt spid="3074"/>
                                        </p:tgtEl>
                                        <p:attrNameLst>
                                          <p:attrName>ppt_y</p:attrName>
                                        </p:attrNameLst>
                                      </p:cBhvr>
                                      <p:tavLst>
                                        <p:tav tm="0">
                                          <p:val>
                                            <p:strVal val="1+#ppt_h/2"/>
                                          </p:val>
                                        </p:tav>
                                        <p:tav tm="100000">
                                          <p:val>
                                            <p:strVal val="#ppt_y"/>
                                          </p:val>
                                        </p:tav>
                                      </p:tavLst>
                                    </p:anim>
                                  </p:childTnLst>
                                </p:cTn>
                              </p:par>
                            </p:childTnLst>
                          </p:cTn>
                        </p:par>
                        <p:par>
                          <p:cTn id="15" fill="hold">
                            <p:stCondLst>
                              <p:cond delay="1640"/>
                            </p:stCondLst>
                            <p:childTnLst>
                              <p:par>
                                <p:cTn id="16" presetID="2" presetClass="entr" presetSubtype="4"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 calcmode="lin" valueType="num">
                                      <p:cBhvr additive="base">
                                        <p:cTn id="18" dur="1000" fill="hold"/>
                                        <p:tgtEl>
                                          <p:spTgt spid="3076"/>
                                        </p:tgtEl>
                                        <p:attrNameLst>
                                          <p:attrName>ppt_x</p:attrName>
                                        </p:attrNameLst>
                                      </p:cBhvr>
                                      <p:tavLst>
                                        <p:tav tm="0">
                                          <p:val>
                                            <p:strVal val="#ppt_x"/>
                                          </p:val>
                                        </p:tav>
                                        <p:tav tm="100000">
                                          <p:val>
                                            <p:strVal val="#ppt_x"/>
                                          </p:val>
                                        </p:tav>
                                      </p:tavLst>
                                    </p:anim>
                                    <p:anim calcmode="lin" valueType="num">
                                      <p:cBhvr additive="base">
                                        <p:cTn id="19" dur="10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71736" y="285728"/>
            <a:ext cx="4035079" cy="92333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5400" b="1" cap="none" spc="0" dirty="0" smtClean="0">
                <a:ln w="50800"/>
                <a:solidFill>
                  <a:schemeClr val="bg1">
                    <a:shade val="50000"/>
                  </a:schemeClr>
                </a:solidFill>
                <a:effectLst/>
              </a:rPr>
              <a:t>Yunus Emre</a:t>
            </a:r>
            <a:endParaRPr lang="tr-TR" sz="5400" b="1" cap="none" spc="0" dirty="0">
              <a:ln w="50800"/>
              <a:solidFill>
                <a:schemeClr val="bg1">
                  <a:shade val="50000"/>
                </a:schemeClr>
              </a:solidFill>
              <a:effectLst/>
            </a:endParaRPr>
          </a:p>
        </p:txBody>
      </p:sp>
      <p:pic>
        <p:nvPicPr>
          <p:cNvPr id="2050" name="Picture 2" descr="C:\Users\User\Desktop\images (2).jpg"/>
          <p:cNvPicPr>
            <a:picLocks noChangeAspect="1" noChangeArrowheads="1"/>
          </p:cNvPicPr>
          <p:nvPr/>
        </p:nvPicPr>
        <p:blipFill>
          <a:blip r:embed="rId2" cstate="print"/>
          <a:srcRect/>
          <a:stretch>
            <a:fillRect/>
          </a:stretch>
        </p:blipFill>
        <p:spPr bwMode="auto">
          <a:xfrm>
            <a:off x="642910" y="1643050"/>
            <a:ext cx="3357586" cy="3189707"/>
          </a:xfrm>
          <a:prstGeom prst="rect">
            <a:avLst/>
          </a:prstGeom>
          <a:noFill/>
        </p:spPr>
      </p:pic>
      <p:pic>
        <p:nvPicPr>
          <p:cNvPr id="2055" name="Picture 7" descr="C:\Users\User\Desktop\images.jpg"/>
          <p:cNvPicPr>
            <a:picLocks noChangeAspect="1" noChangeArrowheads="1"/>
          </p:cNvPicPr>
          <p:nvPr/>
        </p:nvPicPr>
        <p:blipFill>
          <a:blip r:embed="rId3" cstate="print"/>
          <a:srcRect/>
          <a:stretch>
            <a:fillRect/>
          </a:stretch>
        </p:blipFill>
        <p:spPr bwMode="auto">
          <a:xfrm>
            <a:off x="4214810" y="1643050"/>
            <a:ext cx="4572032" cy="2286016"/>
          </a:xfrm>
          <a:prstGeom prst="rect">
            <a:avLst/>
          </a:prstGeom>
          <a:noFill/>
        </p:spPr>
      </p:pic>
      <p:pic>
        <p:nvPicPr>
          <p:cNvPr id="2056" name="Picture 8" descr="C:\Users\User\Desktop\images (1).jpg"/>
          <p:cNvPicPr>
            <a:picLocks noChangeAspect="1" noChangeArrowheads="1"/>
          </p:cNvPicPr>
          <p:nvPr/>
        </p:nvPicPr>
        <p:blipFill>
          <a:blip r:embed="rId4" cstate="print"/>
          <a:srcRect/>
          <a:stretch>
            <a:fillRect/>
          </a:stretch>
        </p:blipFill>
        <p:spPr bwMode="auto">
          <a:xfrm>
            <a:off x="642910" y="5000636"/>
            <a:ext cx="3357586" cy="1571636"/>
          </a:xfrm>
          <a:prstGeom prst="rect">
            <a:avLst/>
          </a:prstGeom>
          <a:noFill/>
        </p:spPr>
      </p:pic>
      <p:pic>
        <p:nvPicPr>
          <p:cNvPr id="2058" name="Picture 10" descr="http://4.bp.blogspot.com/-hWG1dnKhOCE/Ubxp6KK8zYI/AAAAAAAAB5o/7gm63oBA4N4/s1600/Yunusemre.jpg"/>
          <p:cNvPicPr>
            <a:picLocks noChangeAspect="1" noChangeArrowheads="1"/>
          </p:cNvPicPr>
          <p:nvPr/>
        </p:nvPicPr>
        <p:blipFill>
          <a:blip r:embed="rId5" cstate="print"/>
          <a:srcRect/>
          <a:stretch>
            <a:fillRect/>
          </a:stretch>
        </p:blipFill>
        <p:spPr bwMode="auto">
          <a:xfrm>
            <a:off x="4214809" y="4214818"/>
            <a:ext cx="4572033" cy="228601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400"/>
                            </p:stCondLst>
                            <p:childTnLst>
                              <p:par>
                                <p:cTn id="11" presetID="2" presetClass="entr" presetSubtype="4" fill="hold" nodeType="after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additive="base">
                                        <p:cTn id="13" dur="1000" fill="hold"/>
                                        <p:tgtEl>
                                          <p:spTgt spid="2050"/>
                                        </p:tgtEl>
                                        <p:attrNameLst>
                                          <p:attrName>ppt_x</p:attrName>
                                        </p:attrNameLst>
                                      </p:cBhvr>
                                      <p:tavLst>
                                        <p:tav tm="0">
                                          <p:val>
                                            <p:strVal val="#ppt_x"/>
                                          </p:val>
                                        </p:tav>
                                        <p:tav tm="100000">
                                          <p:val>
                                            <p:strVal val="#ppt_x"/>
                                          </p:val>
                                        </p:tav>
                                      </p:tavLst>
                                    </p:anim>
                                    <p:anim calcmode="lin" valueType="num">
                                      <p:cBhvr additive="base">
                                        <p:cTn id="14" dur="1000" fill="hold"/>
                                        <p:tgtEl>
                                          <p:spTgt spid="2050"/>
                                        </p:tgtEl>
                                        <p:attrNameLst>
                                          <p:attrName>ppt_y</p:attrName>
                                        </p:attrNameLst>
                                      </p:cBhvr>
                                      <p:tavLst>
                                        <p:tav tm="0">
                                          <p:val>
                                            <p:strVal val="1+#ppt_h/2"/>
                                          </p:val>
                                        </p:tav>
                                        <p:tav tm="100000">
                                          <p:val>
                                            <p:strVal val="#ppt_y"/>
                                          </p:val>
                                        </p:tav>
                                      </p:tavLst>
                                    </p:anim>
                                  </p:childTnLst>
                                </p:cTn>
                              </p:par>
                            </p:childTnLst>
                          </p:cTn>
                        </p:par>
                        <p:par>
                          <p:cTn id="15" fill="hold">
                            <p:stCondLst>
                              <p:cond delay="1400"/>
                            </p:stCondLst>
                            <p:childTnLst>
                              <p:par>
                                <p:cTn id="16" presetID="2" presetClass="entr" presetSubtype="4" fill="hold" nodeType="afterEffect">
                                  <p:stCondLst>
                                    <p:cond delay="0"/>
                                  </p:stCondLst>
                                  <p:childTnLst>
                                    <p:set>
                                      <p:cBhvr>
                                        <p:cTn id="17" dur="1" fill="hold">
                                          <p:stCondLst>
                                            <p:cond delay="0"/>
                                          </p:stCondLst>
                                        </p:cTn>
                                        <p:tgtEl>
                                          <p:spTgt spid="2056"/>
                                        </p:tgtEl>
                                        <p:attrNameLst>
                                          <p:attrName>style.visibility</p:attrName>
                                        </p:attrNameLst>
                                      </p:cBhvr>
                                      <p:to>
                                        <p:strVal val="visible"/>
                                      </p:to>
                                    </p:set>
                                    <p:anim calcmode="lin" valueType="num">
                                      <p:cBhvr additive="base">
                                        <p:cTn id="18" dur="1000" fill="hold"/>
                                        <p:tgtEl>
                                          <p:spTgt spid="2056"/>
                                        </p:tgtEl>
                                        <p:attrNameLst>
                                          <p:attrName>ppt_x</p:attrName>
                                        </p:attrNameLst>
                                      </p:cBhvr>
                                      <p:tavLst>
                                        <p:tav tm="0">
                                          <p:val>
                                            <p:strVal val="#ppt_x"/>
                                          </p:val>
                                        </p:tav>
                                        <p:tav tm="100000">
                                          <p:val>
                                            <p:strVal val="#ppt_x"/>
                                          </p:val>
                                        </p:tav>
                                      </p:tavLst>
                                    </p:anim>
                                    <p:anim calcmode="lin" valueType="num">
                                      <p:cBhvr additive="base">
                                        <p:cTn id="19" dur="1000" fill="hold"/>
                                        <p:tgtEl>
                                          <p:spTgt spid="2056"/>
                                        </p:tgtEl>
                                        <p:attrNameLst>
                                          <p:attrName>ppt_y</p:attrName>
                                        </p:attrNameLst>
                                      </p:cBhvr>
                                      <p:tavLst>
                                        <p:tav tm="0">
                                          <p:val>
                                            <p:strVal val="1+#ppt_h/2"/>
                                          </p:val>
                                        </p:tav>
                                        <p:tav tm="100000">
                                          <p:val>
                                            <p:strVal val="#ppt_y"/>
                                          </p:val>
                                        </p:tav>
                                      </p:tavLst>
                                    </p:anim>
                                  </p:childTnLst>
                                </p:cTn>
                              </p:par>
                            </p:childTnLst>
                          </p:cTn>
                        </p:par>
                        <p:par>
                          <p:cTn id="20" fill="hold">
                            <p:stCondLst>
                              <p:cond delay="2400"/>
                            </p:stCondLst>
                            <p:childTnLst>
                              <p:par>
                                <p:cTn id="21" presetID="2" presetClass="entr" presetSubtype="4" fill="hold" nodeType="afterEffect">
                                  <p:stCondLst>
                                    <p:cond delay="0"/>
                                  </p:stCondLst>
                                  <p:childTnLst>
                                    <p:set>
                                      <p:cBhvr>
                                        <p:cTn id="22" dur="1" fill="hold">
                                          <p:stCondLst>
                                            <p:cond delay="0"/>
                                          </p:stCondLst>
                                        </p:cTn>
                                        <p:tgtEl>
                                          <p:spTgt spid="2055"/>
                                        </p:tgtEl>
                                        <p:attrNameLst>
                                          <p:attrName>style.visibility</p:attrName>
                                        </p:attrNameLst>
                                      </p:cBhvr>
                                      <p:to>
                                        <p:strVal val="visible"/>
                                      </p:to>
                                    </p:set>
                                    <p:anim calcmode="lin" valueType="num">
                                      <p:cBhvr additive="base">
                                        <p:cTn id="23" dur="1000" fill="hold"/>
                                        <p:tgtEl>
                                          <p:spTgt spid="2055"/>
                                        </p:tgtEl>
                                        <p:attrNameLst>
                                          <p:attrName>ppt_x</p:attrName>
                                        </p:attrNameLst>
                                      </p:cBhvr>
                                      <p:tavLst>
                                        <p:tav tm="0">
                                          <p:val>
                                            <p:strVal val="#ppt_x"/>
                                          </p:val>
                                        </p:tav>
                                        <p:tav tm="100000">
                                          <p:val>
                                            <p:strVal val="#ppt_x"/>
                                          </p:val>
                                        </p:tav>
                                      </p:tavLst>
                                    </p:anim>
                                    <p:anim calcmode="lin" valueType="num">
                                      <p:cBhvr additive="base">
                                        <p:cTn id="24" dur="1000" fill="hold"/>
                                        <p:tgtEl>
                                          <p:spTgt spid="2055"/>
                                        </p:tgtEl>
                                        <p:attrNameLst>
                                          <p:attrName>ppt_y</p:attrName>
                                        </p:attrNameLst>
                                      </p:cBhvr>
                                      <p:tavLst>
                                        <p:tav tm="0">
                                          <p:val>
                                            <p:strVal val="1+#ppt_h/2"/>
                                          </p:val>
                                        </p:tav>
                                        <p:tav tm="100000">
                                          <p:val>
                                            <p:strVal val="#ppt_y"/>
                                          </p:val>
                                        </p:tav>
                                      </p:tavLst>
                                    </p:anim>
                                  </p:childTnLst>
                                </p:cTn>
                              </p:par>
                            </p:childTnLst>
                          </p:cTn>
                        </p:par>
                        <p:par>
                          <p:cTn id="25" fill="hold">
                            <p:stCondLst>
                              <p:cond delay="3400"/>
                            </p:stCondLst>
                            <p:childTnLst>
                              <p:par>
                                <p:cTn id="26" presetID="2" presetClass="entr" presetSubtype="4" fill="hold" nodeType="afterEffect">
                                  <p:stCondLst>
                                    <p:cond delay="0"/>
                                  </p:stCondLst>
                                  <p:childTnLst>
                                    <p:set>
                                      <p:cBhvr>
                                        <p:cTn id="27" dur="1" fill="hold">
                                          <p:stCondLst>
                                            <p:cond delay="0"/>
                                          </p:stCondLst>
                                        </p:cTn>
                                        <p:tgtEl>
                                          <p:spTgt spid="2058"/>
                                        </p:tgtEl>
                                        <p:attrNameLst>
                                          <p:attrName>style.visibility</p:attrName>
                                        </p:attrNameLst>
                                      </p:cBhvr>
                                      <p:to>
                                        <p:strVal val="visible"/>
                                      </p:to>
                                    </p:set>
                                    <p:anim calcmode="lin" valueType="num">
                                      <p:cBhvr additive="base">
                                        <p:cTn id="28" dur="1000" fill="hold"/>
                                        <p:tgtEl>
                                          <p:spTgt spid="2058"/>
                                        </p:tgtEl>
                                        <p:attrNameLst>
                                          <p:attrName>ppt_x</p:attrName>
                                        </p:attrNameLst>
                                      </p:cBhvr>
                                      <p:tavLst>
                                        <p:tav tm="0">
                                          <p:val>
                                            <p:strVal val="#ppt_x"/>
                                          </p:val>
                                        </p:tav>
                                        <p:tav tm="100000">
                                          <p:val>
                                            <p:strVal val="#ppt_x"/>
                                          </p:val>
                                        </p:tav>
                                      </p:tavLst>
                                    </p:anim>
                                    <p:anim calcmode="lin" valueType="num">
                                      <p:cBhvr additive="base">
                                        <p:cTn id="29" dur="1000" fill="hold"/>
                                        <p:tgtEl>
                                          <p:spTgt spid="20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928926" y="285728"/>
            <a:ext cx="3315331" cy="92333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5400" b="1" cap="none" spc="0" dirty="0" smtClean="0">
                <a:ln w="50800"/>
                <a:solidFill>
                  <a:schemeClr val="bg1">
                    <a:shade val="50000"/>
                  </a:schemeClr>
                </a:solidFill>
                <a:effectLst/>
              </a:rPr>
              <a:t>Ahi Evran</a:t>
            </a:r>
            <a:endParaRPr lang="tr-TR" sz="5400" b="1" cap="none" spc="0" dirty="0">
              <a:ln w="50800"/>
              <a:solidFill>
                <a:schemeClr val="bg1">
                  <a:shade val="50000"/>
                </a:schemeClr>
              </a:solidFill>
              <a:effectLst/>
            </a:endParaRPr>
          </a:p>
        </p:txBody>
      </p:sp>
      <p:pic>
        <p:nvPicPr>
          <p:cNvPr id="1026" name="Picture 2" descr="C:\Users\User\Desktop\images (3).jpg"/>
          <p:cNvPicPr>
            <a:picLocks noChangeAspect="1" noChangeArrowheads="1"/>
          </p:cNvPicPr>
          <p:nvPr/>
        </p:nvPicPr>
        <p:blipFill>
          <a:blip r:embed="rId2" cstate="print"/>
          <a:srcRect/>
          <a:stretch>
            <a:fillRect/>
          </a:stretch>
        </p:blipFill>
        <p:spPr bwMode="auto">
          <a:xfrm>
            <a:off x="714348" y="1214422"/>
            <a:ext cx="3500462" cy="5357850"/>
          </a:xfrm>
          <a:prstGeom prst="rect">
            <a:avLst/>
          </a:prstGeom>
          <a:noFill/>
        </p:spPr>
      </p:pic>
      <p:pic>
        <p:nvPicPr>
          <p:cNvPr id="1027" name="Picture 3" descr="C:\Users\User\Desktop\8008_1.jpg"/>
          <p:cNvPicPr>
            <a:picLocks noChangeAspect="1" noChangeArrowheads="1"/>
          </p:cNvPicPr>
          <p:nvPr/>
        </p:nvPicPr>
        <p:blipFill>
          <a:blip r:embed="rId3" cstate="print"/>
          <a:srcRect/>
          <a:stretch>
            <a:fillRect/>
          </a:stretch>
        </p:blipFill>
        <p:spPr bwMode="auto">
          <a:xfrm>
            <a:off x="4857752" y="1214422"/>
            <a:ext cx="3580768" cy="5357850"/>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360"/>
                            </p:stCondLst>
                            <p:childTnLst>
                              <p:par>
                                <p:cTn id="11" presetID="2" presetClass="entr" presetSubtype="4"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1000" fill="hold"/>
                                        <p:tgtEl>
                                          <p:spTgt spid="1026"/>
                                        </p:tgtEl>
                                        <p:attrNameLst>
                                          <p:attrName>ppt_x</p:attrName>
                                        </p:attrNameLst>
                                      </p:cBhvr>
                                      <p:tavLst>
                                        <p:tav tm="0">
                                          <p:val>
                                            <p:strVal val="#ppt_x"/>
                                          </p:val>
                                        </p:tav>
                                        <p:tav tm="100000">
                                          <p:val>
                                            <p:strVal val="#ppt_x"/>
                                          </p:val>
                                        </p:tav>
                                      </p:tavLst>
                                    </p:anim>
                                    <p:anim calcmode="lin" valueType="num">
                                      <p:cBhvr additive="base">
                                        <p:cTn id="14" dur="1000" fill="hold"/>
                                        <p:tgtEl>
                                          <p:spTgt spid="1026"/>
                                        </p:tgtEl>
                                        <p:attrNameLst>
                                          <p:attrName>ppt_y</p:attrName>
                                        </p:attrNameLst>
                                      </p:cBhvr>
                                      <p:tavLst>
                                        <p:tav tm="0">
                                          <p:val>
                                            <p:strVal val="1+#ppt_h/2"/>
                                          </p:val>
                                        </p:tav>
                                        <p:tav tm="100000">
                                          <p:val>
                                            <p:strVal val="#ppt_y"/>
                                          </p:val>
                                        </p:tav>
                                      </p:tavLst>
                                    </p:anim>
                                  </p:childTnLst>
                                </p:cTn>
                              </p:par>
                            </p:childTnLst>
                          </p:cTn>
                        </p:par>
                        <p:par>
                          <p:cTn id="15" fill="hold">
                            <p:stCondLst>
                              <p:cond delay="1360"/>
                            </p:stCondLst>
                            <p:childTnLst>
                              <p:par>
                                <p:cTn id="16" presetID="2" presetClass="entr" presetSubtype="4" fill="hold" nodeType="afterEffect">
                                  <p:stCondLst>
                                    <p:cond delay="0"/>
                                  </p:stCondLst>
                                  <p:childTnLst>
                                    <p:set>
                                      <p:cBhvr>
                                        <p:cTn id="17" dur="1" fill="hold">
                                          <p:stCondLst>
                                            <p:cond delay="0"/>
                                          </p:stCondLst>
                                        </p:cTn>
                                        <p:tgtEl>
                                          <p:spTgt spid="1027"/>
                                        </p:tgtEl>
                                        <p:attrNameLst>
                                          <p:attrName>style.visibility</p:attrName>
                                        </p:attrNameLst>
                                      </p:cBhvr>
                                      <p:to>
                                        <p:strVal val="visible"/>
                                      </p:to>
                                    </p:set>
                                    <p:anim calcmode="lin" valueType="num">
                                      <p:cBhvr additive="base">
                                        <p:cTn id="18" dur="1000" fill="hold"/>
                                        <p:tgtEl>
                                          <p:spTgt spid="1027"/>
                                        </p:tgtEl>
                                        <p:attrNameLst>
                                          <p:attrName>ppt_x</p:attrName>
                                        </p:attrNameLst>
                                      </p:cBhvr>
                                      <p:tavLst>
                                        <p:tav tm="0">
                                          <p:val>
                                            <p:strVal val="#ppt_x"/>
                                          </p:val>
                                        </p:tav>
                                        <p:tav tm="100000">
                                          <p:val>
                                            <p:strVal val="#ppt_x"/>
                                          </p:val>
                                        </p:tav>
                                      </p:tavLst>
                                    </p:anim>
                                    <p:anim calcmode="lin" valueType="num">
                                      <p:cBhvr additive="base">
                                        <p:cTn id="19" dur="10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2857496"/>
            <a:ext cx="8062912" cy="1470025"/>
          </a:xfrm>
        </p:spPr>
        <p:txBody>
          <a:bodyPr>
            <a:noAutofit/>
          </a:bodyPr>
          <a:lstStyle/>
          <a:p>
            <a:r>
              <a:rPr lang="tr-TR" sz="6000" dirty="0" smtClean="0"/>
              <a:t>Anadolu’da İlk Türk Devleti Ve Beylikleri Kuruluyor </a:t>
            </a:r>
            <a:endParaRPr lang="tr-TR" sz="60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hlink"/>
                                            </p:clrVal>
                                          </p:val>
                                        </p:tav>
                                        <p:tav tm="50000">
                                          <p:val>
                                            <p:clrVal>
                                              <a:schemeClr val="accent2"/>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03732" y="357166"/>
            <a:ext cx="8940268" cy="6063198"/>
          </a:xfrm>
          <a:prstGeom prst="rect">
            <a:avLst/>
          </a:prstGeom>
          <a:noFill/>
        </p:spPr>
        <p:txBody>
          <a:bodyPr wrap="none" rtlCol="0">
            <a:spAutoFit/>
          </a:bodyPr>
          <a:lstStyle/>
          <a:p>
            <a:r>
              <a:rPr lang="tr-TR" sz="2800" dirty="0" smtClean="0"/>
              <a:t>	Malazgirt zaferinden sonra Anadolu'ya Türk-</a:t>
            </a:r>
          </a:p>
          <a:p>
            <a:r>
              <a:rPr lang="tr-TR" sz="2800" dirty="0" smtClean="0"/>
              <a:t>lerin yerleşmesi sağlandı. Hakim olunan bölgelerde</a:t>
            </a:r>
          </a:p>
          <a:p>
            <a:r>
              <a:rPr lang="tr-TR" sz="2800" dirty="0" smtClean="0"/>
              <a:t>cami, medrese, han, kervansaray, hastane, </a:t>
            </a:r>
          </a:p>
          <a:p>
            <a:r>
              <a:rPr lang="tr-TR" sz="2800" dirty="0" smtClean="0"/>
              <a:t>köprü, gibi dini ve sosyal  kurumlar inşa edildi </a:t>
            </a:r>
          </a:p>
          <a:p>
            <a:r>
              <a:rPr lang="tr-TR" sz="2800" dirty="0" smtClean="0"/>
              <a:t>ve ülkenin imarına katkıda bulunuldu.</a:t>
            </a:r>
          </a:p>
          <a:p>
            <a:r>
              <a:rPr lang="tr-TR" sz="2800" dirty="0" smtClean="0"/>
              <a:t>	Anadolu’daki Türk devletleri ve beylikleri:</a:t>
            </a:r>
          </a:p>
          <a:p>
            <a:endParaRPr lang="tr-TR" sz="2800" dirty="0" smtClean="0"/>
          </a:p>
          <a:p>
            <a:pPr>
              <a:buFont typeface="Wingdings" pitchFamily="2" charset="2"/>
              <a:buChar char="§"/>
            </a:pPr>
            <a:r>
              <a:rPr lang="tr-TR" sz="4800" dirty="0" smtClean="0"/>
              <a:t>Artuklular</a:t>
            </a:r>
          </a:p>
          <a:p>
            <a:pPr>
              <a:buFont typeface="Wingdings" pitchFamily="2" charset="2"/>
              <a:buChar char="§"/>
            </a:pPr>
            <a:r>
              <a:rPr lang="tr-TR" sz="4800" dirty="0" smtClean="0"/>
              <a:t>Danişmentliler</a:t>
            </a:r>
          </a:p>
          <a:p>
            <a:pPr>
              <a:buFont typeface="Wingdings" pitchFamily="2" charset="2"/>
              <a:buChar char="§"/>
            </a:pPr>
            <a:r>
              <a:rPr lang="tr-TR" sz="4800" dirty="0" smtClean="0"/>
              <a:t>Mengücekliler</a:t>
            </a:r>
          </a:p>
          <a:p>
            <a:pPr>
              <a:buFont typeface="Wingdings" pitchFamily="2" charset="2"/>
              <a:buChar char="§"/>
            </a:pPr>
            <a:r>
              <a:rPr lang="tr-TR" sz="4800" dirty="0" smtClean="0"/>
              <a:t>Saltuklular </a:t>
            </a:r>
            <a:endParaRPr lang="tr-TR" sz="48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1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100"/>
                                        <p:tgtEl>
                                          <p:spTgt spid="2"/>
                                        </p:tgtEl>
                                        <p:attrNameLst>
                                          <p:attrName>fillcolor</p:attrName>
                                        </p:attrNameLst>
                                      </p:cBhvr>
                                      <p:tavLst>
                                        <p:tav tm="0">
                                          <p:val>
                                            <p:clrVal>
                                              <a:schemeClr val="accent2"/>
                                            </p:clrVal>
                                          </p:val>
                                        </p:tav>
                                        <p:tav tm="50000">
                                          <p:val>
                                            <p:clrVal>
                                              <a:schemeClr val="hlink"/>
                                            </p:clrVal>
                                          </p:val>
                                        </p:tav>
                                      </p:tavLst>
                                    </p:anim>
                                    <p:set>
                                      <p:cBhvr>
                                        <p:cTn id="9" dur="10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488" y="214290"/>
            <a:ext cx="3371436" cy="92333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5400" b="1" cap="none" spc="0" dirty="0" smtClean="0">
                <a:ln w="50800"/>
                <a:solidFill>
                  <a:schemeClr val="bg1">
                    <a:shade val="50000"/>
                  </a:schemeClr>
                </a:solidFill>
                <a:effectLst/>
              </a:rPr>
              <a:t>Artuklular</a:t>
            </a:r>
            <a:endParaRPr lang="tr-TR" sz="5400" b="1" cap="none" spc="0" dirty="0">
              <a:ln w="50800"/>
              <a:solidFill>
                <a:schemeClr val="bg1">
                  <a:shade val="50000"/>
                </a:schemeClr>
              </a:solidFill>
              <a:effectLst/>
            </a:endParaRPr>
          </a:p>
        </p:txBody>
      </p:sp>
      <p:sp>
        <p:nvSpPr>
          <p:cNvPr id="3" name="2 Metin kutusu"/>
          <p:cNvSpPr txBox="1"/>
          <p:nvPr/>
        </p:nvSpPr>
        <p:spPr>
          <a:xfrm>
            <a:off x="214282" y="1214422"/>
            <a:ext cx="8711039" cy="2308324"/>
          </a:xfrm>
          <a:prstGeom prst="rect">
            <a:avLst/>
          </a:prstGeom>
          <a:noFill/>
        </p:spPr>
        <p:txBody>
          <a:bodyPr wrap="none" rtlCol="0">
            <a:spAutoFit/>
          </a:bodyPr>
          <a:lstStyle/>
          <a:p>
            <a:pPr>
              <a:buFont typeface="Wingdings" pitchFamily="2" charset="2"/>
              <a:buChar char="Ø"/>
            </a:pPr>
            <a:r>
              <a:rPr lang="tr-TR" sz="2400" dirty="0" smtClean="0"/>
              <a:t>Bu beylik Alp Arslan komutanlarından Artuk Bey’in</a:t>
            </a:r>
          </a:p>
          <a:p>
            <a:r>
              <a:rPr lang="tr-TR" sz="2400" dirty="0" smtClean="0"/>
              <a:t> oğulları Sökmen ve İlgazi tarafından kuruldu(1102).</a:t>
            </a:r>
          </a:p>
          <a:p>
            <a:endParaRPr lang="tr-TR" sz="2400" dirty="0" smtClean="0"/>
          </a:p>
          <a:p>
            <a:pPr>
              <a:buFont typeface="Wingdings" pitchFamily="2" charset="2"/>
              <a:buChar char="Ø"/>
            </a:pPr>
            <a:r>
              <a:rPr lang="tr-TR" sz="2400" dirty="0" smtClean="0"/>
              <a:t>Diyarbakır'daki Malabadi Köprüsü bu dönemde inşa </a:t>
            </a:r>
          </a:p>
          <a:p>
            <a:r>
              <a:rPr lang="tr-TR" sz="2400" dirty="0" smtClean="0"/>
              <a:t>edilmiş olup dünyanın en büyük taş kemerli köprüsü olma </a:t>
            </a:r>
          </a:p>
          <a:p>
            <a:r>
              <a:rPr lang="tr-TR" sz="2400" dirty="0" smtClean="0"/>
              <a:t>özelliğini taşımaktadır.</a:t>
            </a:r>
            <a:endParaRPr lang="tr-TR" sz="2400" dirty="0"/>
          </a:p>
        </p:txBody>
      </p:sp>
      <p:sp>
        <p:nvSpPr>
          <p:cNvPr id="6148" name="AutoShape 4" descr="http://www.koprucuotel.com/img/gallery/Diyarbak%C4%B1r-Malabadi-K%C3%B6pr%C3%BCs%C3%BC.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150" name="AutoShape 6" descr="http://www.koprucuotel.com/img/gallery/Diyarbak%C4%B1r-Malabadi-K%C3%B6pr%C3%BCs%C3%BC.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152" name="Picture 8" descr="https://encrypted-tbn2.gstatic.com/images?q=tbn:ANd9GcTTge-bSnSzKmrj8ZDbolFs6zRXqNL84IkvosfHPaN7V_QkYn1ozg"/>
          <p:cNvPicPr>
            <a:picLocks noChangeAspect="1" noChangeArrowheads="1"/>
          </p:cNvPicPr>
          <p:nvPr/>
        </p:nvPicPr>
        <p:blipFill>
          <a:blip r:embed="rId2" cstate="print"/>
          <a:srcRect/>
          <a:stretch>
            <a:fillRect/>
          </a:stretch>
        </p:blipFill>
        <p:spPr bwMode="auto">
          <a:xfrm>
            <a:off x="4786314" y="3643314"/>
            <a:ext cx="4186733" cy="2928958"/>
          </a:xfrm>
          <a:prstGeom prst="rect">
            <a:avLst/>
          </a:prstGeom>
          <a:noFill/>
        </p:spPr>
      </p:pic>
      <p:pic>
        <p:nvPicPr>
          <p:cNvPr id="6154" name="Picture 10" descr="C:\Users\User\Desktop\images.jpg"/>
          <p:cNvPicPr>
            <a:picLocks noChangeAspect="1" noChangeArrowheads="1"/>
          </p:cNvPicPr>
          <p:nvPr/>
        </p:nvPicPr>
        <p:blipFill>
          <a:blip r:embed="rId3" cstate="print"/>
          <a:srcRect/>
          <a:stretch>
            <a:fillRect/>
          </a:stretch>
        </p:blipFill>
        <p:spPr bwMode="auto">
          <a:xfrm>
            <a:off x="285720" y="3643314"/>
            <a:ext cx="4343407" cy="2928958"/>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44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gtEl>
                                        <p:attrNameLst>
                                          <p:attrName>style.visibility</p:attrName>
                                        </p:attrNameLst>
                                      </p:cBhvr>
                                      <p:to>
                                        <p:strVal val="visible"/>
                                      </p:to>
                                    </p:set>
                                    <p:anim calcmode="discrete" valueType="clr">
                                      <p:cBhvr override="childStyle">
                                        <p:cTn id="13"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gtEl>
                                        <p:attrNameLst>
                                          <p:attrName>fillcolor</p:attrName>
                                        </p:attrNameLst>
                                      </p:cBhvr>
                                      <p:tavLst>
                                        <p:tav tm="0">
                                          <p:val>
                                            <p:clrVal>
                                              <a:schemeClr val="accent2"/>
                                            </p:clrVal>
                                          </p:val>
                                        </p:tav>
                                        <p:tav tm="50000">
                                          <p:val>
                                            <p:clrVal>
                                              <a:schemeClr val="hlink"/>
                                            </p:clrVal>
                                          </p:val>
                                        </p:tav>
                                      </p:tavLst>
                                    </p:anim>
                                    <p:set>
                                      <p:cBhvr>
                                        <p:cTn id="15" dur="80"/>
                                        <p:tgtEl>
                                          <p:spTgt spid="3"/>
                                        </p:tgtEl>
                                        <p:attrNameLst>
                                          <p:attrName>fill.type</p:attrName>
                                        </p:attrNameLst>
                                      </p:cBhvr>
                                      <p:to>
                                        <p:strVal val="solid"/>
                                      </p:to>
                                    </p:set>
                                  </p:childTnLst>
                                </p:cTn>
                              </p:par>
                            </p:childTnLst>
                          </p:cTn>
                        </p:par>
                        <p:par>
                          <p:cTn id="16" fill="hold">
                            <p:stCondLst>
                              <p:cond delay="8560"/>
                            </p:stCondLst>
                            <p:childTnLst>
                              <p:par>
                                <p:cTn id="17" presetID="2" presetClass="entr" presetSubtype="4" fill="hold" nodeType="afterEffect">
                                  <p:stCondLst>
                                    <p:cond delay="0"/>
                                  </p:stCondLst>
                                  <p:childTnLst>
                                    <p:set>
                                      <p:cBhvr>
                                        <p:cTn id="18" dur="1" fill="hold">
                                          <p:stCondLst>
                                            <p:cond delay="0"/>
                                          </p:stCondLst>
                                        </p:cTn>
                                        <p:tgtEl>
                                          <p:spTgt spid="6154"/>
                                        </p:tgtEl>
                                        <p:attrNameLst>
                                          <p:attrName>style.visibility</p:attrName>
                                        </p:attrNameLst>
                                      </p:cBhvr>
                                      <p:to>
                                        <p:strVal val="visible"/>
                                      </p:to>
                                    </p:set>
                                    <p:anim calcmode="lin" valueType="num">
                                      <p:cBhvr additive="base">
                                        <p:cTn id="19" dur="1000" fill="hold"/>
                                        <p:tgtEl>
                                          <p:spTgt spid="6154"/>
                                        </p:tgtEl>
                                        <p:attrNameLst>
                                          <p:attrName>ppt_x</p:attrName>
                                        </p:attrNameLst>
                                      </p:cBhvr>
                                      <p:tavLst>
                                        <p:tav tm="0">
                                          <p:val>
                                            <p:strVal val="#ppt_x"/>
                                          </p:val>
                                        </p:tav>
                                        <p:tav tm="100000">
                                          <p:val>
                                            <p:strVal val="#ppt_x"/>
                                          </p:val>
                                        </p:tav>
                                      </p:tavLst>
                                    </p:anim>
                                    <p:anim calcmode="lin" valueType="num">
                                      <p:cBhvr additive="base">
                                        <p:cTn id="20" dur="1000" fill="hold"/>
                                        <p:tgtEl>
                                          <p:spTgt spid="6154"/>
                                        </p:tgtEl>
                                        <p:attrNameLst>
                                          <p:attrName>ppt_y</p:attrName>
                                        </p:attrNameLst>
                                      </p:cBhvr>
                                      <p:tavLst>
                                        <p:tav tm="0">
                                          <p:val>
                                            <p:strVal val="1+#ppt_h/2"/>
                                          </p:val>
                                        </p:tav>
                                        <p:tav tm="100000">
                                          <p:val>
                                            <p:strVal val="#ppt_y"/>
                                          </p:val>
                                        </p:tav>
                                      </p:tavLst>
                                    </p:anim>
                                  </p:childTnLst>
                                </p:cTn>
                              </p:par>
                            </p:childTnLst>
                          </p:cTn>
                        </p:par>
                        <p:par>
                          <p:cTn id="21" fill="hold">
                            <p:stCondLst>
                              <p:cond delay="9560"/>
                            </p:stCondLst>
                            <p:childTnLst>
                              <p:par>
                                <p:cTn id="22" presetID="2" presetClass="entr" presetSubtype="4" fill="hold" nodeType="afterEffect">
                                  <p:stCondLst>
                                    <p:cond delay="0"/>
                                  </p:stCondLst>
                                  <p:childTnLst>
                                    <p:set>
                                      <p:cBhvr>
                                        <p:cTn id="23" dur="1" fill="hold">
                                          <p:stCondLst>
                                            <p:cond delay="0"/>
                                          </p:stCondLst>
                                        </p:cTn>
                                        <p:tgtEl>
                                          <p:spTgt spid="6152"/>
                                        </p:tgtEl>
                                        <p:attrNameLst>
                                          <p:attrName>style.visibility</p:attrName>
                                        </p:attrNameLst>
                                      </p:cBhvr>
                                      <p:to>
                                        <p:strVal val="visible"/>
                                      </p:to>
                                    </p:set>
                                    <p:anim calcmode="lin" valueType="num">
                                      <p:cBhvr additive="base">
                                        <p:cTn id="24" dur="1000" fill="hold"/>
                                        <p:tgtEl>
                                          <p:spTgt spid="6152"/>
                                        </p:tgtEl>
                                        <p:attrNameLst>
                                          <p:attrName>ppt_x</p:attrName>
                                        </p:attrNameLst>
                                      </p:cBhvr>
                                      <p:tavLst>
                                        <p:tav tm="0">
                                          <p:val>
                                            <p:strVal val="#ppt_x"/>
                                          </p:val>
                                        </p:tav>
                                        <p:tav tm="100000">
                                          <p:val>
                                            <p:strVal val="#ppt_x"/>
                                          </p:val>
                                        </p:tav>
                                      </p:tavLst>
                                    </p:anim>
                                    <p:anim calcmode="lin" valueType="num">
                                      <p:cBhvr additive="base">
                                        <p:cTn id="25" dur="1000" fill="hold"/>
                                        <p:tgtEl>
                                          <p:spTgt spid="61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descr="https://encrypted-tbn1.gstatic.com/images?q=tbn:ANd9GcRahmvzcEOVv6ONZL4qrRW2T38WrD8w_ikgmBcVSkEz4hyZAGR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 name="Picture 2" descr="http://www.diyarbakirkulturturizm.org/UserFiles/771222_CET8885.JPG"/>
          <p:cNvPicPr>
            <a:picLocks noChangeAspect="1" noChangeArrowheads="1"/>
          </p:cNvPicPr>
          <p:nvPr/>
        </p:nvPicPr>
        <p:blipFill>
          <a:blip r:embed="rId2" cstate="print"/>
          <a:srcRect/>
          <a:stretch>
            <a:fillRect/>
          </a:stretch>
        </p:blipFill>
        <p:spPr bwMode="auto">
          <a:xfrm>
            <a:off x="785786" y="1000108"/>
            <a:ext cx="7429520" cy="5491094"/>
          </a:xfrm>
          <a:prstGeom prst="rect">
            <a:avLst/>
          </a:prstGeom>
          <a:noFill/>
        </p:spPr>
      </p:pic>
      <p:sp>
        <p:nvSpPr>
          <p:cNvPr id="4" name="3 Dikdörtgen"/>
          <p:cNvSpPr/>
          <p:nvPr/>
        </p:nvSpPr>
        <p:spPr>
          <a:xfrm>
            <a:off x="2000232" y="142852"/>
            <a:ext cx="5170005" cy="769441"/>
          </a:xfrm>
          <a:prstGeom prst="rect">
            <a:avLst/>
          </a:prstGeom>
          <a:noFill/>
        </p:spPr>
        <p:txBody>
          <a:bodyPr wrap="none" lIns="91440" tIns="45720" rIns="91440" bIns="45720">
            <a:spAutoFit/>
          </a:bodyPr>
          <a:lstStyle/>
          <a:p>
            <a:pPr algn="ctr"/>
            <a:r>
              <a:rPr lang="tr-TR" sz="4400" dirty="0" smtClean="0"/>
              <a:t>Malabadi Köprüsü</a:t>
            </a:r>
            <a:endParaRPr lang="tr-TR" sz="4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par>
                          <p:cTn id="10" fill="hold">
                            <p:stCondLst>
                              <p:cond delay="64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643174" y="214290"/>
            <a:ext cx="3621504" cy="923330"/>
          </a:xfrm>
          <a:prstGeom prst="rect">
            <a:avLst/>
          </a:prstGeom>
        </p:spPr>
        <p:txBody>
          <a:bodyPr wrap="none">
            <a:spAutoFit/>
          </a:bodyPr>
          <a:lstStyle/>
          <a:p>
            <a:r>
              <a:rPr lang="tr-TR" sz="5400" b="1" dirty="0" smtClean="0">
                <a:ln w="50800"/>
                <a:solidFill>
                  <a:schemeClr val="bg1">
                    <a:shade val="50000"/>
                  </a:schemeClr>
                </a:solidFill>
              </a:rPr>
              <a:t>Saltuklular</a:t>
            </a:r>
            <a:endParaRPr lang="tr-TR" sz="5400" dirty="0"/>
          </a:p>
        </p:txBody>
      </p:sp>
      <p:sp>
        <p:nvSpPr>
          <p:cNvPr id="3" name="2 Metin kutusu"/>
          <p:cNvSpPr txBox="1"/>
          <p:nvPr/>
        </p:nvSpPr>
        <p:spPr>
          <a:xfrm>
            <a:off x="285720" y="1142984"/>
            <a:ext cx="9111790" cy="2677656"/>
          </a:xfrm>
          <a:prstGeom prst="rect">
            <a:avLst/>
          </a:prstGeom>
          <a:noFill/>
        </p:spPr>
        <p:txBody>
          <a:bodyPr wrap="none" rtlCol="0">
            <a:spAutoFit/>
          </a:bodyPr>
          <a:lstStyle/>
          <a:p>
            <a:pPr>
              <a:buFont typeface="Wingdings" pitchFamily="2" charset="2"/>
              <a:buChar char="Ø"/>
            </a:pPr>
            <a:r>
              <a:rPr lang="tr-TR" sz="2400" dirty="0" smtClean="0"/>
              <a:t>Erzurum ve çevresinde, Alp Arslan’ın komutanlarından </a:t>
            </a:r>
          </a:p>
          <a:p>
            <a:r>
              <a:rPr lang="tr-TR" sz="2400" dirty="0" smtClean="0"/>
              <a:t>Ebulkasım tarafından kuruldu(1072).  </a:t>
            </a:r>
          </a:p>
          <a:p>
            <a:endParaRPr lang="tr-TR" sz="2400" dirty="0" smtClean="0"/>
          </a:p>
          <a:p>
            <a:pPr>
              <a:buFont typeface="Wingdings" pitchFamily="2" charset="2"/>
              <a:buChar char="Ø"/>
            </a:pPr>
            <a:r>
              <a:rPr lang="tr-TR" sz="2400" dirty="0" smtClean="0"/>
              <a:t>Anadolu’da kurulan ilk Türk beyliğidir.</a:t>
            </a:r>
          </a:p>
          <a:p>
            <a:pPr>
              <a:buFont typeface="Wingdings" pitchFamily="2" charset="2"/>
              <a:buChar char="Ø"/>
            </a:pPr>
            <a:endParaRPr lang="tr-TR" sz="2400" dirty="0" smtClean="0"/>
          </a:p>
          <a:p>
            <a:pPr>
              <a:buFont typeface="Wingdings" pitchFamily="2" charset="2"/>
              <a:buChar char="Ø"/>
            </a:pPr>
            <a:r>
              <a:rPr lang="tr-TR" sz="2400" dirty="0" smtClean="0"/>
              <a:t>Erzincan’da Saltuklu hükümdarlarından Mama Hatun </a:t>
            </a:r>
          </a:p>
          <a:p>
            <a:r>
              <a:rPr lang="tr-TR" sz="2400" dirty="0" smtClean="0"/>
              <a:t>Külliyesi içinde kervansaray, hamam, mescit ve türbe vardır. </a:t>
            </a:r>
            <a:endParaRPr lang="tr-TR" sz="2400" dirty="0"/>
          </a:p>
        </p:txBody>
      </p:sp>
      <p:pic>
        <p:nvPicPr>
          <p:cNvPr id="1027" name="Picture 3" descr="C:\Users\User\Desktop\ERZİNCAN-4-MAMAHATUN.jpg"/>
          <p:cNvPicPr>
            <a:picLocks noChangeAspect="1" noChangeArrowheads="1"/>
          </p:cNvPicPr>
          <p:nvPr/>
        </p:nvPicPr>
        <p:blipFill>
          <a:blip r:embed="rId2" cstate="print"/>
          <a:srcRect/>
          <a:stretch>
            <a:fillRect/>
          </a:stretch>
        </p:blipFill>
        <p:spPr bwMode="auto">
          <a:xfrm>
            <a:off x="214282" y="3929066"/>
            <a:ext cx="4286280" cy="2663713"/>
          </a:xfrm>
          <a:prstGeom prst="rect">
            <a:avLst/>
          </a:prstGeom>
          <a:noFill/>
        </p:spPr>
      </p:pic>
      <p:pic>
        <p:nvPicPr>
          <p:cNvPr id="1028" name="Picture 4" descr="C:\Users\User\Desktop\indir.jpg"/>
          <p:cNvPicPr>
            <a:picLocks noChangeAspect="1" noChangeArrowheads="1"/>
          </p:cNvPicPr>
          <p:nvPr/>
        </p:nvPicPr>
        <p:blipFill>
          <a:blip r:embed="rId3" cstate="print"/>
          <a:srcRect/>
          <a:stretch>
            <a:fillRect/>
          </a:stretch>
        </p:blipFill>
        <p:spPr bwMode="auto">
          <a:xfrm>
            <a:off x="4714876" y="3929066"/>
            <a:ext cx="4214842" cy="264320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48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gtEl>
                                        <p:attrNameLst>
                                          <p:attrName>style.visibility</p:attrName>
                                        </p:attrNameLst>
                                      </p:cBhvr>
                                      <p:to>
                                        <p:strVal val="visible"/>
                                      </p:to>
                                    </p:set>
                                    <p:anim calcmode="discrete" valueType="clr">
                                      <p:cBhvr override="childStyle">
                                        <p:cTn id="13"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gtEl>
                                        <p:attrNameLst>
                                          <p:attrName>fillcolor</p:attrName>
                                        </p:attrNameLst>
                                      </p:cBhvr>
                                      <p:tavLst>
                                        <p:tav tm="0">
                                          <p:val>
                                            <p:clrVal>
                                              <a:schemeClr val="accent2"/>
                                            </p:clrVal>
                                          </p:val>
                                        </p:tav>
                                        <p:tav tm="50000">
                                          <p:val>
                                            <p:clrVal>
                                              <a:schemeClr val="hlink"/>
                                            </p:clrVal>
                                          </p:val>
                                        </p:tav>
                                      </p:tavLst>
                                    </p:anim>
                                    <p:set>
                                      <p:cBhvr>
                                        <p:cTn id="15" dur="80"/>
                                        <p:tgtEl>
                                          <p:spTgt spid="3"/>
                                        </p:tgtEl>
                                        <p:attrNameLst>
                                          <p:attrName>fill.type</p:attrName>
                                        </p:attrNameLst>
                                      </p:cBhvr>
                                      <p:to>
                                        <p:strVal val="solid"/>
                                      </p:to>
                                    </p:set>
                                  </p:childTnLst>
                                </p:cTn>
                              </p:par>
                            </p:childTnLst>
                          </p:cTn>
                        </p:par>
                        <p:par>
                          <p:cTn id="16" fill="hold">
                            <p:stCondLst>
                              <p:cond delay="9000"/>
                            </p:stCondLst>
                            <p:childTnLst>
                              <p:par>
                                <p:cTn id="17" presetID="2" presetClass="entr" presetSubtype="4" fill="hold" nodeType="after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1000" fill="hold"/>
                                        <p:tgtEl>
                                          <p:spTgt spid="1027"/>
                                        </p:tgtEl>
                                        <p:attrNameLst>
                                          <p:attrName>ppt_x</p:attrName>
                                        </p:attrNameLst>
                                      </p:cBhvr>
                                      <p:tavLst>
                                        <p:tav tm="0">
                                          <p:val>
                                            <p:strVal val="#ppt_x"/>
                                          </p:val>
                                        </p:tav>
                                        <p:tav tm="100000">
                                          <p:val>
                                            <p:strVal val="#ppt_x"/>
                                          </p:val>
                                        </p:tav>
                                      </p:tavLst>
                                    </p:anim>
                                    <p:anim calcmode="lin" valueType="num">
                                      <p:cBhvr additive="base">
                                        <p:cTn id="20" dur="1000" fill="hold"/>
                                        <p:tgtEl>
                                          <p:spTgt spid="1027"/>
                                        </p:tgtEl>
                                        <p:attrNameLst>
                                          <p:attrName>ppt_y</p:attrName>
                                        </p:attrNameLst>
                                      </p:cBhvr>
                                      <p:tavLst>
                                        <p:tav tm="0">
                                          <p:val>
                                            <p:strVal val="1+#ppt_h/2"/>
                                          </p:val>
                                        </p:tav>
                                        <p:tav tm="100000">
                                          <p:val>
                                            <p:strVal val="#ppt_y"/>
                                          </p:val>
                                        </p:tav>
                                      </p:tavLst>
                                    </p:anim>
                                  </p:childTnLst>
                                </p:cTn>
                              </p:par>
                            </p:childTnLst>
                          </p:cTn>
                        </p:par>
                        <p:par>
                          <p:cTn id="21" fill="hold">
                            <p:stCondLst>
                              <p:cond delay="10000"/>
                            </p:stCondLst>
                            <p:childTnLst>
                              <p:par>
                                <p:cTn id="22" presetID="2" presetClass="entr" presetSubtype="4" fill="hold" nodeType="afterEffect">
                                  <p:stCondLst>
                                    <p:cond delay="0"/>
                                  </p:stCondLst>
                                  <p:childTnLst>
                                    <p:set>
                                      <p:cBhvr>
                                        <p:cTn id="23" dur="1" fill="hold">
                                          <p:stCondLst>
                                            <p:cond delay="0"/>
                                          </p:stCondLst>
                                        </p:cTn>
                                        <p:tgtEl>
                                          <p:spTgt spid="1028"/>
                                        </p:tgtEl>
                                        <p:attrNameLst>
                                          <p:attrName>style.visibility</p:attrName>
                                        </p:attrNameLst>
                                      </p:cBhvr>
                                      <p:to>
                                        <p:strVal val="visible"/>
                                      </p:to>
                                    </p:set>
                                    <p:anim calcmode="lin" valueType="num">
                                      <p:cBhvr additive="base">
                                        <p:cTn id="24" dur="1000" fill="hold"/>
                                        <p:tgtEl>
                                          <p:spTgt spid="1028"/>
                                        </p:tgtEl>
                                        <p:attrNameLst>
                                          <p:attrName>ppt_x</p:attrName>
                                        </p:attrNameLst>
                                      </p:cBhvr>
                                      <p:tavLst>
                                        <p:tav tm="0">
                                          <p:val>
                                            <p:strVal val="#ppt_x"/>
                                          </p:val>
                                        </p:tav>
                                        <p:tav tm="100000">
                                          <p:val>
                                            <p:strVal val="#ppt_x"/>
                                          </p:val>
                                        </p:tav>
                                      </p:tavLst>
                                    </p:anim>
                                    <p:anim calcmode="lin" valueType="num">
                                      <p:cBhvr additive="base">
                                        <p:cTn id="25" dur="10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152_38265-portfolyo.jpg"/>
          <p:cNvPicPr>
            <a:picLocks noChangeAspect="1" noChangeArrowheads="1"/>
          </p:cNvPicPr>
          <p:nvPr/>
        </p:nvPicPr>
        <p:blipFill>
          <a:blip r:embed="rId2" cstate="print"/>
          <a:srcRect/>
          <a:stretch>
            <a:fillRect/>
          </a:stretch>
        </p:blipFill>
        <p:spPr bwMode="auto">
          <a:xfrm>
            <a:off x="428596" y="1142984"/>
            <a:ext cx="8318500" cy="5446734"/>
          </a:xfrm>
          <a:prstGeom prst="rect">
            <a:avLst/>
          </a:prstGeom>
          <a:noFill/>
        </p:spPr>
      </p:pic>
      <p:sp>
        <p:nvSpPr>
          <p:cNvPr id="5" name="4 Dikdörtgen"/>
          <p:cNvSpPr/>
          <p:nvPr/>
        </p:nvSpPr>
        <p:spPr>
          <a:xfrm>
            <a:off x="1857356" y="214290"/>
            <a:ext cx="7000924" cy="769441"/>
          </a:xfrm>
          <a:prstGeom prst="rect">
            <a:avLst/>
          </a:prstGeom>
        </p:spPr>
        <p:txBody>
          <a:bodyPr wrap="square">
            <a:spAutoFit/>
          </a:bodyPr>
          <a:lstStyle/>
          <a:p>
            <a:r>
              <a:rPr lang="tr-TR" sz="4400" dirty="0" smtClean="0"/>
              <a:t>Mama Hatun Külliyesi</a:t>
            </a:r>
            <a:endParaRPr lang="tr-TR" sz="4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par>
                          <p:cTn id="10" fill="hold">
                            <p:stCondLst>
                              <p:cond delay="76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ppt_x"/>
                                          </p:val>
                                        </p:tav>
                                        <p:tav tm="100000">
                                          <p:val>
                                            <p:strVal val="#ppt_x"/>
                                          </p:val>
                                        </p:tav>
                                      </p:tavLst>
                                    </p:anim>
                                    <p:anim calcmode="lin" valueType="num">
                                      <p:cBhvr additive="base">
                                        <p:cTn id="14"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071670" y="0"/>
            <a:ext cx="4995278" cy="923330"/>
          </a:xfrm>
          <a:prstGeom prst="rect">
            <a:avLst/>
          </a:prstGeom>
        </p:spPr>
        <p:txBody>
          <a:bodyPr wrap="none">
            <a:spAutoFit/>
          </a:bodyPr>
          <a:lstStyle/>
          <a:p>
            <a:r>
              <a:rPr lang="tr-TR" sz="5400" b="1" dirty="0" smtClean="0">
                <a:ln w="50800"/>
                <a:solidFill>
                  <a:schemeClr val="bg1">
                    <a:shade val="50000"/>
                  </a:schemeClr>
                </a:solidFill>
              </a:rPr>
              <a:t>Mengücekliler</a:t>
            </a:r>
            <a:endParaRPr lang="tr-TR" sz="5400" dirty="0"/>
          </a:p>
        </p:txBody>
      </p:sp>
      <p:sp>
        <p:nvSpPr>
          <p:cNvPr id="3" name="2 Metin kutusu"/>
          <p:cNvSpPr txBox="1"/>
          <p:nvPr/>
        </p:nvSpPr>
        <p:spPr>
          <a:xfrm>
            <a:off x="214282" y="857232"/>
            <a:ext cx="9215502" cy="3323987"/>
          </a:xfrm>
          <a:prstGeom prst="rect">
            <a:avLst/>
          </a:prstGeom>
          <a:noFill/>
        </p:spPr>
        <p:txBody>
          <a:bodyPr wrap="square" rtlCol="0">
            <a:spAutoFit/>
          </a:bodyPr>
          <a:lstStyle/>
          <a:p>
            <a:pPr marL="342900" indent="-342900">
              <a:buFont typeface="Wingdings" pitchFamily="2" charset="2"/>
              <a:buChar char="Ø"/>
            </a:pPr>
            <a:r>
              <a:rPr lang="tr-TR" sz="2400" dirty="0" smtClean="0"/>
              <a:t>Alp Arslan’ın komutanlarından Mengücek Gazi tarafından tarafından Erzincan ve çevresinde kuruldu. </a:t>
            </a:r>
          </a:p>
          <a:p>
            <a:pPr marL="342900" indent="-342900">
              <a:buFont typeface="Wingdings" pitchFamily="2" charset="2"/>
              <a:buChar char="Ø"/>
            </a:pPr>
            <a:endParaRPr lang="tr-TR" sz="2400" dirty="0" smtClean="0"/>
          </a:p>
          <a:p>
            <a:pPr marL="342900" indent="-342900">
              <a:buFont typeface="Wingdings" pitchFamily="2" charset="2"/>
              <a:buChar char="Ø"/>
            </a:pPr>
            <a:r>
              <a:rPr lang="tr-TR" sz="2400" dirty="0" smtClean="0"/>
              <a:t>Bu dönemde Sivas’taki Divriği Ulu Camisi ve Darüşşifası (Hastanesi) inşa edilmiştir.</a:t>
            </a:r>
          </a:p>
          <a:p>
            <a:pPr marL="342900" indent="-342900">
              <a:buFont typeface="Wingdings" pitchFamily="2" charset="2"/>
              <a:buChar char="Ø"/>
            </a:pPr>
            <a:endParaRPr lang="tr-TR" sz="2400" dirty="0" smtClean="0"/>
          </a:p>
          <a:p>
            <a:pPr marL="342900" indent="-342900">
              <a:buFont typeface="Wingdings" pitchFamily="2" charset="2"/>
              <a:buChar char="Ø"/>
            </a:pPr>
            <a:r>
              <a:rPr lang="tr-TR" sz="2400" dirty="0" smtClean="0"/>
              <a:t>Taş işletmeciliği ile ünlü bu yapı UNESCO tarafından korunması gereken  dünya mirası listesine alınmıştır.</a:t>
            </a:r>
          </a:p>
          <a:p>
            <a:endParaRPr lang="tr-TR" dirty="0"/>
          </a:p>
        </p:txBody>
      </p:sp>
      <p:pic>
        <p:nvPicPr>
          <p:cNvPr id="2050" name="Picture 2" descr="C:\Users\User\Desktop\indir (1).jpg"/>
          <p:cNvPicPr>
            <a:picLocks noChangeAspect="1" noChangeArrowheads="1"/>
          </p:cNvPicPr>
          <p:nvPr/>
        </p:nvPicPr>
        <p:blipFill>
          <a:blip r:embed="rId2" cstate="print"/>
          <a:srcRect/>
          <a:stretch>
            <a:fillRect/>
          </a:stretch>
        </p:blipFill>
        <p:spPr bwMode="auto">
          <a:xfrm>
            <a:off x="214282" y="4071942"/>
            <a:ext cx="4357718" cy="2571768"/>
          </a:xfrm>
          <a:prstGeom prst="rect">
            <a:avLst/>
          </a:prstGeom>
          <a:noFill/>
        </p:spPr>
      </p:pic>
      <p:pic>
        <p:nvPicPr>
          <p:cNvPr id="2053" name="Picture 5" descr="C:\Users\User\Desktop\images.jpg"/>
          <p:cNvPicPr>
            <a:picLocks noChangeAspect="1" noChangeArrowheads="1"/>
          </p:cNvPicPr>
          <p:nvPr/>
        </p:nvPicPr>
        <p:blipFill>
          <a:blip r:embed="rId3" cstate="print"/>
          <a:srcRect/>
          <a:stretch>
            <a:fillRect/>
          </a:stretch>
        </p:blipFill>
        <p:spPr bwMode="auto">
          <a:xfrm>
            <a:off x="4786314" y="4071942"/>
            <a:ext cx="4143404" cy="2571744"/>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56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gtEl>
                                        <p:attrNameLst>
                                          <p:attrName>style.visibility</p:attrName>
                                        </p:attrNameLst>
                                      </p:cBhvr>
                                      <p:to>
                                        <p:strVal val="visible"/>
                                      </p:to>
                                    </p:set>
                                    <p:anim calcmode="discrete" valueType="clr">
                                      <p:cBhvr override="childStyle">
                                        <p:cTn id="13"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gtEl>
                                        <p:attrNameLst>
                                          <p:attrName>fillcolor</p:attrName>
                                        </p:attrNameLst>
                                      </p:cBhvr>
                                      <p:tavLst>
                                        <p:tav tm="0">
                                          <p:val>
                                            <p:clrVal>
                                              <a:schemeClr val="accent2"/>
                                            </p:clrVal>
                                          </p:val>
                                        </p:tav>
                                        <p:tav tm="50000">
                                          <p:val>
                                            <p:clrVal>
                                              <a:schemeClr val="hlink"/>
                                            </p:clrVal>
                                          </p:val>
                                        </p:tav>
                                      </p:tavLst>
                                    </p:anim>
                                    <p:set>
                                      <p:cBhvr>
                                        <p:cTn id="15" dur="80"/>
                                        <p:tgtEl>
                                          <p:spTgt spid="3"/>
                                        </p:tgtEl>
                                        <p:attrNameLst>
                                          <p:attrName>fill.type</p:attrName>
                                        </p:attrNameLst>
                                      </p:cBhvr>
                                      <p:to>
                                        <p:strVal val="solid"/>
                                      </p:to>
                                    </p:set>
                                  </p:childTnLst>
                                </p:cTn>
                              </p:par>
                            </p:childTnLst>
                          </p:cTn>
                        </p:par>
                        <p:par>
                          <p:cTn id="16" fill="hold">
                            <p:stCondLst>
                              <p:cond delay="10720"/>
                            </p:stCondLst>
                            <p:childTnLst>
                              <p:par>
                                <p:cTn id="17" presetID="2" presetClass="entr" presetSubtype="4" fill="hold" nodeType="after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1000" fill="hold"/>
                                        <p:tgtEl>
                                          <p:spTgt spid="2050"/>
                                        </p:tgtEl>
                                        <p:attrNameLst>
                                          <p:attrName>ppt_x</p:attrName>
                                        </p:attrNameLst>
                                      </p:cBhvr>
                                      <p:tavLst>
                                        <p:tav tm="0">
                                          <p:val>
                                            <p:strVal val="#ppt_x"/>
                                          </p:val>
                                        </p:tav>
                                        <p:tav tm="100000">
                                          <p:val>
                                            <p:strVal val="#ppt_x"/>
                                          </p:val>
                                        </p:tav>
                                      </p:tavLst>
                                    </p:anim>
                                    <p:anim calcmode="lin" valueType="num">
                                      <p:cBhvr additive="base">
                                        <p:cTn id="20" dur="1000" fill="hold"/>
                                        <p:tgtEl>
                                          <p:spTgt spid="2050"/>
                                        </p:tgtEl>
                                        <p:attrNameLst>
                                          <p:attrName>ppt_y</p:attrName>
                                        </p:attrNameLst>
                                      </p:cBhvr>
                                      <p:tavLst>
                                        <p:tav tm="0">
                                          <p:val>
                                            <p:strVal val="1+#ppt_h/2"/>
                                          </p:val>
                                        </p:tav>
                                        <p:tav tm="100000">
                                          <p:val>
                                            <p:strVal val="#ppt_y"/>
                                          </p:val>
                                        </p:tav>
                                      </p:tavLst>
                                    </p:anim>
                                  </p:childTnLst>
                                </p:cTn>
                              </p:par>
                            </p:childTnLst>
                          </p:cTn>
                        </p:par>
                        <p:par>
                          <p:cTn id="21" fill="hold">
                            <p:stCondLst>
                              <p:cond delay="11720"/>
                            </p:stCondLst>
                            <p:childTnLst>
                              <p:par>
                                <p:cTn id="22" presetID="2" presetClass="entr" presetSubtype="4" fill="hold" nodeType="afterEffect">
                                  <p:stCondLst>
                                    <p:cond delay="0"/>
                                  </p:stCondLst>
                                  <p:childTnLst>
                                    <p:set>
                                      <p:cBhvr>
                                        <p:cTn id="23" dur="1" fill="hold">
                                          <p:stCondLst>
                                            <p:cond delay="0"/>
                                          </p:stCondLst>
                                        </p:cTn>
                                        <p:tgtEl>
                                          <p:spTgt spid="2053"/>
                                        </p:tgtEl>
                                        <p:attrNameLst>
                                          <p:attrName>style.visibility</p:attrName>
                                        </p:attrNameLst>
                                      </p:cBhvr>
                                      <p:to>
                                        <p:strVal val="visible"/>
                                      </p:to>
                                    </p:set>
                                    <p:anim calcmode="lin" valueType="num">
                                      <p:cBhvr additive="base">
                                        <p:cTn id="24" dur="1000" fill="hold"/>
                                        <p:tgtEl>
                                          <p:spTgt spid="2053"/>
                                        </p:tgtEl>
                                        <p:attrNameLst>
                                          <p:attrName>ppt_x</p:attrName>
                                        </p:attrNameLst>
                                      </p:cBhvr>
                                      <p:tavLst>
                                        <p:tav tm="0">
                                          <p:val>
                                            <p:strVal val="#ppt_x"/>
                                          </p:val>
                                        </p:tav>
                                        <p:tav tm="100000">
                                          <p:val>
                                            <p:strVal val="#ppt_x"/>
                                          </p:val>
                                        </p:tav>
                                      </p:tavLst>
                                    </p:anim>
                                    <p:anim calcmode="lin" valueType="num">
                                      <p:cBhvr additive="base">
                                        <p:cTn id="25" dur="1000" fill="hold"/>
                                        <p:tgtEl>
                                          <p:spTgt spid="20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User\Desktop\gjgj.png"/>
          <p:cNvPicPr>
            <a:picLocks noChangeAspect="1" noChangeArrowheads="1"/>
          </p:cNvPicPr>
          <p:nvPr/>
        </p:nvPicPr>
        <p:blipFill>
          <a:blip r:embed="rId2" cstate="print"/>
          <a:srcRect/>
          <a:stretch>
            <a:fillRect/>
          </a:stretch>
        </p:blipFill>
        <p:spPr bwMode="auto">
          <a:xfrm>
            <a:off x="142844" y="285728"/>
            <a:ext cx="3353808" cy="2500330"/>
          </a:xfrm>
          <a:prstGeom prst="rect">
            <a:avLst/>
          </a:prstGeom>
          <a:noFill/>
        </p:spPr>
      </p:pic>
      <p:sp>
        <p:nvSpPr>
          <p:cNvPr id="4" name="3 Dikdörtgen"/>
          <p:cNvSpPr/>
          <p:nvPr/>
        </p:nvSpPr>
        <p:spPr>
          <a:xfrm>
            <a:off x="3500430" y="357166"/>
            <a:ext cx="5643570" cy="2308324"/>
          </a:xfrm>
          <a:prstGeom prst="rect">
            <a:avLst/>
          </a:prstGeom>
        </p:spPr>
        <p:txBody>
          <a:bodyPr wrap="square">
            <a:spAutoFit/>
          </a:bodyPr>
          <a:lstStyle/>
          <a:p>
            <a:r>
              <a:rPr lang="tr-TR" sz="2400" dirty="0" smtClean="0"/>
              <a:t>	Türkler eskiden Aral gölü yakınlarında yaşıyorlardı,konargöçer bir yaşam sürüyorlardı.Nüfusları arttıkça, otlaklar hayvanlarına yetmeyince boylar arası çatışma başladı.</a:t>
            </a:r>
            <a:endParaRPr lang="tr-TR" sz="2400" dirty="0"/>
          </a:p>
        </p:txBody>
      </p:sp>
      <p:sp>
        <p:nvSpPr>
          <p:cNvPr id="5" name="4 Dikdörtgen"/>
          <p:cNvSpPr/>
          <p:nvPr/>
        </p:nvSpPr>
        <p:spPr>
          <a:xfrm>
            <a:off x="285720" y="3214686"/>
            <a:ext cx="8715436" cy="2062103"/>
          </a:xfrm>
          <a:prstGeom prst="rect">
            <a:avLst/>
          </a:prstGeom>
        </p:spPr>
        <p:txBody>
          <a:bodyPr wrap="square">
            <a:spAutoFit/>
          </a:bodyPr>
          <a:lstStyle/>
          <a:p>
            <a:r>
              <a:rPr lang="tr-TR" sz="3200" dirty="0" smtClean="0"/>
              <a:t>Bu yüzden Büyük Selçuklu Devleti topraklarına göç ettiler.Ancak Horasan Türklerin yaşayabilecekleri kadar büyük değildi. </a:t>
            </a:r>
            <a:endParaRPr lang="tr-TR" sz="3200" dirty="0"/>
          </a:p>
        </p:txBody>
      </p:sp>
      <p:sp>
        <p:nvSpPr>
          <p:cNvPr id="6" name="5 Dikdörtgen"/>
          <p:cNvSpPr/>
          <p:nvPr/>
        </p:nvSpPr>
        <p:spPr>
          <a:xfrm>
            <a:off x="214282" y="5500702"/>
            <a:ext cx="8929718" cy="954107"/>
          </a:xfrm>
          <a:prstGeom prst="rect">
            <a:avLst/>
          </a:prstGeom>
        </p:spPr>
        <p:txBody>
          <a:bodyPr wrap="square">
            <a:spAutoFit/>
          </a:bodyPr>
          <a:lstStyle/>
          <a:p>
            <a:r>
              <a:rPr lang="tr-TR" sz="2800" dirty="0" smtClean="0">
                <a:solidFill>
                  <a:schemeClr val="tx2">
                    <a:lumMod val="10000"/>
                  </a:schemeClr>
                </a:solidFill>
              </a:rPr>
              <a:t>Konargöçer:Sürekli göç eden aile gruplarına verilen isim.</a:t>
            </a:r>
            <a:endParaRPr lang="tr-TR" sz="2800" dirty="0">
              <a:solidFill>
                <a:schemeClr val="tx2">
                  <a:lumMod val="10000"/>
                </a:schemeClr>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par>
                                <p:cTn id="10" presetID="2" presetClass="entr" presetSubtype="4"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612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5"/>
                                        </p:tgtEl>
                                        <p:attrNameLst>
                                          <p:attrName>style.visibility</p:attrName>
                                        </p:attrNameLst>
                                      </p:cBhvr>
                                      <p:to>
                                        <p:strVal val="visible"/>
                                      </p:to>
                                    </p:set>
                                    <p:anim calcmode="discrete" valueType="clr">
                                      <p:cBhvr override="childStyle">
                                        <p:cTn id="1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5"/>
                                        </p:tgtEl>
                                        <p:attrNameLst>
                                          <p:attrName>fillcolor</p:attrName>
                                        </p:attrNameLst>
                                      </p:cBhvr>
                                      <p:tavLst>
                                        <p:tav tm="0">
                                          <p:val>
                                            <p:clrVal>
                                              <a:schemeClr val="accent2"/>
                                            </p:clrVal>
                                          </p:val>
                                        </p:tav>
                                        <p:tav tm="50000">
                                          <p:val>
                                            <p:clrVal>
                                              <a:schemeClr val="hlink"/>
                                            </p:clrVal>
                                          </p:val>
                                        </p:tav>
                                      </p:tavLst>
                                    </p:anim>
                                    <p:set>
                                      <p:cBhvr>
                                        <p:cTn id="19" dur="80"/>
                                        <p:tgtEl>
                                          <p:spTgt spid="5"/>
                                        </p:tgtEl>
                                        <p:attrNameLst>
                                          <p:attrName>fill.type</p:attrName>
                                        </p:attrNameLst>
                                      </p:cBhvr>
                                      <p:to>
                                        <p:strVal val="solid"/>
                                      </p:to>
                                    </p:set>
                                  </p:childTnLst>
                                </p:cTn>
                              </p:par>
                            </p:childTnLst>
                          </p:cTn>
                        </p:par>
                        <p:par>
                          <p:cTn id="20" fill="hold">
                            <p:stCondLst>
                              <p:cond delay="1044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6"/>
                                        </p:tgtEl>
                                        <p:attrNameLst>
                                          <p:attrName>style.visibility</p:attrName>
                                        </p:attrNameLst>
                                      </p:cBhvr>
                                      <p:to>
                                        <p:strVal val="visible"/>
                                      </p:to>
                                    </p:set>
                                    <p:anim calcmode="discrete" valueType="clr">
                                      <p:cBhvr override="childStyle">
                                        <p:cTn id="23"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6"/>
                                        </p:tgtEl>
                                        <p:attrNameLst>
                                          <p:attrName>fillcolor</p:attrName>
                                        </p:attrNameLst>
                                      </p:cBhvr>
                                      <p:tavLst>
                                        <p:tav tm="0">
                                          <p:val>
                                            <p:clrVal>
                                              <a:schemeClr val="accent2"/>
                                            </p:clrVal>
                                          </p:val>
                                        </p:tav>
                                        <p:tav tm="50000">
                                          <p:val>
                                            <p:clrVal>
                                              <a:schemeClr val="hlink"/>
                                            </p:clrVal>
                                          </p:val>
                                        </p:tav>
                                      </p:tavLst>
                                    </p:anim>
                                    <p:set>
                                      <p:cBhvr>
                                        <p:cTn id="25"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User\Desktop\33393,unescodivrigijpg.png"/>
          <p:cNvPicPr>
            <a:picLocks noChangeAspect="1" noChangeArrowheads="1"/>
          </p:cNvPicPr>
          <p:nvPr/>
        </p:nvPicPr>
        <p:blipFill>
          <a:blip r:embed="rId2" cstate="print"/>
          <a:srcRect/>
          <a:stretch>
            <a:fillRect/>
          </a:stretch>
        </p:blipFill>
        <p:spPr bwMode="auto">
          <a:xfrm>
            <a:off x="785786" y="928670"/>
            <a:ext cx="7645400" cy="5753100"/>
          </a:xfrm>
          <a:prstGeom prst="rect">
            <a:avLst/>
          </a:prstGeom>
          <a:noFill/>
        </p:spPr>
      </p:pic>
      <p:sp>
        <p:nvSpPr>
          <p:cNvPr id="6" name="5 Dikdörtgen"/>
          <p:cNvSpPr/>
          <p:nvPr/>
        </p:nvSpPr>
        <p:spPr>
          <a:xfrm>
            <a:off x="479449" y="142852"/>
            <a:ext cx="8664551" cy="769441"/>
          </a:xfrm>
          <a:prstGeom prst="rect">
            <a:avLst/>
          </a:prstGeom>
        </p:spPr>
        <p:txBody>
          <a:bodyPr wrap="none">
            <a:spAutoFit/>
          </a:bodyPr>
          <a:lstStyle/>
          <a:p>
            <a:r>
              <a:rPr lang="tr-TR" sz="4400" dirty="0" smtClean="0"/>
              <a:t>Divriği Ulu Camisi ve Darüşşifası </a:t>
            </a:r>
            <a:endParaRPr lang="tr-TR" sz="4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gtEl>
                                        <p:attrNameLst>
                                          <p:attrName>fillcolor</p:attrName>
                                        </p:attrNameLst>
                                      </p:cBhvr>
                                      <p:tavLst>
                                        <p:tav tm="0">
                                          <p:val>
                                            <p:clrVal>
                                              <a:schemeClr val="accent2"/>
                                            </p:clrVal>
                                          </p:val>
                                        </p:tav>
                                        <p:tav tm="50000">
                                          <p:val>
                                            <p:clrVal>
                                              <a:schemeClr val="hlink"/>
                                            </p:clrVal>
                                          </p:val>
                                        </p:tav>
                                      </p:tavLst>
                                    </p:anim>
                                    <p:set>
                                      <p:cBhvr>
                                        <p:cTn id="9" dur="80"/>
                                        <p:tgtEl>
                                          <p:spTgt spid="6"/>
                                        </p:tgtEl>
                                        <p:attrNameLst>
                                          <p:attrName>fill.type</p:attrName>
                                        </p:attrNameLst>
                                      </p:cBhvr>
                                      <p:to>
                                        <p:strVal val="solid"/>
                                      </p:to>
                                    </p:set>
                                  </p:childTnLst>
                                </p:cTn>
                              </p:par>
                            </p:childTnLst>
                          </p:cTn>
                        </p:par>
                        <p:par>
                          <p:cTn id="10" fill="hold">
                            <p:stCondLst>
                              <p:cond delay="12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User\Desktop\image01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Dikdörtgen 2"/>
          <p:cNvSpPr/>
          <p:nvPr/>
        </p:nvSpPr>
        <p:spPr>
          <a:xfrm>
            <a:off x="6453840" y="6469297"/>
            <a:ext cx="2690160" cy="369332"/>
          </a:xfrm>
          <a:prstGeom prst="rect">
            <a:avLst/>
          </a:prstGeom>
        </p:spPr>
        <p:txBody>
          <a:bodyPr wrap="none">
            <a:spAutoFit/>
          </a:bodyPr>
          <a:lstStyle/>
          <a:p>
            <a:r>
              <a:rPr lang="tr-TR" u="sng" dirty="0">
                <a:hlinkClick r:id="rId3"/>
              </a:rPr>
              <a:t>www.egitimhane.com</a:t>
            </a:r>
            <a:endParaRPr lang="tr-TR" dirty="0"/>
          </a:p>
        </p:txBody>
      </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285984" y="214290"/>
            <a:ext cx="4895892" cy="923330"/>
          </a:xfrm>
          <a:prstGeom prst="rect">
            <a:avLst/>
          </a:prstGeom>
        </p:spPr>
        <p:txBody>
          <a:bodyPr wrap="none">
            <a:spAutoFit/>
          </a:bodyPr>
          <a:lstStyle/>
          <a:p>
            <a:r>
              <a:rPr lang="tr-TR" sz="5400" b="1" dirty="0" smtClean="0">
                <a:ln w="50800"/>
                <a:solidFill>
                  <a:schemeClr val="bg1">
                    <a:shade val="50000"/>
                  </a:schemeClr>
                </a:solidFill>
              </a:rPr>
              <a:t>Danişmentliler</a:t>
            </a:r>
            <a:endParaRPr lang="tr-TR" sz="5400" dirty="0"/>
          </a:p>
        </p:txBody>
      </p:sp>
      <p:sp>
        <p:nvSpPr>
          <p:cNvPr id="3" name="2 Metin kutusu"/>
          <p:cNvSpPr txBox="1"/>
          <p:nvPr/>
        </p:nvSpPr>
        <p:spPr>
          <a:xfrm>
            <a:off x="0" y="1142984"/>
            <a:ext cx="9347431" cy="3323987"/>
          </a:xfrm>
          <a:prstGeom prst="rect">
            <a:avLst/>
          </a:prstGeom>
          <a:noFill/>
        </p:spPr>
        <p:txBody>
          <a:bodyPr wrap="none" rtlCol="0">
            <a:spAutoFit/>
          </a:bodyPr>
          <a:lstStyle/>
          <a:p>
            <a:pPr>
              <a:buFont typeface="Wingdings" pitchFamily="2" charset="2"/>
              <a:buChar char="Ø"/>
            </a:pPr>
            <a:r>
              <a:rPr lang="tr-TR" sz="2400" dirty="0" smtClean="0"/>
              <a:t>Sivas merkez olmak üzere Çorum, Tokat, Yozgat ve Malatya </a:t>
            </a:r>
          </a:p>
          <a:p>
            <a:r>
              <a:rPr lang="tr-TR" sz="2400" dirty="0" smtClean="0"/>
              <a:t>dolaylarında Melikşah’ın komutanlarından Danişment Gazi </a:t>
            </a:r>
          </a:p>
          <a:p>
            <a:r>
              <a:rPr lang="tr-TR" sz="2400" dirty="0" smtClean="0"/>
              <a:t>tarafından kuruldu</a:t>
            </a:r>
          </a:p>
          <a:p>
            <a:pPr>
              <a:buFont typeface="Wingdings" pitchFamily="2" charset="2"/>
              <a:buChar char="Ø"/>
            </a:pPr>
            <a:endParaRPr lang="tr-TR" sz="2400" dirty="0" smtClean="0"/>
          </a:p>
          <a:p>
            <a:pPr>
              <a:buFont typeface="Wingdings" pitchFamily="2" charset="2"/>
              <a:buChar char="Ø"/>
            </a:pPr>
            <a:r>
              <a:rPr lang="tr-TR" sz="2400" dirty="0" smtClean="0"/>
              <a:t>Tokat Niksar’da Anadolu’nun ilk medresesi olan Yağıbasan</a:t>
            </a:r>
          </a:p>
          <a:p>
            <a:r>
              <a:rPr lang="tr-TR" sz="2400" dirty="0" smtClean="0"/>
              <a:t> Medresesi’ni açtılar</a:t>
            </a:r>
          </a:p>
          <a:p>
            <a:pPr>
              <a:buFont typeface="Wingdings" pitchFamily="2" charset="2"/>
              <a:buChar char="Ø"/>
            </a:pPr>
            <a:endParaRPr lang="tr-TR" sz="2400" dirty="0" smtClean="0"/>
          </a:p>
          <a:p>
            <a:pPr>
              <a:buFont typeface="Wingdings" pitchFamily="2" charset="2"/>
              <a:buChar char="Ø"/>
            </a:pPr>
            <a:r>
              <a:rPr lang="tr-TR" sz="2400" dirty="0" smtClean="0"/>
              <a:t>Tokat Niksar Ulu Camiyi inşa ettiler.</a:t>
            </a:r>
          </a:p>
          <a:p>
            <a:endParaRPr lang="tr-TR" dirty="0" smtClean="0"/>
          </a:p>
        </p:txBody>
      </p:sp>
      <p:pic>
        <p:nvPicPr>
          <p:cNvPr id="3076" name="Picture 4" descr="C:\Users\User\Desktop\indir.jpg"/>
          <p:cNvPicPr>
            <a:picLocks noChangeAspect="1" noChangeArrowheads="1"/>
          </p:cNvPicPr>
          <p:nvPr/>
        </p:nvPicPr>
        <p:blipFill>
          <a:blip r:embed="rId2" cstate="print"/>
          <a:srcRect/>
          <a:stretch>
            <a:fillRect/>
          </a:stretch>
        </p:blipFill>
        <p:spPr bwMode="auto">
          <a:xfrm>
            <a:off x="285720" y="4214818"/>
            <a:ext cx="4357718" cy="2314579"/>
          </a:xfrm>
          <a:prstGeom prst="rect">
            <a:avLst/>
          </a:prstGeom>
          <a:noFill/>
        </p:spPr>
      </p:pic>
      <p:pic>
        <p:nvPicPr>
          <p:cNvPr id="7" name="Picture 3" descr="C:\Users\User\Desktop\images.jpg"/>
          <p:cNvPicPr>
            <a:picLocks noChangeAspect="1" noChangeArrowheads="1"/>
          </p:cNvPicPr>
          <p:nvPr/>
        </p:nvPicPr>
        <p:blipFill>
          <a:blip r:embed="rId3" cstate="print"/>
          <a:srcRect/>
          <a:stretch>
            <a:fillRect/>
          </a:stretch>
        </p:blipFill>
        <p:spPr bwMode="auto">
          <a:xfrm>
            <a:off x="4857752" y="4214818"/>
            <a:ext cx="3976697" cy="228601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6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gtEl>
                                        <p:attrNameLst>
                                          <p:attrName>style.visibility</p:attrName>
                                        </p:attrNameLst>
                                      </p:cBhvr>
                                      <p:to>
                                        <p:strVal val="visible"/>
                                      </p:to>
                                    </p:set>
                                    <p:anim calcmode="discrete" valueType="clr">
                                      <p:cBhvr override="childStyle">
                                        <p:cTn id="13"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gtEl>
                                        <p:attrNameLst>
                                          <p:attrName>fillcolor</p:attrName>
                                        </p:attrNameLst>
                                      </p:cBhvr>
                                      <p:tavLst>
                                        <p:tav tm="0">
                                          <p:val>
                                            <p:clrVal>
                                              <a:schemeClr val="accent2"/>
                                            </p:clrVal>
                                          </p:val>
                                        </p:tav>
                                        <p:tav tm="50000">
                                          <p:val>
                                            <p:clrVal>
                                              <a:schemeClr val="hlink"/>
                                            </p:clrVal>
                                          </p:val>
                                        </p:tav>
                                      </p:tavLst>
                                    </p:anim>
                                    <p:set>
                                      <p:cBhvr>
                                        <p:cTn id="15" dur="80"/>
                                        <p:tgtEl>
                                          <p:spTgt spid="3"/>
                                        </p:tgtEl>
                                        <p:attrNameLst>
                                          <p:attrName>fill.type</p:attrName>
                                        </p:attrNameLst>
                                      </p:cBhvr>
                                      <p:to>
                                        <p:strVal val="solid"/>
                                      </p:to>
                                    </p:set>
                                  </p:childTnLst>
                                </p:cTn>
                              </p:par>
                            </p:childTnLst>
                          </p:cTn>
                        </p:par>
                        <p:par>
                          <p:cTn id="16" fill="hold">
                            <p:stCondLst>
                              <p:cond delay="9320"/>
                            </p:stCondLst>
                            <p:childTnLst>
                              <p:par>
                                <p:cTn id="17" presetID="2" presetClass="entr" presetSubtype="4" fill="hold" nodeType="after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additive="base">
                                        <p:cTn id="19" dur="1000" fill="hold"/>
                                        <p:tgtEl>
                                          <p:spTgt spid="3076"/>
                                        </p:tgtEl>
                                        <p:attrNameLst>
                                          <p:attrName>ppt_x</p:attrName>
                                        </p:attrNameLst>
                                      </p:cBhvr>
                                      <p:tavLst>
                                        <p:tav tm="0">
                                          <p:val>
                                            <p:strVal val="#ppt_x"/>
                                          </p:val>
                                        </p:tav>
                                        <p:tav tm="100000">
                                          <p:val>
                                            <p:strVal val="#ppt_x"/>
                                          </p:val>
                                        </p:tav>
                                      </p:tavLst>
                                    </p:anim>
                                    <p:anim calcmode="lin" valueType="num">
                                      <p:cBhvr additive="base">
                                        <p:cTn id="20" dur="1000" fill="hold"/>
                                        <p:tgtEl>
                                          <p:spTgt spid="3076"/>
                                        </p:tgtEl>
                                        <p:attrNameLst>
                                          <p:attrName>ppt_y</p:attrName>
                                        </p:attrNameLst>
                                      </p:cBhvr>
                                      <p:tavLst>
                                        <p:tav tm="0">
                                          <p:val>
                                            <p:strVal val="1+#ppt_h/2"/>
                                          </p:val>
                                        </p:tav>
                                        <p:tav tm="100000">
                                          <p:val>
                                            <p:strVal val="#ppt_y"/>
                                          </p:val>
                                        </p:tav>
                                      </p:tavLst>
                                    </p:anim>
                                  </p:childTnLst>
                                </p:cTn>
                              </p:par>
                            </p:childTnLst>
                          </p:cTn>
                        </p:par>
                        <p:par>
                          <p:cTn id="21" fill="hold">
                            <p:stCondLst>
                              <p:cond delay="10320"/>
                            </p:stCondLst>
                            <p:childTnLst>
                              <p:par>
                                <p:cTn id="22" presetID="2" presetClass="entr" presetSubtype="4"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ppt_x"/>
                                          </p:val>
                                        </p:tav>
                                        <p:tav tm="100000">
                                          <p:val>
                                            <p:strVal val="#ppt_x"/>
                                          </p:val>
                                        </p:tav>
                                      </p:tavLst>
                                    </p:anim>
                                    <p:anim calcmode="lin" valueType="num">
                                      <p:cBhvr additive="base">
                                        <p:cTn id="25"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19331195.jpg"/>
          <p:cNvPicPr>
            <a:picLocks noChangeAspect="1" noChangeArrowheads="1"/>
          </p:cNvPicPr>
          <p:nvPr/>
        </p:nvPicPr>
        <p:blipFill>
          <a:blip r:embed="rId2" cstate="print"/>
          <a:srcRect/>
          <a:stretch>
            <a:fillRect/>
          </a:stretch>
        </p:blipFill>
        <p:spPr bwMode="auto">
          <a:xfrm>
            <a:off x="714348" y="1000108"/>
            <a:ext cx="7858180" cy="5357850"/>
          </a:xfrm>
          <a:prstGeom prst="rect">
            <a:avLst/>
          </a:prstGeom>
          <a:noFill/>
        </p:spPr>
      </p:pic>
      <p:sp>
        <p:nvSpPr>
          <p:cNvPr id="3" name="2 Metin kutusu"/>
          <p:cNvSpPr txBox="1"/>
          <p:nvPr/>
        </p:nvSpPr>
        <p:spPr>
          <a:xfrm>
            <a:off x="1714480" y="142852"/>
            <a:ext cx="5995552" cy="769441"/>
          </a:xfrm>
          <a:prstGeom prst="rect">
            <a:avLst/>
          </a:prstGeom>
          <a:noFill/>
        </p:spPr>
        <p:txBody>
          <a:bodyPr wrap="none" rtlCol="0">
            <a:spAutoFit/>
          </a:bodyPr>
          <a:lstStyle/>
          <a:p>
            <a:r>
              <a:rPr lang="tr-TR" sz="4400" dirty="0" smtClean="0"/>
              <a:t>Yağıbasan Medresesi</a:t>
            </a:r>
            <a:endParaRPr lang="tr-TR" sz="4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par>
                          <p:cTn id="10" fill="hold">
                            <p:stCondLst>
                              <p:cond delay="760"/>
                            </p:stCondLst>
                            <p:childTnLst>
                              <p:par>
                                <p:cTn id="11" presetID="2" presetClass="entr" presetSubtype="4" fill="hold" nodeType="after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1000" fill="hold"/>
                                        <p:tgtEl>
                                          <p:spTgt spid="4098"/>
                                        </p:tgtEl>
                                        <p:attrNameLst>
                                          <p:attrName>ppt_x</p:attrName>
                                        </p:attrNameLst>
                                      </p:cBhvr>
                                      <p:tavLst>
                                        <p:tav tm="0">
                                          <p:val>
                                            <p:strVal val="#ppt_x"/>
                                          </p:val>
                                        </p:tav>
                                        <p:tav tm="100000">
                                          <p:val>
                                            <p:strVal val="#ppt_x"/>
                                          </p:val>
                                        </p:tav>
                                      </p:tavLst>
                                    </p:anim>
                                    <p:anim calcmode="lin" valueType="num">
                                      <p:cBhvr additive="base">
                                        <p:cTn id="14" dur="10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357422" y="214290"/>
            <a:ext cx="4503156" cy="769441"/>
          </a:xfrm>
          <a:prstGeom prst="rect">
            <a:avLst/>
          </a:prstGeom>
        </p:spPr>
        <p:txBody>
          <a:bodyPr wrap="none">
            <a:spAutoFit/>
          </a:bodyPr>
          <a:lstStyle/>
          <a:p>
            <a:r>
              <a:rPr lang="tr-TR" sz="4400" dirty="0" smtClean="0"/>
              <a:t>Niksar Ulu Camii</a:t>
            </a:r>
            <a:endParaRPr lang="tr-TR" sz="4400" dirty="0"/>
          </a:p>
        </p:txBody>
      </p:sp>
      <p:pic>
        <p:nvPicPr>
          <p:cNvPr id="6" name="Picture 6" descr="C:\Users\User\Desktop\images (1).jpg"/>
          <p:cNvPicPr>
            <a:picLocks noChangeAspect="1" noChangeArrowheads="1"/>
          </p:cNvPicPr>
          <p:nvPr/>
        </p:nvPicPr>
        <p:blipFill>
          <a:blip r:embed="rId3" cstate="print"/>
          <a:srcRect/>
          <a:stretch>
            <a:fillRect/>
          </a:stretch>
        </p:blipFill>
        <p:spPr bwMode="auto">
          <a:xfrm>
            <a:off x="4143372" y="1285860"/>
            <a:ext cx="2357455" cy="3000396"/>
          </a:xfrm>
          <a:prstGeom prst="rect">
            <a:avLst/>
          </a:prstGeom>
          <a:noFill/>
        </p:spPr>
      </p:pic>
      <p:pic>
        <p:nvPicPr>
          <p:cNvPr id="7" name="Picture 5" descr="C:\Users\User\Desktop\42748521.jpg"/>
          <p:cNvPicPr>
            <a:picLocks noChangeAspect="1" noChangeArrowheads="1"/>
          </p:cNvPicPr>
          <p:nvPr/>
        </p:nvPicPr>
        <p:blipFill>
          <a:blip r:embed="rId4" cstate="print"/>
          <a:srcRect/>
          <a:stretch>
            <a:fillRect/>
          </a:stretch>
        </p:blipFill>
        <p:spPr bwMode="auto">
          <a:xfrm>
            <a:off x="285720" y="1214422"/>
            <a:ext cx="3643338" cy="5357850"/>
          </a:xfrm>
          <a:prstGeom prst="rect">
            <a:avLst/>
          </a:prstGeom>
          <a:noFill/>
        </p:spPr>
      </p:pic>
      <p:pic>
        <p:nvPicPr>
          <p:cNvPr id="5125" name="Picture 5" descr="C:\Users\User\Desktop\indir (2).jpg"/>
          <p:cNvPicPr>
            <a:picLocks noChangeAspect="1" noChangeArrowheads="1"/>
          </p:cNvPicPr>
          <p:nvPr/>
        </p:nvPicPr>
        <p:blipFill>
          <a:blip r:embed="rId5" cstate="print"/>
          <a:srcRect/>
          <a:stretch>
            <a:fillRect/>
          </a:stretch>
        </p:blipFill>
        <p:spPr bwMode="auto">
          <a:xfrm>
            <a:off x="4143372" y="4500570"/>
            <a:ext cx="4786346" cy="2071702"/>
          </a:xfrm>
          <a:prstGeom prst="rect">
            <a:avLst/>
          </a:prstGeom>
          <a:noFill/>
        </p:spPr>
      </p:pic>
      <p:pic>
        <p:nvPicPr>
          <p:cNvPr id="5127" name="Picture 7" descr="C:\Users\User\Desktop\indir (1).jpg"/>
          <p:cNvPicPr>
            <a:picLocks noChangeAspect="1" noChangeArrowheads="1"/>
          </p:cNvPicPr>
          <p:nvPr/>
        </p:nvPicPr>
        <p:blipFill>
          <a:blip r:embed="rId6" cstate="print"/>
          <a:srcRect/>
          <a:stretch>
            <a:fillRect/>
          </a:stretch>
        </p:blipFill>
        <p:spPr bwMode="auto">
          <a:xfrm>
            <a:off x="6643702" y="1285860"/>
            <a:ext cx="2286016" cy="300039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600"/>
                            </p:stCondLst>
                            <p:childTnLst>
                              <p:par>
                                <p:cTn id="11" presetID="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ppt_x"/>
                                          </p:val>
                                        </p:tav>
                                        <p:tav tm="100000">
                                          <p:val>
                                            <p:strVal val="#ppt_x"/>
                                          </p:val>
                                        </p:tav>
                                      </p:tavLst>
                                    </p:anim>
                                    <p:anim calcmode="lin" valueType="num">
                                      <p:cBhvr additive="base">
                                        <p:cTn id="14" dur="10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600"/>
                            </p:stCondLst>
                            <p:childTnLst>
                              <p:par>
                                <p:cTn id="16" presetID="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ppt_x"/>
                                          </p:val>
                                        </p:tav>
                                        <p:tav tm="100000">
                                          <p:val>
                                            <p:strVal val="#ppt_x"/>
                                          </p:val>
                                        </p:tav>
                                      </p:tavLst>
                                    </p:anim>
                                    <p:anim calcmode="lin" valueType="num">
                                      <p:cBhvr additive="base">
                                        <p:cTn id="19" dur="10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600"/>
                            </p:stCondLst>
                            <p:childTnLst>
                              <p:par>
                                <p:cTn id="21" presetID="2" presetClass="entr" presetSubtype="4" fill="hold" nodeType="afterEffect">
                                  <p:stCondLst>
                                    <p:cond delay="0"/>
                                  </p:stCondLst>
                                  <p:childTnLst>
                                    <p:set>
                                      <p:cBhvr>
                                        <p:cTn id="22" dur="1" fill="hold">
                                          <p:stCondLst>
                                            <p:cond delay="0"/>
                                          </p:stCondLst>
                                        </p:cTn>
                                        <p:tgtEl>
                                          <p:spTgt spid="5127"/>
                                        </p:tgtEl>
                                        <p:attrNameLst>
                                          <p:attrName>style.visibility</p:attrName>
                                        </p:attrNameLst>
                                      </p:cBhvr>
                                      <p:to>
                                        <p:strVal val="visible"/>
                                      </p:to>
                                    </p:set>
                                    <p:anim calcmode="lin" valueType="num">
                                      <p:cBhvr additive="base">
                                        <p:cTn id="23" dur="1000" fill="hold"/>
                                        <p:tgtEl>
                                          <p:spTgt spid="5127"/>
                                        </p:tgtEl>
                                        <p:attrNameLst>
                                          <p:attrName>ppt_x</p:attrName>
                                        </p:attrNameLst>
                                      </p:cBhvr>
                                      <p:tavLst>
                                        <p:tav tm="0">
                                          <p:val>
                                            <p:strVal val="#ppt_x"/>
                                          </p:val>
                                        </p:tav>
                                        <p:tav tm="100000">
                                          <p:val>
                                            <p:strVal val="#ppt_x"/>
                                          </p:val>
                                        </p:tav>
                                      </p:tavLst>
                                    </p:anim>
                                    <p:anim calcmode="lin" valueType="num">
                                      <p:cBhvr additive="base">
                                        <p:cTn id="24" dur="1000" fill="hold"/>
                                        <p:tgtEl>
                                          <p:spTgt spid="5127"/>
                                        </p:tgtEl>
                                        <p:attrNameLst>
                                          <p:attrName>ppt_y</p:attrName>
                                        </p:attrNameLst>
                                      </p:cBhvr>
                                      <p:tavLst>
                                        <p:tav tm="0">
                                          <p:val>
                                            <p:strVal val="1+#ppt_h/2"/>
                                          </p:val>
                                        </p:tav>
                                        <p:tav tm="100000">
                                          <p:val>
                                            <p:strVal val="#ppt_y"/>
                                          </p:val>
                                        </p:tav>
                                      </p:tavLst>
                                    </p:anim>
                                  </p:childTnLst>
                                </p:cTn>
                              </p:par>
                            </p:childTnLst>
                          </p:cTn>
                        </p:par>
                        <p:par>
                          <p:cTn id="25" fill="hold">
                            <p:stCondLst>
                              <p:cond delay="3600"/>
                            </p:stCondLst>
                            <p:childTnLst>
                              <p:par>
                                <p:cTn id="26" presetID="2" presetClass="entr" presetSubtype="4" fill="hold" nodeType="afterEffect">
                                  <p:stCondLst>
                                    <p:cond delay="0"/>
                                  </p:stCondLst>
                                  <p:childTnLst>
                                    <p:set>
                                      <p:cBhvr>
                                        <p:cTn id="27" dur="1" fill="hold">
                                          <p:stCondLst>
                                            <p:cond delay="0"/>
                                          </p:stCondLst>
                                        </p:cTn>
                                        <p:tgtEl>
                                          <p:spTgt spid="5125"/>
                                        </p:tgtEl>
                                        <p:attrNameLst>
                                          <p:attrName>style.visibility</p:attrName>
                                        </p:attrNameLst>
                                      </p:cBhvr>
                                      <p:to>
                                        <p:strVal val="visible"/>
                                      </p:to>
                                    </p:set>
                                    <p:anim calcmode="lin" valueType="num">
                                      <p:cBhvr additive="base">
                                        <p:cTn id="28" dur="1000" fill="hold"/>
                                        <p:tgtEl>
                                          <p:spTgt spid="5125"/>
                                        </p:tgtEl>
                                        <p:attrNameLst>
                                          <p:attrName>ppt_x</p:attrName>
                                        </p:attrNameLst>
                                      </p:cBhvr>
                                      <p:tavLst>
                                        <p:tav tm="0">
                                          <p:val>
                                            <p:strVal val="#ppt_x"/>
                                          </p:val>
                                        </p:tav>
                                        <p:tav tm="100000">
                                          <p:val>
                                            <p:strVal val="#ppt_x"/>
                                          </p:val>
                                        </p:tav>
                                      </p:tavLst>
                                    </p:anim>
                                    <p:anim calcmode="lin" valueType="num">
                                      <p:cBhvr additive="base">
                                        <p:cTn id="29" dur="1000" fill="hold"/>
                                        <p:tgtEl>
                                          <p:spTgt spid="5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3071810"/>
            <a:ext cx="8786381" cy="830997"/>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İzledİğİnİz İçİn teşekkürler</a:t>
            </a:r>
            <a:endParaRPr lang="tr-TR" sz="48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7" dur="8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
                                            <p:txEl>
                                              <p:pRg st="0" end="0"/>
                                            </p:txEl>
                                          </p:spTgt>
                                        </p:tgtEl>
                                        <p:attrNameLst>
                                          <p:attrName>fill.type</p:attrName>
                                        </p:attrNameLst>
                                      </p:cBhvr>
                                      <p:to>
                                        <p:strVal val="solid"/>
                                      </p:to>
                                    </p:set>
                                  </p:childTnLst>
                                </p:cTn>
                              </p:par>
                            </p:childTnLst>
                          </p:cTn>
                        </p:par>
                        <p:par>
                          <p:cTn id="10" fill="hold">
                            <p:stCondLst>
                              <p:cond delay="1080"/>
                            </p:stCondLst>
                            <p:childTnLst>
                              <p:par>
                                <p:cTn id="11" presetID="2" presetClass="exit" presetSubtype="4" fill="hold" grpId="1" nodeType="afterEffect">
                                  <p:stCondLst>
                                    <p:cond delay="0"/>
                                  </p:stCondLst>
                                  <p:iterate type="lt">
                                    <p:tmPct val="0"/>
                                  </p:iterate>
                                  <p:childTnLst>
                                    <p:anim calcmode="lin" valueType="num">
                                      <p:cBhvr additive="base">
                                        <p:cTn id="12" dur="2000"/>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2000"/>
                                        <p:tgtEl>
                                          <p:spTgt spid="2">
                                            <p:txEl>
                                              <p:pRg st="0" end="0"/>
                                            </p:txEl>
                                          </p:spTgt>
                                        </p:tgtEl>
                                        <p:attrNameLst>
                                          <p:attrName>ppt_y</p:attrName>
                                        </p:attrNameLst>
                                      </p:cBhvr>
                                      <p:tavLst>
                                        <p:tav tm="0">
                                          <p:val>
                                            <p:strVal val="ppt_y"/>
                                          </p:val>
                                        </p:tav>
                                        <p:tav tm="100000">
                                          <p:val>
                                            <p:strVal val="1+ppt_h/2"/>
                                          </p:val>
                                        </p:tav>
                                      </p:tavLst>
                                    </p:anim>
                                    <p:set>
                                      <p:cBhvr>
                                        <p:cTn id="14" dur="1" fill="hold">
                                          <p:stCondLst>
                                            <p:cond delay="1999"/>
                                          </p:stCondLst>
                                        </p:cTn>
                                        <p:tgtEl>
                                          <p:spTgt spid="2">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2" grpI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User\Desktop\1030_yılı_Gazne_Devleti_haritası.pn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1000" fill="hold"/>
                                        <p:tgtEl>
                                          <p:spTgt spid="25602"/>
                                        </p:tgtEl>
                                        <p:attrNameLst>
                                          <p:attrName>ppt_x</p:attrName>
                                        </p:attrNameLst>
                                      </p:cBhvr>
                                      <p:tavLst>
                                        <p:tav tm="0">
                                          <p:val>
                                            <p:strVal val="#ppt_x"/>
                                          </p:val>
                                        </p:tav>
                                        <p:tav tm="100000">
                                          <p:val>
                                            <p:strVal val="#ppt_x"/>
                                          </p:val>
                                        </p:tav>
                                      </p:tavLst>
                                    </p:anim>
                                    <p:anim calcmode="lin" valueType="num">
                                      <p:cBhvr additive="base">
                                        <p:cTn id="8" dur="10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285728"/>
            <a:ext cx="8215338" cy="6186309"/>
          </a:xfrm>
          <a:prstGeom prst="rect">
            <a:avLst/>
          </a:prstGeom>
        </p:spPr>
        <p:txBody>
          <a:bodyPr wrap="square">
            <a:spAutoFit/>
          </a:bodyPr>
          <a:lstStyle/>
          <a:p>
            <a:r>
              <a:rPr lang="tr-TR" sz="4400" dirty="0" smtClean="0"/>
              <a:t>Bu nedenle Bizans İmparatorluğuna sefer düzenlendi.Ve de birçok Türk boyu ile Anadolu’ya göç ettiler.Anadolu konargöçer hayat şekilleri için son derece elverişli bir yerdi.Böylece Türklerin Anadolu’yu yurt edinme süreci başlamış oldu. </a:t>
            </a:r>
            <a:endParaRPr lang="tr-TR" sz="4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357166"/>
            <a:ext cx="8858280" cy="6186309"/>
          </a:xfrm>
          <a:prstGeom prst="rect">
            <a:avLst/>
          </a:prstGeom>
        </p:spPr>
        <p:txBody>
          <a:bodyPr wrap="square">
            <a:spAutoFit/>
          </a:bodyPr>
          <a:lstStyle/>
          <a:p>
            <a:r>
              <a:rPr lang="tr-TR" sz="3500" dirty="0" smtClean="0"/>
              <a:t>	11. Yüzyıldan itibaren Türk boyları Anadolu’ya göç ediyorlardı ve burası bir Türk yurdu haline gelmeye </a:t>
            </a:r>
          </a:p>
          <a:p>
            <a:r>
              <a:rPr lang="tr-TR" sz="3500" dirty="0" smtClean="0"/>
              <a:t>başlıyordu.Anadolu üzerinde hakimiyetini kaybetmeye başlayan Bizans, Türkleri buradan çıkarmak istiyordu.bu amaçla kalabalık bir ordu ile harekete geçti.Büyük Selçuklu Devleti hükümdarı Alp Arslan Anadolu’daki Türklerin güvenliğini sağlamak orayı Türk yurdu yapmak için ordusunu topladı. </a:t>
            </a:r>
            <a:endParaRPr lang="tr-TR" sz="35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User\Desktop\images (4).jpg"/>
          <p:cNvPicPr>
            <a:picLocks noChangeAspect="1" noChangeArrowheads="1"/>
          </p:cNvPicPr>
          <p:nvPr/>
        </p:nvPicPr>
        <p:blipFill>
          <a:blip r:embed="rId2" cstate="print"/>
          <a:srcRect/>
          <a:stretch>
            <a:fillRect/>
          </a:stretch>
        </p:blipFill>
        <p:spPr bwMode="auto">
          <a:xfrm>
            <a:off x="4429092" y="3748894"/>
            <a:ext cx="4714908" cy="3109106"/>
          </a:xfrm>
          <a:prstGeom prst="rect">
            <a:avLst/>
          </a:prstGeom>
          <a:noFill/>
        </p:spPr>
      </p:pic>
      <p:pic>
        <p:nvPicPr>
          <p:cNvPr id="3" name="Picture 2" descr="C:\Users\User\Desktop\images (5).jpg"/>
          <p:cNvPicPr>
            <a:picLocks noChangeAspect="1" noChangeArrowheads="1"/>
          </p:cNvPicPr>
          <p:nvPr/>
        </p:nvPicPr>
        <p:blipFill>
          <a:blip r:embed="rId3" cstate="print"/>
          <a:srcRect/>
          <a:stretch>
            <a:fillRect/>
          </a:stretch>
        </p:blipFill>
        <p:spPr bwMode="auto">
          <a:xfrm>
            <a:off x="0" y="0"/>
            <a:ext cx="4544315" cy="3571900"/>
          </a:xfrm>
          <a:prstGeom prst="rect">
            <a:avLst/>
          </a:prstGeom>
          <a:noFill/>
        </p:spPr>
      </p:pic>
      <p:sp>
        <p:nvSpPr>
          <p:cNvPr id="4" name="3 Dikdörtgen"/>
          <p:cNvSpPr/>
          <p:nvPr/>
        </p:nvSpPr>
        <p:spPr>
          <a:xfrm>
            <a:off x="4572000" y="0"/>
            <a:ext cx="4572000" cy="3785652"/>
          </a:xfrm>
          <a:prstGeom prst="rect">
            <a:avLst/>
          </a:prstGeom>
        </p:spPr>
        <p:txBody>
          <a:bodyPr>
            <a:spAutoFit/>
          </a:bodyPr>
          <a:lstStyle/>
          <a:p>
            <a:r>
              <a:rPr lang="tr-TR" sz="2400" dirty="0" smtClean="0"/>
              <a:t>Anadolu’nun doğusuna ilerleyen Bizans ordusu Selçuklu ordusu ile Malazgirt Ovasında (günümüz Muş Sınırlarında) karşılaştı.Bizans ordusu sayıca Selçuklu ordusundan çok daha fazlaydı Selçuklu ordusu Bizans ordusunu yenilgiye uğrattı(1071).</a:t>
            </a:r>
          </a:p>
        </p:txBody>
      </p:sp>
      <p:sp>
        <p:nvSpPr>
          <p:cNvPr id="5" name="4 Dikdörtgen"/>
          <p:cNvSpPr/>
          <p:nvPr/>
        </p:nvSpPr>
        <p:spPr>
          <a:xfrm>
            <a:off x="0" y="3643314"/>
            <a:ext cx="4429124" cy="3277820"/>
          </a:xfrm>
          <a:prstGeom prst="rect">
            <a:avLst/>
          </a:prstGeom>
        </p:spPr>
        <p:txBody>
          <a:bodyPr wrap="square">
            <a:spAutoFit/>
          </a:bodyPr>
          <a:lstStyle/>
          <a:p>
            <a:r>
              <a:rPr lang="tr-TR" sz="2300" dirty="0" smtClean="0"/>
              <a:t>	Daha sonra barış sağlandı ve Anadolu’nun büyük bir bölümü Türklerin hakimiyetine girdi.Bizans kuvvetleri Türk boylarının ilerlemesini engelleyemedi.Böylece Anadolu Türk yurdu haline geldi.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par>
                          <p:cTn id="10" fill="hold">
                            <p:stCondLst>
                              <p:cond delay="848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5"/>
                                        </p:tgtEl>
                                        <p:attrNameLst>
                                          <p:attrName>style.visibility</p:attrName>
                                        </p:attrNameLst>
                                      </p:cBhvr>
                                      <p:to>
                                        <p:strVal val="visible"/>
                                      </p:to>
                                    </p:set>
                                    <p:anim calcmode="discrete" valueType="clr">
                                      <p:cBhvr override="childStyle">
                                        <p:cTn id="13"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5"/>
                                        </p:tgtEl>
                                        <p:attrNameLst>
                                          <p:attrName>fillcolor</p:attrName>
                                        </p:attrNameLst>
                                      </p:cBhvr>
                                      <p:tavLst>
                                        <p:tav tm="0">
                                          <p:val>
                                            <p:clrVal>
                                              <a:schemeClr val="accent2"/>
                                            </p:clrVal>
                                          </p:val>
                                        </p:tav>
                                        <p:tav tm="50000">
                                          <p:val>
                                            <p:clrVal>
                                              <a:schemeClr val="hlink"/>
                                            </p:clrVal>
                                          </p:val>
                                        </p:tav>
                                      </p:tavLst>
                                    </p:anim>
                                    <p:set>
                                      <p:cBhvr>
                                        <p:cTn id="15"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User\Desktop\anadolu_selcuklu.png"/>
          <p:cNvPicPr>
            <a:picLocks noChangeAspect="1" noChangeArrowheads="1"/>
          </p:cNvPicPr>
          <p:nvPr/>
        </p:nvPicPr>
        <p:blipFill>
          <a:blip r:embed="rId2" cstate="print"/>
          <a:srcRect/>
          <a:stretch>
            <a:fillRect/>
          </a:stretch>
        </p:blipFill>
        <p:spPr bwMode="auto">
          <a:xfrm>
            <a:off x="-428660" y="0"/>
            <a:ext cx="9929882" cy="7572404"/>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1000" fill="hold"/>
                                        <p:tgtEl>
                                          <p:spTgt spid="26626"/>
                                        </p:tgtEl>
                                        <p:attrNameLst>
                                          <p:attrName>ppt_x</p:attrName>
                                        </p:attrNameLst>
                                      </p:cBhvr>
                                      <p:tavLst>
                                        <p:tav tm="0">
                                          <p:val>
                                            <p:strVal val="#ppt_x"/>
                                          </p:val>
                                        </p:tav>
                                        <p:tav tm="100000">
                                          <p:val>
                                            <p:strVal val="#ppt_x"/>
                                          </p:val>
                                        </p:tav>
                                      </p:tavLst>
                                    </p:anim>
                                    <p:anim calcmode="lin" valueType="num">
                                      <p:cBhvr additive="base">
                                        <p:cTn id="8" dur="10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85720" y="857232"/>
            <a:ext cx="8515473" cy="830997"/>
          </a:xfrm>
          <a:prstGeom prst="rect">
            <a:avLst/>
          </a:prstGeom>
          <a:noFill/>
        </p:spPr>
        <p:txBody>
          <a:bodyPr wrap="none" rtlCol="0">
            <a:spAutoFit/>
          </a:bodyPr>
          <a:lstStyle/>
          <a:p>
            <a:r>
              <a:rPr lang="tr-TR" sz="2400" dirty="0" smtClean="0"/>
              <a:t>Anadolu’nun Türk yurdu olmasında askerlerin başarısının </a:t>
            </a:r>
          </a:p>
          <a:p>
            <a:r>
              <a:rPr lang="tr-TR" sz="2400" dirty="0" smtClean="0"/>
              <a:t>yanında bu vatana gelen dervişlerin katkısı vardır.</a:t>
            </a:r>
            <a:endParaRPr lang="tr-TR" sz="2400" dirty="0"/>
          </a:p>
        </p:txBody>
      </p:sp>
      <p:sp>
        <p:nvSpPr>
          <p:cNvPr id="4" name="3 Metin kutusu"/>
          <p:cNvSpPr txBox="1"/>
          <p:nvPr/>
        </p:nvSpPr>
        <p:spPr>
          <a:xfrm>
            <a:off x="285720" y="2500306"/>
            <a:ext cx="8477001" cy="3046988"/>
          </a:xfrm>
          <a:prstGeom prst="rect">
            <a:avLst/>
          </a:prstGeom>
          <a:noFill/>
        </p:spPr>
        <p:txBody>
          <a:bodyPr wrap="none" rtlCol="0">
            <a:spAutoFit/>
          </a:bodyPr>
          <a:lstStyle/>
          <a:p>
            <a:pPr>
              <a:buFont typeface="Wingdings" pitchFamily="2" charset="2"/>
              <a:buChar char="v"/>
            </a:pPr>
            <a:r>
              <a:rPr lang="tr-TR" sz="4800" dirty="0" smtClean="0"/>
              <a:t>Mevlana Celaleddin Rumi</a:t>
            </a:r>
          </a:p>
          <a:p>
            <a:pPr>
              <a:buFont typeface="Wingdings" pitchFamily="2" charset="2"/>
              <a:buChar char="v"/>
            </a:pPr>
            <a:r>
              <a:rPr lang="tr-TR" sz="4800" dirty="0" smtClean="0"/>
              <a:t>Hacı Bektaşi Veli</a:t>
            </a:r>
          </a:p>
          <a:p>
            <a:pPr>
              <a:buFont typeface="Wingdings" pitchFamily="2" charset="2"/>
              <a:buChar char="v"/>
            </a:pPr>
            <a:r>
              <a:rPr lang="tr-TR" sz="4800" dirty="0" smtClean="0"/>
              <a:t>Yunus Emre</a:t>
            </a:r>
          </a:p>
          <a:p>
            <a:pPr>
              <a:buFont typeface="Wingdings" pitchFamily="2" charset="2"/>
              <a:buChar char="v"/>
            </a:pPr>
            <a:r>
              <a:rPr lang="tr-TR" sz="4800" dirty="0" smtClean="0"/>
              <a:t>Ahi Evran</a:t>
            </a:r>
            <a:endParaRPr lang="tr-TR" sz="48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384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4"/>
                                        </p:tgtEl>
                                        <p:attrNameLst>
                                          <p:attrName>style.visibility</p:attrName>
                                        </p:attrNameLst>
                                      </p:cBhvr>
                                      <p:to>
                                        <p:strVal val="visible"/>
                                      </p:to>
                                    </p:set>
                                    <p:anim calcmode="discrete" valueType="clr">
                                      <p:cBhvr override="childStyle">
                                        <p:cTn id="13"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4"/>
                                        </p:tgtEl>
                                        <p:attrNameLst>
                                          <p:attrName>fillcolor</p:attrName>
                                        </p:attrNameLst>
                                      </p:cBhvr>
                                      <p:tavLst>
                                        <p:tav tm="0">
                                          <p:val>
                                            <p:clrVal>
                                              <a:schemeClr val="accent2"/>
                                            </p:clrVal>
                                          </p:val>
                                        </p:tav>
                                        <p:tav tm="50000">
                                          <p:val>
                                            <p:clrVal>
                                              <a:schemeClr val="hlink"/>
                                            </p:clrVal>
                                          </p:val>
                                        </p:tav>
                                      </p:tavLst>
                                    </p:anim>
                                    <p:set>
                                      <p:cBhvr>
                                        <p:cTn id="15"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785786" y="500042"/>
            <a:ext cx="7643834" cy="714380"/>
          </a:xfrm>
          <a:prstGeom prst="rect">
            <a:avLst/>
          </a:prstGeom>
          <a:noFill/>
        </p:spPr>
        <p:txBody>
          <a:bodyPr wrap="none" lIns="91440" tIns="45720" rIns="91440" bIns="45720">
            <a:spAutoFit/>
            <a:scene3d>
              <a:camera prst="orthographicFront"/>
              <a:lightRig rig="balanced" dir="t">
                <a:rot lat="0" lon="0" rev="2100000"/>
              </a:lightRig>
            </a:scene3d>
            <a:sp3d prstMaterial="metal">
              <a:contourClr>
                <a:schemeClr val="bg2"/>
              </a:contourClr>
            </a:sp3d>
          </a:bodyPr>
          <a:lstStyle/>
          <a:p>
            <a:pPr algn="ctr"/>
            <a:r>
              <a:rPr lang="tr-TR" sz="5400" b="1" dirty="0" smtClean="0">
                <a:ln w="50800"/>
                <a:solidFill>
                  <a:schemeClr val="bg1">
                    <a:shade val="50000"/>
                  </a:schemeClr>
                </a:solidFill>
              </a:rPr>
              <a:t>Mevlana Celaleddin Rumi</a:t>
            </a:r>
            <a:endParaRPr lang="tr-TR" sz="5400" b="1" dirty="0">
              <a:ln w="50800"/>
              <a:solidFill>
                <a:schemeClr val="bg1">
                  <a:shade val="50000"/>
                </a:schemeClr>
              </a:solidFill>
            </a:endParaRPr>
          </a:p>
        </p:txBody>
      </p:sp>
      <p:pic>
        <p:nvPicPr>
          <p:cNvPr id="4098" name="Picture 2" descr="C:\Users\User\Desktop\hqdefault.jpg"/>
          <p:cNvPicPr>
            <a:picLocks noChangeAspect="1" noChangeArrowheads="1"/>
          </p:cNvPicPr>
          <p:nvPr/>
        </p:nvPicPr>
        <p:blipFill>
          <a:blip r:embed="rId2" cstate="print"/>
          <a:srcRect/>
          <a:stretch>
            <a:fillRect/>
          </a:stretch>
        </p:blipFill>
        <p:spPr bwMode="auto">
          <a:xfrm>
            <a:off x="357158" y="2000240"/>
            <a:ext cx="5643602" cy="4143404"/>
          </a:xfrm>
          <a:prstGeom prst="rect">
            <a:avLst/>
          </a:prstGeom>
          <a:noFill/>
        </p:spPr>
      </p:pic>
      <p:pic>
        <p:nvPicPr>
          <p:cNvPr id="4099" name="Picture 3" descr="C:\Users\User\Desktop\indir.jpg"/>
          <p:cNvPicPr>
            <a:picLocks noChangeAspect="1" noChangeArrowheads="1"/>
          </p:cNvPicPr>
          <p:nvPr/>
        </p:nvPicPr>
        <p:blipFill>
          <a:blip r:embed="rId3" cstate="print"/>
          <a:srcRect/>
          <a:stretch>
            <a:fillRect/>
          </a:stretch>
        </p:blipFill>
        <p:spPr bwMode="auto">
          <a:xfrm>
            <a:off x="6286512" y="2000240"/>
            <a:ext cx="2500330" cy="4143404"/>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par>
                          <p:cTn id="10" fill="hold">
                            <p:stCondLst>
                              <p:cond delay="880"/>
                            </p:stCondLst>
                            <p:childTnLst>
                              <p:par>
                                <p:cTn id="11" presetID="2" presetClass="entr" presetSubtype="4" fill="hold" nodeType="after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1000" fill="hold"/>
                                        <p:tgtEl>
                                          <p:spTgt spid="4098"/>
                                        </p:tgtEl>
                                        <p:attrNameLst>
                                          <p:attrName>ppt_x</p:attrName>
                                        </p:attrNameLst>
                                      </p:cBhvr>
                                      <p:tavLst>
                                        <p:tav tm="0">
                                          <p:val>
                                            <p:strVal val="#ppt_x"/>
                                          </p:val>
                                        </p:tav>
                                        <p:tav tm="100000">
                                          <p:val>
                                            <p:strVal val="#ppt_x"/>
                                          </p:val>
                                        </p:tav>
                                      </p:tavLst>
                                    </p:anim>
                                    <p:anim calcmode="lin" valueType="num">
                                      <p:cBhvr additive="base">
                                        <p:cTn id="14" dur="1000" fill="hold"/>
                                        <p:tgtEl>
                                          <p:spTgt spid="4098"/>
                                        </p:tgtEl>
                                        <p:attrNameLst>
                                          <p:attrName>ppt_y</p:attrName>
                                        </p:attrNameLst>
                                      </p:cBhvr>
                                      <p:tavLst>
                                        <p:tav tm="0">
                                          <p:val>
                                            <p:strVal val="1+#ppt_h/2"/>
                                          </p:val>
                                        </p:tav>
                                        <p:tav tm="100000">
                                          <p:val>
                                            <p:strVal val="#ppt_y"/>
                                          </p:val>
                                        </p:tav>
                                      </p:tavLst>
                                    </p:anim>
                                  </p:childTnLst>
                                </p:cTn>
                              </p:par>
                            </p:childTnLst>
                          </p:cTn>
                        </p:par>
                        <p:par>
                          <p:cTn id="15" fill="hold">
                            <p:stCondLst>
                              <p:cond delay="1880"/>
                            </p:stCondLst>
                            <p:childTnLst>
                              <p:par>
                                <p:cTn id="16" presetID="2" presetClass="entr" presetSubtype="4" fill="hold" nodeType="afterEffect">
                                  <p:stCondLst>
                                    <p:cond delay="0"/>
                                  </p:stCondLst>
                                  <p:childTnLst>
                                    <p:set>
                                      <p:cBhvr>
                                        <p:cTn id="17" dur="1" fill="hold">
                                          <p:stCondLst>
                                            <p:cond delay="0"/>
                                          </p:stCondLst>
                                        </p:cTn>
                                        <p:tgtEl>
                                          <p:spTgt spid="4099"/>
                                        </p:tgtEl>
                                        <p:attrNameLst>
                                          <p:attrName>style.visibility</p:attrName>
                                        </p:attrNameLst>
                                      </p:cBhvr>
                                      <p:to>
                                        <p:strVal val="visible"/>
                                      </p:to>
                                    </p:set>
                                    <p:anim calcmode="lin" valueType="num">
                                      <p:cBhvr additive="base">
                                        <p:cTn id="18" dur="1000" fill="hold"/>
                                        <p:tgtEl>
                                          <p:spTgt spid="4099"/>
                                        </p:tgtEl>
                                        <p:attrNameLst>
                                          <p:attrName>ppt_x</p:attrName>
                                        </p:attrNameLst>
                                      </p:cBhvr>
                                      <p:tavLst>
                                        <p:tav tm="0">
                                          <p:val>
                                            <p:strVal val="#ppt_x"/>
                                          </p:val>
                                        </p:tav>
                                        <p:tav tm="100000">
                                          <p:val>
                                            <p:strVal val="#ppt_x"/>
                                          </p:val>
                                        </p:tav>
                                      </p:tavLst>
                                    </p:anim>
                                    <p:anim calcmode="lin" valueType="num">
                                      <p:cBhvr additive="base">
                                        <p:cTn id="19" dur="10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208</TotalTime>
  <Words>297</Words>
  <Application>Microsoft Office PowerPoint</Application>
  <PresentationFormat>Ekran Gösterisi (4:3)</PresentationFormat>
  <Paragraphs>71</Paragraphs>
  <Slides>25</Slides>
  <Notes>1</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Canlı</vt:lpstr>
      <vt:lpstr>Türklerin Yeni Yurdu Anadolu</vt:lpstr>
      <vt:lpstr>Slayt 2</vt:lpstr>
      <vt:lpstr>Slayt 3</vt:lpstr>
      <vt:lpstr>Slayt 4</vt:lpstr>
      <vt:lpstr>Slayt 5</vt:lpstr>
      <vt:lpstr>Slayt 6</vt:lpstr>
      <vt:lpstr>Slayt 7</vt:lpstr>
      <vt:lpstr>Slayt 8</vt:lpstr>
      <vt:lpstr>Slayt 9</vt:lpstr>
      <vt:lpstr>Slayt 10</vt:lpstr>
      <vt:lpstr>Slayt 11</vt:lpstr>
      <vt:lpstr>Slayt 12</vt:lpstr>
      <vt:lpstr>Anadolu’da İlk Türk Devleti Ve Beylikleri Kuruluyor </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2015-11-30T15:55:16Z</dcterms:created>
  <dcterms:modified xsi:type="dcterms:W3CDTF">2015-12-04T09:13:02Z</dcterms:modified>
  <cp:category>www.sorubak.com</cp:category>
</cp:coreProperties>
</file>