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Lst>
  <p:notesMasterIdLst>
    <p:notesMasterId r:id="rId19"/>
  </p:notesMasterIdLst>
  <p:sldIdLst>
    <p:sldId id="256" r:id="rId2"/>
    <p:sldId id="259" r:id="rId3"/>
    <p:sldId id="257" r:id="rId4"/>
    <p:sldId id="258" r:id="rId5"/>
    <p:sldId id="260" r:id="rId6"/>
    <p:sldId id="262" r:id="rId7"/>
    <p:sldId id="261" r:id="rId8"/>
    <p:sldId id="264" r:id="rId9"/>
    <p:sldId id="263"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10" autoAdjust="0"/>
    <p:restoredTop sz="94624" autoAdjust="0"/>
  </p:normalViewPr>
  <p:slideViewPr>
    <p:cSldViewPr>
      <p:cViewPr varScale="1">
        <p:scale>
          <a:sx n="68" d="100"/>
          <a:sy n="68" d="100"/>
        </p:scale>
        <p:origin x="-60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25EE03-F912-436C-8C40-B84E18FB78B1}" type="datetimeFigureOut">
              <a:rPr lang="tr-TR" smtClean="0"/>
              <a:pPr/>
              <a:t>15.11.2015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11047E-2C77-4C2A-BD0E-0876E3D4866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www.dersimiz.com</a:t>
            </a:r>
            <a:endParaRPr lang="tr-TR" dirty="0"/>
          </a:p>
        </p:txBody>
      </p:sp>
      <p:sp>
        <p:nvSpPr>
          <p:cNvPr id="4" name="3 Slayt Numarası Yer Tutucusu"/>
          <p:cNvSpPr>
            <a:spLocks noGrp="1"/>
          </p:cNvSpPr>
          <p:nvPr>
            <p:ph type="sldNum" sz="quarter" idx="10"/>
          </p:nvPr>
        </p:nvSpPr>
        <p:spPr/>
        <p:txBody>
          <a:bodyPr/>
          <a:lstStyle/>
          <a:p>
            <a:fld id="{3211047E-2C77-4C2A-BD0E-0876E3D48665}"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smtClean="0">
                <a:solidFill>
                  <a:schemeClr val="tx1"/>
                </a:solidFill>
                <a:latin typeface="+mn-lt"/>
                <a:ea typeface="+mn-ea"/>
                <a:cs typeface="+mn-cs"/>
              </a:rPr>
              <a:t>.com </a:t>
            </a:r>
            <a:endParaRPr lang="tr-TR"/>
          </a:p>
        </p:txBody>
      </p:sp>
      <p:sp>
        <p:nvSpPr>
          <p:cNvPr id="4" name="3 Slayt Numarası Yer Tutucusu"/>
          <p:cNvSpPr>
            <a:spLocks noGrp="1"/>
          </p:cNvSpPr>
          <p:nvPr>
            <p:ph type="sldNum" sz="quarter" idx="10"/>
          </p:nvPr>
        </p:nvSpPr>
        <p:spPr/>
        <p:txBody>
          <a:bodyPr/>
          <a:lstStyle/>
          <a:p>
            <a:fld id="{3211047E-2C77-4C2A-BD0E-0876E3D48665}" type="slidenum">
              <a:rPr lang="tr-TR" smtClean="0"/>
              <a:pPr/>
              <a:t>16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dirty="0"/>
          </a:p>
        </p:txBody>
      </p:sp>
      <p:sp>
        <p:nvSpPr>
          <p:cNvPr id="15" name="14 Veri Yer Tutucusu"/>
          <p:cNvSpPr>
            <a:spLocks noGrp="1"/>
          </p:cNvSpPr>
          <p:nvPr>
            <p:ph type="dt" sz="half" idx="10"/>
          </p:nvPr>
        </p:nvSpPr>
        <p:spPr/>
        <p:txBody>
          <a:bodyPr/>
          <a:lstStyle/>
          <a:p>
            <a:fld id="{3F025C44-865A-49EF-B4E7-ACE39C4F311E}" type="datetimeFigureOut">
              <a:rPr lang="tr-TR" smtClean="0"/>
              <a:pPr/>
              <a:t>15.11.2015</a:t>
            </a:fld>
            <a:endParaRPr lang="tr-TR" dirty="0"/>
          </a:p>
        </p:txBody>
      </p:sp>
      <p:sp>
        <p:nvSpPr>
          <p:cNvPr id="16" name="15 Slayt Numarası Yer Tutucusu"/>
          <p:cNvSpPr>
            <a:spLocks noGrp="1"/>
          </p:cNvSpPr>
          <p:nvPr>
            <p:ph type="sldNum" sz="quarter" idx="11"/>
          </p:nvPr>
        </p:nvSpPr>
        <p:spPr/>
        <p:txBody>
          <a:bodyPr/>
          <a:lstStyle/>
          <a:p>
            <a:fld id="{A256656A-8A50-4EC9-97A9-F0A6AC7CE24F}" type="slidenum">
              <a:rPr lang="tr-TR" smtClean="0"/>
              <a:pPr/>
              <a:t>‹#›</a:t>
            </a:fld>
            <a:endParaRPr lang="tr-TR" dirty="0"/>
          </a:p>
        </p:txBody>
      </p:sp>
      <p:sp>
        <p:nvSpPr>
          <p:cNvPr id="17" name="16 Altbilgi Yer Tutucusu"/>
          <p:cNvSpPr>
            <a:spLocks noGrp="1"/>
          </p:cNvSpPr>
          <p:nvPr>
            <p:ph type="ftr" sz="quarter" idx="12"/>
          </p:nvPr>
        </p:nvSpPr>
        <p:spPr/>
        <p:txBody>
          <a:bodyPr/>
          <a:lstStyle/>
          <a:p>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F025C44-865A-49EF-B4E7-ACE39C4F311E}" type="datetimeFigureOut">
              <a:rPr lang="tr-TR" smtClean="0"/>
              <a:pPr/>
              <a:t>15.11.2015</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A256656A-8A50-4EC9-97A9-F0A6AC7CE24F}"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3F025C44-865A-49EF-B4E7-ACE39C4F311E}" type="datetimeFigureOut">
              <a:rPr lang="tr-TR" smtClean="0"/>
              <a:pPr/>
              <a:t>15.11.2015</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A256656A-8A50-4EC9-97A9-F0A6AC7CE24F}"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3F025C44-865A-49EF-B4E7-ACE39C4F311E}" type="datetimeFigureOut">
              <a:rPr lang="tr-TR" smtClean="0"/>
              <a:pPr/>
              <a:t>15.11.2015</a:t>
            </a:fld>
            <a:endParaRPr lang="tr-TR" dirty="0"/>
          </a:p>
        </p:txBody>
      </p:sp>
      <p:sp>
        <p:nvSpPr>
          <p:cNvPr id="15" name="14 Slayt Numarası Yer Tutucusu"/>
          <p:cNvSpPr>
            <a:spLocks noGrp="1"/>
          </p:cNvSpPr>
          <p:nvPr>
            <p:ph type="sldNum" sz="quarter" idx="15"/>
          </p:nvPr>
        </p:nvSpPr>
        <p:spPr/>
        <p:txBody>
          <a:bodyPr/>
          <a:lstStyle>
            <a:lvl1pPr algn="ctr">
              <a:defRPr/>
            </a:lvl1pPr>
          </a:lstStyle>
          <a:p>
            <a:fld id="{A256656A-8A50-4EC9-97A9-F0A6AC7CE24F}" type="slidenum">
              <a:rPr lang="tr-TR" smtClean="0"/>
              <a:pPr/>
              <a:t>‹#›</a:t>
            </a:fld>
            <a:endParaRPr lang="tr-TR" dirty="0"/>
          </a:p>
        </p:txBody>
      </p:sp>
      <p:sp>
        <p:nvSpPr>
          <p:cNvPr id="16" name="15 Altbilgi Yer Tutucusu"/>
          <p:cNvSpPr>
            <a:spLocks noGrp="1"/>
          </p:cNvSpPr>
          <p:nvPr>
            <p:ph type="ftr" sz="quarter" idx="16"/>
          </p:nvPr>
        </p:nvSpPr>
        <p:spPr/>
        <p:txBody>
          <a:bodyPr/>
          <a:lstStyle/>
          <a:p>
            <a:endParaRPr lang="tr-TR" dirty="0"/>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3F025C44-865A-49EF-B4E7-ACE39C4F311E}" type="datetimeFigureOut">
              <a:rPr lang="tr-TR" smtClean="0"/>
              <a:pPr/>
              <a:t>15.11.2015</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A256656A-8A50-4EC9-97A9-F0A6AC7CE24F}" type="slidenum">
              <a:rPr lang="tr-TR" smtClean="0"/>
              <a:pPr/>
              <a:t>‹#›</a:t>
            </a:fld>
            <a:endParaRPr lang="tr-TR" dirty="0"/>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3F025C44-865A-49EF-B4E7-ACE39C4F311E}" type="datetimeFigureOut">
              <a:rPr lang="tr-TR" smtClean="0"/>
              <a:pPr/>
              <a:t>15.11.2015</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A256656A-8A50-4EC9-97A9-F0A6AC7CE24F}" type="slidenum">
              <a:rPr lang="tr-TR" smtClean="0"/>
              <a:pPr/>
              <a:t>‹#›</a:t>
            </a:fld>
            <a:endParaRPr lang="tr-TR" dirty="0"/>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A256656A-8A50-4EC9-97A9-F0A6AC7CE24F}" type="slidenum">
              <a:rPr lang="tr-TR" smtClean="0"/>
              <a:pPr/>
              <a:t>‹#›</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7" name="6 Veri Yer Tutucusu"/>
          <p:cNvSpPr>
            <a:spLocks noGrp="1"/>
          </p:cNvSpPr>
          <p:nvPr>
            <p:ph type="dt" sz="half" idx="10"/>
          </p:nvPr>
        </p:nvSpPr>
        <p:spPr/>
        <p:txBody>
          <a:bodyPr/>
          <a:lstStyle/>
          <a:p>
            <a:fld id="{3F025C44-865A-49EF-B4E7-ACE39C4F311E}" type="datetimeFigureOut">
              <a:rPr lang="tr-TR" smtClean="0"/>
              <a:pPr/>
              <a:t>15.11.2015</a:t>
            </a:fld>
            <a:endParaRPr lang="tr-TR" dirty="0"/>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3F025C44-865A-49EF-B4E7-ACE39C4F311E}" type="datetimeFigureOut">
              <a:rPr lang="tr-TR" smtClean="0"/>
              <a:pPr/>
              <a:t>15.11.2015</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A256656A-8A50-4EC9-97A9-F0A6AC7CE24F}" type="slidenum">
              <a:rPr lang="tr-TR" smtClean="0"/>
              <a:pPr/>
              <a:t>‹#›</a:t>
            </a:fld>
            <a:endParaRPr lang="tr-TR" dirty="0"/>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F025C44-865A-49EF-B4E7-ACE39C4F311E}" type="datetimeFigureOut">
              <a:rPr lang="tr-TR" smtClean="0"/>
              <a:pPr/>
              <a:t>15.11.2015</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A256656A-8A50-4EC9-97A9-F0A6AC7CE24F}"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3F025C44-865A-49EF-B4E7-ACE39C4F311E}" type="datetimeFigureOut">
              <a:rPr lang="tr-TR" smtClean="0"/>
              <a:pPr/>
              <a:t>15.11.2015</a:t>
            </a:fld>
            <a:endParaRPr lang="tr-TR" dirty="0"/>
          </a:p>
        </p:txBody>
      </p:sp>
      <p:sp>
        <p:nvSpPr>
          <p:cNvPr id="9" name="8 Slayt Numarası Yer Tutucusu"/>
          <p:cNvSpPr>
            <a:spLocks noGrp="1"/>
          </p:cNvSpPr>
          <p:nvPr>
            <p:ph type="sldNum" sz="quarter" idx="15"/>
          </p:nvPr>
        </p:nvSpPr>
        <p:spPr/>
        <p:txBody>
          <a:bodyPr/>
          <a:lstStyle/>
          <a:p>
            <a:fld id="{A256656A-8A50-4EC9-97A9-F0A6AC7CE24F}" type="slidenum">
              <a:rPr lang="tr-TR" smtClean="0"/>
              <a:pPr/>
              <a:t>‹#›</a:t>
            </a:fld>
            <a:endParaRPr lang="tr-TR" dirty="0"/>
          </a:p>
        </p:txBody>
      </p:sp>
      <p:sp>
        <p:nvSpPr>
          <p:cNvPr id="10" name="9 Altbilgi Yer Tutucusu"/>
          <p:cNvSpPr>
            <a:spLocks noGrp="1"/>
          </p:cNvSpPr>
          <p:nvPr>
            <p:ph type="ftr" sz="quarter" idx="16"/>
          </p:nvPr>
        </p:nvSpPr>
        <p:spPr/>
        <p:txBody>
          <a:bodyPr/>
          <a:lstStyle/>
          <a:p>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dirty="0" smtClean="0"/>
              <a:t>Resim eklemek için simgeyi tıklatın</a:t>
            </a:r>
            <a:endParaRPr kumimoji="0" lang="en-US" dirty="0"/>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3F025C44-865A-49EF-B4E7-ACE39C4F311E}" type="datetimeFigureOut">
              <a:rPr lang="tr-TR" smtClean="0"/>
              <a:pPr/>
              <a:t>15.11.2015</a:t>
            </a:fld>
            <a:endParaRPr lang="tr-TR" dirty="0"/>
          </a:p>
        </p:txBody>
      </p:sp>
      <p:sp>
        <p:nvSpPr>
          <p:cNvPr id="9" name="8 Slayt Numarası Yer Tutucusu"/>
          <p:cNvSpPr>
            <a:spLocks noGrp="1"/>
          </p:cNvSpPr>
          <p:nvPr>
            <p:ph type="sldNum" sz="quarter" idx="11"/>
          </p:nvPr>
        </p:nvSpPr>
        <p:spPr/>
        <p:txBody>
          <a:bodyPr/>
          <a:lstStyle/>
          <a:p>
            <a:fld id="{A256656A-8A50-4EC9-97A9-F0A6AC7CE24F}" type="slidenum">
              <a:rPr lang="tr-TR" smtClean="0"/>
              <a:pPr/>
              <a:t>‹#›</a:t>
            </a:fld>
            <a:endParaRPr lang="tr-TR" dirty="0"/>
          </a:p>
        </p:txBody>
      </p:sp>
      <p:sp>
        <p:nvSpPr>
          <p:cNvPr id="10" name="9 Altbilgi Yer Tutucusu"/>
          <p:cNvSpPr>
            <a:spLocks noGrp="1"/>
          </p:cNvSpPr>
          <p:nvPr>
            <p:ph type="ftr" sz="quarter" idx="12"/>
          </p:nvPr>
        </p:nvSpPr>
        <p:spPr/>
        <p:txBody>
          <a:bodyPr/>
          <a:lstStyle/>
          <a:p>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3F025C44-865A-49EF-B4E7-ACE39C4F311E}" type="datetimeFigureOut">
              <a:rPr lang="tr-TR" smtClean="0"/>
              <a:pPr/>
              <a:t>15.11.2015</a:t>
            </a:fld>
            <a:endParaRPr lang="tr-TR" dirty="0"/>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dirty="0"/>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A256656A-8A50-4EC9-97A9-F0A6AC7CE24F}" type="slidenum">
              <a:rPr lang="tr-TR" smtClean="0"/>
              <a:pPr/>
              <a:t>‹#›</a:t>
            </a:fld>
            <a:endParaRPr lang="tr-TR" dirty="0"/>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dersimiz.co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dersimiz.co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ideo" Target="file:///C:\Users\j&#246;\Desktop\18%20Mart%20&#199;anakkale%20Zaferi'nin%2099.%20y&#305;l&#305;na%20&#246;zel%20%5b2014%5d%20(Belgesel).mp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dersimiz.com/" TargetMode="Externa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çerik Yer Tutucusu" descr="5293693236_9ce3231fcd.jpg"/>
          <p:cNvPicPr>
            <a:picLocks noGrp="1" noChangeAspect="1"/>
          </p:cNvPicPr>
          <p:nvPr>
            <p:ph idx="1"/>
          </p:nvPr>
        </p:nvPicPr>
        <p:blipFill>
          <a:blip r:embed="rId2" cstate="print"/>
          <a:stretch>
            <a:fillRect/>
          </a:stretch>
        </p:blipFill>
        <p:spPr>
          <a:xfrm>
            <a:off x="0" y="0"/>
            <a:ext cx="9144000" cy="6858000"/>
          </a:xfrm>
        </p:spPr>
      </p:pic>
      <p:sp>
        <p:nvSpPr>
          <p:cNvPr id="10" name="9 Metin kutusu"/>
          <p:cNvSpPr txBox="1"/>
          <p:nvPr/>
        </p:nvSpPr>
        <p:spPr>
          <a:xfrm>
            <a:off x="214282" y="3929066"/>
            <a:ext cx="6786578"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scene3d>
              <a:camera prst="orthographicFront"/>
              <a:lightRig rig="balanced" dir="t">
                <a:rot lat="0" lon="0" rev="2100000"/>
              </a:lightRig>
            </a:scene3d>
            <a:sp3d extrusionH="57150" prstMaterial="metal">
              <a:bevelT w="38100" h="25400"/>
              <a:contourClr>
                <a:schemeClr val="bg2"/>
              </a:contourClr>
            </a:sp3d>
          </a:bodyPr>
          <a:lstStyle/>
          <a:p>
            <a:r>
              <a:rPr lang="tr-TR" sz="4000" b="1" dirty="0" smtClean="0">
                <a:ln w="50800"/>
                <a:solidFill>
                  <a:srgbClr val="C00000"/>
                </a:solidFill>
              </a:rPr>
              <a:t>TRABLUSGARP SAVAŞI</a:t>
            </a:r>
            <a:endParaRPr lang="tr-TR" sz="4000" b="1" dirty="0">
              <a:ln w="50800"/>
              <a:solidFill>
                <a:srgbClr val="C00000"/>
              </a:solidFill>
            </a:endParaRPr>
          </a:p>
        </p:txBody>
      </p:sp>
      <p:sp>
        <p:nvSpPr>
          <p:cNvPr id="11" name="10 Metin kutusu"/>
          <p:cNvSpPr txBox="1"/>
          <p:nvPr/>
        </p:nvSpPr>
        <p:spPr>
          <a:xfrm>
            <a:off x="0" y="2857496"/>
            <a:ext cx="5214942" cy="830997"/>
          </a:xfrm>
          <a:prstGeom prst="rect">
            <a:avLst/>
          </a:prstGeom>
          <a:noFill/>
        </p:spPr>
        <p:txBody>
          <a:bodyPr wrap="square" rtlCol="0">
            <a:spAutoFit/>
          </a:bodyPr>
          <a:lstStyle/>
          <a:p>
            <a:r>
              <a:rPr lang="tr-TR" sz="2400" b="1" i="1" dirty="0" smtClean="0">
                <a:solidFill>
                  <a:schemeClr val="bg2"/>
                </a:solidFill>
              </a:rPr>
              <a:t>Kahraman bir halkın onurlu mücadelesi…</a:t>
            </a:r>
            <a:endParaRPr lang="tr-TR" sz="2400" b="1" i="1" dirty="0">
              <a:solidFill>
                <a:schemeClr val="bg2"/>
              </a:solidFill>
            </a:endParaRPr>
          </a:p>
        </p:txBody>
      </p:sp>
      <p:sp>
        <p:nvSpPr>
          <p:cNvPr id="13" name="12 Metin kutusu"/>
          <p:cNvSpPr txBox="1"/>
          <p:nvPr/>
        </p:nvSpPr>
        <p:spPr>
          <a:xfrm>
            <a:off x="214282" y="4929198"/>
            <a:ext cx="6715172"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tr-TR" sz="4000" b="1" dirty="0" smtClean="0">
                <a:solidFill>
                  <a:srgbClr val="C00000"/>
                </a:solidFill>
              </a:rPr>
              <a:t>ÇANAKKALE SAVAŞI </a:t>
            </a:r>
            <a:endParaRPr lang="tr-TR" sz="4000" b="1" dirty="0">
              <a:solidFill>
                <a:srgbClr val="C00000"/>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çerik Yer Tutucusu" descr="canakkale-savasinin-nedenleri.jpg">
            <a:hlinkClick r:id="rId2"/>
          </p:cNvPr>
          <p:cNvPicPr>
            <a:picLocks noGrp="1" noChangeAspect="1"/>
          </p:cNvPicPr>
          <p:nvPr>
            <p:ph idx="1"/>
          </p:nvPr>
        </p:nvPicPr>
        <p:blipFill>
          <a:blip r:embed="rId3" cstate="print"/>
          <a:stretch>
            <a:fillRect/>
          </a:stretch>
        </p:blipFill>
        <p:spPr>
          <a:xfrm>
            <a:off x="357158" y="357166"/>
            <a:ext cx="8358246" cy="6072230"/>
          </a:xfrm>
        </p:spPr>
      </p:pic>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785926"/>
            <a:ext cx="7758138" cy="4310074"/>
          </a:xfrm>
        </p:spPr>
        <p:txBody>
          <a:bodyPr>
            <a:normAutofit fontScale="77500" lnSpcReduction="20000"/>
          </a:bodyPr>
          <a:lstStyle/>
          <a:p>
            <a:r>
              <a:rPr lang="tr-TR" dirty="0" smtClean="0"/>
              <a:t>3 Kasım 1914 ve 18 Mart 1915 tarihleri arasında Çanakkale Boğazı'nda cereyan eden bir seri deniz savaşlarıyla Gelibolu Yarımadası'nda 25 Nisan 1915 - 8/9 Ocak 1916 tarihleri arasında yapılan kara savaşları, Türk tarihinin en şerefli sayfalarını dolduran birer zafer destanıdır.</a:t>
            </a:r>
            <a:br>
              <a:rPr lang="tr-TR" dirty="0" smtClean="0"/>
            </a:br>
            <a:r>
              <a:rPr lang="tr-TR" dirty="0" smtClean="0"/>
              <a:t/>
            </a:r>
            <a:br>
              <a:rPr lang="tr-TR" dirty="0" smtClean="0"/>
            </a:br>
            <a:r>
              <a:rPr lang="tr-TR" dirty="0" smtClean="0"/>
              <a:t>Çanakkale Zaferini, büyük Türk Ulusuna, Atatürk gibi dahi bir lider hediye etmiştir. Türk bağımsızlık savaşının temelleri, Çanakkale'nin sularında, Conkbayırı'nda ve Anafartalar'da atılmış, bu zaferler Türk Kurtuluş Savaşına maya çalmıştır.</a:t>
            </a:r>
            <a:br>
              <a:rPr lang="tr-TR" dirty="0" smtClean="0"/>
            </a:br>
            <a:r>
              <a:rPr lang="tr-TR" dirty="0" smtClean="0"/>
              <a:t/>
            </a:r>
            <a:br>
              <a:rPr lang="tr-TR" dirty="0" smtClean="0"/>
            </a:br>
            <a:r>
              <a:rPr lang="tr-TR" dirty="0" smtClean="0"/>
              <a:t>Türk Ulusu İstanbul'u kurtaran Anafartalar kahramanı Mustafa Kemal Paşayı Çanakkale'den tanımış 19 Mayıs 1919'da O, Samsun'a çıktığı gün Suriye ve Filistin cephelerinden terhis olarak Anadolu'ya dönen Türk halkı, "bu benim kahraman komutanımdı" diyerek O'nun etrafında kenetlenip İstiklal Savaşı'na katılmıştır.</a:t>
            </a:r>
            <a:endParaRPr lang="tr-TR" dirty="0"/>
          </a:p>
        </p:txBody>
      </p:sp>
      <p:sp>
        <p:nvSpPr>
          <p:cNvPr id="3" name="2 Başlık"/>
          <p:cNvSpPr>
            <a:spLocks noGrp="1"/>
          </p:cNvSpPr>
          <p:nvPr>
            <p:ph type="title"/>
          </p:nvPr>
        </p:nvSpPr>
        <p:spPr>
          <a:xfrm>
            <a:off x="500034" y="500042"/>
            <a:ext cx="8229600" cy="1219200"/>
          </a:xfrm>
        </p:spPr>
        <p:txBody>
          <a:bodyPr>
            <a:noAutofit/>
          </a:bodyPr>
          <a:lstStyle/>
          <a:p>
            <a:r>
              <a:rPr lang="tr-TR" sz="4800" b="1" dirty="0" smtClean="0">
                <a:solidFill>
                  <a:srgbClr val="FFC000"/>
                </a:solidFill>
              </a:rPr>
              <a:t>Tarihteki ve Ulusal Yaşantımızdaki Yeri</a:t>
            </a:r>
            <a:endParaRPr lang="tr-TR" sz="4800" dirty="0">
              <a:solidFill>
                <a:srgbClr val="FFC000"/>
              </a:solidFill>
            </a:endParaRPr>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Yer Tutucusu"/>
          <p:cNvSpPr>
            <a:spLocks noGrp="1"/>
          </p:cNvSpPr>
          <p:nvPr>
            <p:ph type="body" idx="1"/>
          </p:nvPr>
        </p:nvSpPr>
        <p:spPr>
          <a:xfrm>
            <a:off x="357158" y="5000636"/>
            <a:ext cx="4040188" cy="762000"/>
          </a:xfrm>
        </p:spPr>
        <p:txBody>
          <a:bodyPr/>
          <a:lstStyle/>
          <a:p>
            <a:r>
              <a:rPr lang="tr-TR" dirty="0" smtClean="0">
                <a:solidFill>
                  <a:schemeClr val="tx1"/>
                </a:solidFill>
              </a:rPr>
              <a:t>Anzak koyundan düşman askerleri…</a:t>
            </a:r>
            <a:endParaRPr lang="tr-TR" dirty="0">
              <a:solidFill>
                <a:schemeClr val="tx1"/>
              </a:solidFill>
            </a:endParaRPr>
          </a:p>
        </p:txBody>
      </p:sp>
      <p:pic>
        <p:nvPicPr>
          <p:cNvPr id="7" name="6 İçerik Yer Tutucusu" descr="Anzac_Cove1.jpg"/>
          <p:cNvPicPr>
            <a:picLocks noGrp="1" noChangeAspect="1"/>
          </p:cNvPicPr>
          <p:nvPr>
            <p:ph sz="half" idx="2"/>
          </p:nvPr>
        </p:nvPicPr>
        <p:blipFill>
          <a:blip r:embed="rId2" cstate="print"/>
          <a:stretch>
            <a:fillRect/>
          </a:stretch>
        </p:blipFill>
        <p:spPr>
          <a:xfrm>
            <a:off x="357188" y="1857364"/>
            <a:ext cx="4286250" cy="3000396"/>
          </a:xfrm>
        </p:spPr>
      </p:pic>
      <p:pic>
        <p:nvPicPr>
          <p:cNvPr id="8" name="7 İçerik Yer Tutucusu" descr="42431.jpg"/>
          <p:cNvPicPr>
            <a:picLocks noGrp="1" noChangeAspect="1"/>
          </p:cNvPicPr>
          <p:nvPr>
            <p:ph sz="quarter" idx="4"/>
          </p:nvPr>
        </p:nvPicPr>
        <p:blipFill>
          <a:blip r:embed="rId3" cstate="print"/>
          <a:stretch>
            <a:fillRect/>
          </a:stretch>
        </p:blipFill>
        <p:spPr>
          <a:xfrm>
            <a:off x="4643438" y="1857364"/>
            <a:ext cx="4038600" cy="3000397"/>
          </a:xfrm>
        </p:spPr>
      </p:pic>
      <p:sp>
        <p:nvSpPr>
          <p:cNvPr id="5" name="4 Başlık"/>
          <p:cNvSpPr>
            <a:spLocks noGrp="1"/>
          </p:cNvSpPr>
          <p:nvPr>
            <p:ph type="title"/>
          </p:nvPr>
        </p:nvSpPr>
        <p:spPr/>
        <p:txBody>
          <a:bodyPr/>
          <a:lstStyle/>
          <a:p>
            <a:r>
              <a:rPr lang="tr-TR" dirty="0" smtClean="0">
                <a:solidFill>
                  <a:srgbClr val="FFC000"/>
                </a:solidFill>
              </a:rPr>
              <a:t>İki Cepheden  Fotoğraf</a:t>
            </a:r>
            <a:endParaRPr lang="tr-TR" dirty="0">
              <a:solidFill>
                <a:srgbClr val="FFC000"/>
              </a:solidFill>
            </a:endParaRPr>
          </a:p>
        </p:txBody>
      </p:sp>
      <p:sp>
        <p:nvSpPr>
          <p:cNvPr id="6" name="5 Metin Yer Tutucusu"/>
          <p:cNvSpPr>
            <a:spLocks noGrp="1"/>
          </p:cNvSpPr>
          <p:nvPr>
            <p:ph type="body" idx="3"/>
          </p:nvPr>
        </p:nvSpPr>
        <p:spPr>
          <a:xfrm>
            <a:off x="4786314" y="5072074"/>
            <a:ext cx="4040188" cy="762000"/>
          </a:xfrm>
        </p:spPr>
        <p:txBody>
          <a:bodyPr/>
          <a:lstStyle/>
          <a:p>
            <a:r>
              <a:rPr lang="tr-TR" dirty="0" smtClean="0">
                <a:solidFill>
                  <a:schemeClr val="tx1"/>
                </a:solidFill>
              </a:rPr>
              <a:t>Conkbayırı’nda Türk askerleri…</a:t>
            </a:r>
            <a:endParaRPr lang="tr-TR" dirty="0">
              <a:solidFill>
                <a:schemeClr val="tx1"/>
              </a:solidFill>
            </a:endParaRPr>
          </a:p>
        </p:txBody>
      </p:sp>
    </p:spTree>
  </p:cSld>
  <p:clrMapOvr>
    <a:masterClrMapping/>
  </p:clrMapOvr>
  <p:transition>
    <p:wipe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357158" y="642918"/>
            <a:ext cx="8358246" cy="5500726"/>
          </a:xfrm>
        </p:spPr>
        <p:txBody>
          <a:bodyPr>
            <a:normAutofit fontScale="92500" lnSpcReduction="20000"/>
          </a:bodyPr>
          <a:lstStyle/>
          <a:p>
            <a:r>
              <a:rPr lang="tr-TR" dirty="0" smtClean="0">
                <a:solidFill>
                  <a:schemeClr val="tx1"/>
                </a:solidFill>
              </a:rPr>
              <a:t>Türk Ulusu ve dünya O'nu böylece tanırken, O da Conkbayırı'nın, Kocaçimen'in kan deryası can pazarında ulusunun ve Türk askerinin asıl cevherini yakından tanıyarak daha sonra girişeceği Bağımsızlık Savaşını kesin zaferle sonuçlandıracağı kanaatini daha o zamandan edinmiştir. 18 Mart zaferi kazanılmasaydı, düşman donanması, daha 1915'in Mart ayında İstanbul'a girerek Osmanlı İmparatorluğu 'nu çökertebilecekti.</a:t>
            </a:r>
            <a:br>
              <a:rPr lang="tr-TR" dirty="0" smtClean="0">
                <a:solidFill>
                  <a:schemeClr val="tx1"/>
                </a:solidFill>
              </a:rPr>
            </a:br>
            <a:r>
              <a:rPr lang="tr-TR" dirty="0" smtClean="0">
                <a:solidFill>
                  <a:schemeClr val="tx1"/>
                </a:solidFill>
              </a:rPr>
              <a:t/>
            </a:r>
            <a:br>
              <a:rPr lang="tr-TR" dirty="0" smtClean="0">
                <a:solidFill>
                  <a:schemeClr val="tx1"/>
                </a:solidFill>
              </a:rPr>
            </a:br>
            <a:r>
              <a:rPr lang="tr-TR" dirty="0" smtClean="0">
                <a:solidFill>
                  <a:schemeClr val="tx1"/>
                </a:solidFill>
              </a:rPr>
              <a:t>Çanakkale Boğazı'nı denizden aşıp İstanbul'a giremeyen İtilaf Devletleri, 25 Nisan 1915'ten başlayarak 8-9 Ocak 1916'ya kadar süren Çanakkale kara savaşlarında Mustafa Kemal tarafından durdurulamasaydı, Birinci Dünya Savaşında Çarlık Rusyası en kısa yoldan müttefiklerinin yardımlarına kavuşacağı için yıkılmayacak, muhtemelen Ekim 1917 Bolşevik İhtilali de olmayabilecekti. Bu durumda Almanya'nın yenilgisi hızlanacak ve 1. Dünya Savaşı belki de 1915'te sona erecekti. Çanakkale Zaferi harbin 4 yıl sürmesine, üç imparatorluğun (Osmanlı, Çarlık ve Avusturya/Macaristan İmparatorlukları) tarih sahnesinden silinmesine neden olmuştur. Gelibolu Yarımadası'nda düşmana kesin darbeler vurarak onları yenilgiye uğratan Alb. Mustafa Kemal'in Anafartalar tepesinde yaktığı zafer meşalesi, Kurtuluş savaşımızın da yolunu aydınlatmıştır.</a:t>
            </a:r>
            <a:endParaRPr lang="tr-TR"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ndir.jpg">
            <a:hlinkClick r:id="rId2"/>
          </p:cNvPr>
          <p:cNvPicPr>
            <a:picLocks noGrp="1" noChangeAspect="1"/>
          </p:cNvPicPr>
          <p:nvPr>
            <p:ph idx="1"/>
          </p:nvPr>
        </p:nvPicPr>
        <p:blipFill>
          <a:blip r:embed="rId3" cstate="print"/>
          <a:stretch>
            <a:fillRect/>
          </a:stretch>
        </p:blipFill>
        <p:spPr>
          <a:xfrm>
            <a:off x="500034" y="1142984"/>
            <a:ext cx="8072495" cy="4857783"/>
          </a:xfrm>
        </p:spPr>
      </p:pic>
      <p:sp>
        <p:nvSpPr>
          <p:cNvPr id="3" name="2 Başlık"/>
          <p:cNvSpPr>
            <a:spLocks noGrp="1"/>
          </p:cNvSpPr>
          <p:nvPr>
            <p:ph type="title"/>
          </p:nvPr>
        </p:nvSpPr>
        <p:spPr>
          <a:xfrm>
            <a:off x="428596" y="-214338"/>
            <a:ext cx="8229600" cy="1219200"/>
          </a:xfrm>
        </p:spPr>
        <p:txBody>
          <a:bodyPr/>
          <a:lstStyle/>
          <a:p>
            <a:r>
              <a:rPr lang="tr-TR" dirty="0" smtClean="0">
                <a:solidFill>
                  <a:srgbClr val="FFC000"/>
                </a:solidFill>
              </a:rPr>
              <a:t>Savaşın Geçtiği Önemli Cepheler</a:t>
            </a:r>
            <a:endParaRPr lang="tr-TR" dirty="0">
              <a:solidFill>
                <a:srgbClr val="FFC000"/>
              </a:solidFill>
            </a:endParaRPr>
          </a:p>
        </p:txBody>
      </p:sp>
    </p:spTree>
  </p:cSld>
  <p:clrMapOvr>
    <a:masterClrMapping/>
  </p:clrMapOvr>
  <p:transition>
    <p:circl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mustafa-kemal-canakkalede.jpg"/>
          <p:cNvPicPr>
            <a:picLocks noGrp="1" noChangeAspect="1"/>
          </p:cNvPicPr>
          <p:nvPr>
            <p:ph idx="1"/>
          </p:nvPr>
        </p:nvPicPr>
        <p:blipFill>
          <a:blip r:embed="rId2" cstate="print"/>
          <a:stretch>
            <a:fillRect/>
          </a:stretch>
        </p:blipFill>
        <p:spPr>
          <a:xfrm>
            <a:off x="357158" y="285728"/>
            <a:ext cx="8215370" cy="4572000"/>
          </a:xfrm>
        </p:spPr>
      </p:pic>
      <p:sp>
        <p:nvSpPr>
          <p:cNvPr id="3" name="2 Başlık"/>
          <p:cNvSpPr>
            <a:spLocks noGrp="1"/>
          </p:cNvSpPr>
          <p:nvPr>
            <p:ph type="title"/>
          </p:nvPr>
        </p:nvSpPr>
        <p:spPr>
          <a:xfrm>
            <a:off x="428596" y="5214950"/>
            <a:ext cx="8215370" cy="1219200"/>
          </a:xfrm>
        </p:spPr>
        <p:txBody>
          <a:bodyPr>
            <a:noAutofit/>
          </a:bodyPr>
          <a:lstStyle/>
          <a:p>
            <a:r>
              <a:rPr lang="tr-TR" sz="2400" dirty="0" smtClean="0"/>
              <a:t>Böylece 18 Mart deniz zaferimizi taçlandıran 25 Nisandan sonraki kara savaşlarında, Mustafa Kemal'in etkin liderliği sayesinde kazanılan zaferlerin, ulusal tarihimize ve dünya tarihine yön veren etkin rolünü yukarda belirtilen noktalarda toplamak mümkündür.</a:t>
            </a:r>
            <a:endParaRPr lang="tr-TR" sz="2400" dirty="0"/>
          </a:p>
        </p:txBody>
      </p:sp>
    </p:spTree>
  </p:cSld>
  <p:clrMapOvr>
    <a:masterClrMapping/>
  </p:clrMapOvr>
  <p:transition>
    <p:pull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63236.jpg"/>
          <p:cNvPicPr>
            <a:picLocks noGrp="1" noChangeAspect="1"/>
          </p:cNvPicPr>
          <p:nvPr>
            <p:ph idx="1"/>
          </p:nvPr>
        </p:nvPicPr>
        <p:blipFill>
          <a:blip r:embed="rId3" cstate="print"/>
          <a:stretch>
            <a:fillRect/>
          </a:stretch>
        </p:blipFill>
        <p:spPr>
          <a:xfrm>
            <a:off x="571472" y="357166"/>
            <a:ext cx="7996545" cy="6215106"/>
          </a:xfrm>
        </p:spPr>
      </p:pic>
      <p:sp>
        <p:nvSpPr>
          <p:cNvPr id="3" name="2 Başlık"/>
          <p:cNvSpPr>
            <a:spLocks noGrp="1"/>
          </p:cNvSpPr>
          <p:nvPr>
            <p:ph type="title"/>
          </p:nvPr>
        </p:nvSpPr>
        <p:spPr>
          <a:xfrm>
            <a:off x="642910" y="4572008"/>
            <a:ext cx="8229600" cy="1219200"/>
          </a:xfrm>
        </p:spPr>
        <p:txBody>
          <a:bodyPr>
            <a:normAutofit/>
          </a:bodyPr>
          <a:lstStyle/>
          <a:p>
            <a:r>
              <a:rPr lang="tr-TR" sz="3100" dirty="0" smtClean="0"/>
              <a:t>Bu vatan için gözünü kırpmadan canını feda eden Çanakkale şehitlerini rahmetle anıyoruz</a:t>
            </a:r>
            <a:r>
              <a:rPr lang="tr-TR" dirty="0" smtClean="0"/>
              <a:t>…</a:t>
            </a:r>
            <a:endParaRPr lang="tr-TR" dirty="0"/>
          </a:p>
        </p:txBody>
      </p:sp>
    </p:spTree>
  </p:cSld>
  <p:clrMapOvr>
    <a:masterClrMapping/>
  </p:clrMapOvr>
  <p:transition>
    <p:push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18 Mart Çanakkale Zaferi'nin 99. yılına özel [2014] (Belgesel).mp4">
            <a:hlinkClick r:id="" action="ppaction://media"/>
          </p:cNvPr>
          <p:cNvPicPr>
            <a:picLocks noGrp="1" noRot="1" noChangeAspect="1"/>
          </p:cNvPicPr>
          <p:nvPr>
            <p:ph idx="1"/>
            <a:videoFile r:link="rId1"/>
          </p:nvPr>
        </p:nvPicPr>
        <p:blipFill>
          <a:blip r:embed="rId3" cstate="print"/>
          <a:stretch>
            <a:fillRect/>
          </a:stretch>
        </p:blipFill>
        <p:spPr>
          <a:xfrm>
            <a:off x="428596" y="428604"/>
            <a:ext cx="8415893" cy="592935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fullScrn="1">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RESİM.JPG"/>
          <p:cNvPicPr>
            <a:picLocks noGrp="1" noChangeAspect="1"/>
          </p:cNvPicPr>
          <p:nvPr>
            <p:ph idx="1"/>
          </p:nvPr>
        </p:nvPicPr>
        <p:blipFill>
          <a:blip r:embed="rId2" cstate="print"/>
          <a:stretch>
            <a:fillRect/>
          </a:stretch>
        </p:blipFill>
        <p:spPr>
          <a:xfrm>
            <a:off x="428596" y="357166"/>
            <a:ext cx="8286808" cy="6143668"/>
          </a:xfrm>
        </p:spPr>
      </p:pic>
      <p:pic>
        <p:nvPicPr>
          <p:cNvPr id="1026" name="Picture 2" descr="C:\Sitelerin Takibi\Dersimiz.com\2015-2016 Yüklemeleri\dersimiz.com.png"/>
          <p:cNvPicPr>
            <a:picLocks noChangeAspect="1" noChangeArrowheads="1"/>
          </p:cNvPicPr>
          <p:nvPr/>
        </p:nvPicPr>
        <p:blipFill>
          <a:blip r:embed="rId3" cstate="print"/>
          <a:srcRect/>
          <a:stretch>
            <a:fillRect/>
          </a:stretch>
        </p:blipFill>
        <p:spPr bwMode="auto">
          <a:xfrm>
            <a:off x="7092280" y="6237312"/>
            <a:ext cx="1584176" cy="29182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524000"/>
            <a:ext cx="8229600" cy="4762520"/>
          </a:xfrm>
        </p:spPr>
        <p:txBody>
          <a:bodyPr>
            <a:normAutofit fontScale="92500"/>
          </a:bodyPr>
          <a:lstStyle/>
          <a:p>
            <a:r>
              <a:rPr lang="tr-TR" sz="2800" dirty="0" smtClean="0"/>
              <a:t>Trablusgarp Savaşı 1911-1912 yılları arasında Osmanlı Devleti ile İtalya arasında yapılmıştır. Savaşın meydana gelmesinde en büyük etken İtalya'nın sömürgeci politika izlemesi ve pazar arayışında peşinde başarı kazanabileceğine inandığı Trablusgarp'a asker çıkarması olmuştur.</a:t>
            </a:r>
            <a:endParaRPr lang="tr-TR" sz="5400" dirty="0" smtClean="0"/>
          </a:p>
          <a:p>
            <a:r>
              <a:rPr lang="tr-TR" sz="2800" dirty="0" smtClean="0"/>
              <a:t>İtalya ve Rusya 1909 yılında imzaladıkları </a:t>
            </a:r>
            <a:r>
              <a:rPr lang="tr-TR" sz="2800" b="1" dirty="0" smtClean="0"/>
              <a:t>Racconigi Antlaşması</a:t>
            </a:r>
            <a:r>
              <a:rPr lang="tr-TR" sz="2800" dirty="0" smtClean="0"/>
              <a:t> ile Rusya İtalya'nın Trablusgarp'taki menfaatlerini, İtalya ise Rusya'nın boğazlardaki menfaatlerini tanımış, karşılıklı güven ve destek sözleri iki ülkeyi de rahatlatmıştır.</a:t>
            </a:r>
            <a:endParaRPr lang="tr-TR" sz="5400" dirty="0" smtClean="0"/>
          </a:p>
          <a:p>
            <a:pPr lvl="2"/>
            <a:endParaRPr lang="tr-TR" dirty="0"/>
          </a:p>
        </p:txBody>
      </p:sp>
      <p:sp>
        <p:nvSpPr>
          <p:cNvPr id="2" name="1 Başlık"/>
          <p:cNvSpPr>
            <a:spLocks noGrp="1"/>
          </p:cNvSpPr>
          <p:nvPr>
            <p:ph type="title"/>
          </p:nvPr>
        </p:nvSpPr>
        <p:spPr>
          <a:xfrm>
            <a:off x="457200" y="152400"/>
            <a:ext cx="8229600" cy="1062022"/>
          </a:xfrm>
        </p:spPr>
        <p:txBody>
          <a:bodyPr>
            <a:normAutofit/>
          </a:bodyPr>
          <a:lstStyle/>
          <a:p>
            <a:r>
              <a:rPr lang="tr-TR" sz="6000" dirty="0" smtClean="0">
                <a:solidFill>
                  <a:srgbClr val="FFC000"/>
                </a:solidFill>
              </a:rPr>
              <a:t>TRABLUSGARP SAVAŞI </a:t>
            </a:r>
            <a:endParaRPr lang="tr-TR" sz="6000" dirty="0">
              <a:solidFill>
                <a:srgbClr val="FFC000"/>
              </a:solidFill>
            </a:endParaRP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2"/>
          </p:nvPr>
        </p:nvSpPr>
        <p:spPr>
          <a:xfrm>
            <a:off x="5357818" y="500042"/>
            <a:ext cx="3408230" cy="5715040"/>
          </a:xfrm>
        </p:spPr>
        <p:txBody>
          <a:bodyPr>
            <a:noAutofit/>
          </a:bodyPr>
          <a:lstStyle/>
          <a:p>
            <a:r>
              <a:rPr lang="tr-TR" sz="1700" dirty="0" smtClean="0">
                <a:solidFill>
                  <a:schemeClr val="tx1"/>
                </a:solidFill>
              </a:rPr>
              <a:t>İtalya </a:t>
            </a:r>
            <a:r>
              <a:rPr lang="tr-TR" sz="1700" b="1" dirty="0" smtClean="0">
                <a:solidFill>
                  <a:schemeClr val="tx1"/>
                </a:solidFill>
              </a:rPr>
              <a:t>28 Eylül 1911</a:t>
            </a:r>
            <a:r>
              <a:rPr lang="tr-TR" sz="1700" dirty="0" smtClean="0">
                <a:solidFill>
                  <a:schemeClr val="tx1"/>
                </a:solidFill>
              </a:rPr>
              <a:t> tarihinde Osmanlı Devleti'ne 24 saat süreli bir ültimatom vermiş, Trablusgarp'ta İtalyanlara ayrıcalıklar tanınmasını ve bölgenin boşaltılarak  kendilerine verilmesi istemişlerdir. Osmanlı Devleti egemenlik anlayışına tamamen ters düşen bu isteklere olumsuz cevap vermiş ve İtalya ile görüşme talebinde bulunmuştur. Durumu fırsat bilen İtalya önceden kararlaştırdığı gibi süre bitimine müteakip Osmanlı Devleti'ne karşı harp ilan etmiş ve Trablusgarp kıyılarına asker çıkarmaya başlamıştır.</a:t>
            </a:r>
            <a:endParaRPr lang="tr-TR" sz="1700" dirty="0">
              <a:solidFill>
                <a:schemeClr val="tx1"/>
              </a:solidFill>
            </a:endParaRPr>
          </a:p>
        </p:txBody>
      </p:sp>
      <p:pic>
        <p:nvPicPr>
          <p:cNvPr id="7" name="6 İçerik Yer Tutucusu" descr="trablusgarb1.jpg">
            <a:hlinkClick r:id="rId2"/>
          </p:cNvPr>
          <p:cNvPicPr>
            <a:picLocks noGrp="1" noChangeAspect="1"/>
          </p:cNvPicPr>
          <p:nvPr>
            <p:ph sz="quarter" idx="1"/>
          </p:nvPr>
        </p:nvPicPr>
        <p:blipFill>
          <a:blip r:embed="rId3" cstate="print"/>
          <a:stretch>
            <a:fillRect/>
          </a:stretch>
        </p:blipFill>
        <p:spPr>
          <a:xfrm>
            <a:off x="469900" y="642918"/>
            <a:ext cx="4816480" cy="5429288"/>
          </a:xfrm>
        </p:spPr>
      </p:pic>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571480"/>
            <a:ext cx="8229600" cy="5524520"/>
          </a:xfrm>
        </p:spPr>
        <p:txBody>
          <a:bodyPr>
            <a:normAutofit fontScale="92500" lnSpcReduction="10000"/>
          </a:bodyPr>
          <a:lstStyle/>
          <a:p>
            <a:r>
              <a:rPr lang="tr-TR" dirty="0" smtClean="0"/>
              <a:t>Siyasi, askeri ve ekonomik açıdan zor durumda olan Osmanlı Devleti yetersiz deniz kuvveti ve Trablusgarp'ta az sayıda bulunan kuvveti ile işgale karşı çıkmaya çalışmış, fakat başarılı olamamıştır. İçinde bulunduğu durum sebebi ile bölgeye karadan ve denizden askeri güç sevk edemeyen Osmanlı Devleti gönüllü Türk subaylarının bölgeye bir şekilde gitmelerine izin vermiştir.</a:t>
            </a:r>
          </a:p>
          <a:p>
            <a:r>
              <a:rPr lang="tr-TR" dirty="0" smtClean="0"/>
              <a:t>Tunus ve Mısır'dan kaçarak Trablusgarp'ı savunmaya gelen gönüllü Türk subayları, başta </a:t>
            </a:r>
            <a:r>
              <a:rPr lang="tr-TR" b="1" dirty="0" smtClean="0"/>
              <a:t>Mustafa Kemal,</a:t>
            </a:r>
            <a:r>
              <a:rPr lang="tr-TR" dirty="0" smtClean="0"/>
              <a:t> </a:t>
            </a:r>
            <a:r>
              <a:rPr lang="tr-TR" b="1" dirty="0" smtClean="0"/>
              <a:t>Binbaşı Enver ve Fethi Bey</a:t>
            </a:r>
            <a:r>
              <a:rPr lang="tr-TR" dirty="0" smtClean="0"/>
              <a:t> ülke içinde Sunisi'leri teşkilatlandırmış ve işgalci kuvvetlere karşı çetin ve başarılı mücadeleler vermiştir. Takma isimler, değişik kılıklar, silahsız ve malzemesiz vatan savunması şuuru ile Trablusgarp'a gelen gönüllüler, yaptıkları fedakarlıklar ve kahramanlıklar sayesinde İtalyanların ülke içerisinde ilerlemesine izin vermemişlerdir.</a:t>
            </a:r>
          </a:p>
          <a:p>
            <a:endParaRPr lang="tr-TR" dirty="0"/>
          </a:p>
        </p:txBody>
      </p:sp>
    </p:spTree>
  </p:cSld>
  <p:clrMapOvr>
    <a:masterClrMapping/>
  </p:clrMapOvr>
  <p:transition>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s.jpg"/>
          <p:cNvPicPr>
            <a:picLocks noGrp="1" noChangeAspect="1"/>
          </p:cNvPicPr>
          <p:nvPr>
            <p:ph idx="1"/>
          </p:nvPr>
        </p:nvPicPr>
        <p:blipFill>
          <a:blip r:embed="rId2" cstate="print"/>
          <a:stretch>
            <a:fillRect/>
          </a:stretch>
        </p:blipFill>
        <p:spPr>
          <a:xfrm>
            <a:off x="571473" y="428605"/>
            <a:ext cx="8001056" cy="5929354"/>
          </a:xfrm>
        </p:spPr>
      </p:pic>
    </p:spTree>
  </p:cSld>
  <p:clrMapOvr>
    <a:masterClrMapping/>
  </p:clrMapOvr>
  <p:transition>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2"/>
          </p:nvPr>
        </p:nvSpPr>
        <p:spPr>
          <a:xfrm>
            <a:off x="357158" y="571480"/>
            <a:ext cx="8286808" cy="5715040"/>
          </a:xfrm>
        </p:spPr>
        <p:txBody>
          <a:bodyPr>
            <a:normAutofit/>
          </a:bodyPr>
          <a:lstStyle/>
          <a:p>
            <a:r>
              <a:rPr lang="tr-TR" sz="2500" dirty="0" smtClean="0">
                <a:solidFill>
                  <a:schemeClr val="tx1"/>
                </a:solidFill>
              </a:rPr>
              <a:t>İlerlemesi kesilen ve istedikleri başarıya ulaşamayan İtalya yönünü İstanbul'a çevirmiş, 12 adayı işgal etmiş ve Osmanlı Devleti'nin iç karışıklıklarından, Rusların boğazlar üzerindeki isteklerinden faydalanarak Osmanlı Devleti'ni barışa zorlamıştır.</a:t>
            </a:r>
          </a:p>
          <a:p>
            <a:r>
              <a:rPr lang="tr-TR" sz="2500" dirty="0" smtClean="0">
                <a:solidFill>
                  <a:schemeClr val="tx1"/>
                </a:solidFill>
              </a:rPr>
              <a:t>İsviçre'nin Lozan şehrinde 18 Ekim 1912 tarihinde imzalanan </a:t>
            </a:r>
            <a:r>
              <a:rPr lang="tr-TR" sz="2500" b="1" dirty="0" smtClean="0">
                <a:solidFill>
                  <a:schemeClr val="tx1"/>
                </a:solidFill>
              </a:rPr>
              <a:t>Uşi Antlaşması</a:t>
            </a:r>
            <a:r>
              <a:rPr lang="tr-TR" sz="2500" dirty="0" smtClean="0">
                <a:solidFill>
                  <a:schemeClr val="tx1"/>
                </a:solidFill>
              </a:rPr>
              <a:t> ile Osmanlı Devleti Trablusgarp'ı İtalya'ya vermek zorunda kalmıştır.</a:t>
            </a:r>
          </a:p>
          <a:p>
            <a:endParaRPr lang="tr-TR" dirty="0"/>
          </a:p>
        </p:txBody>
      </p:sp>
    </p:spTree>
  </p:cSld>
  <p:clrMapOvr>
    <a:masterClrMapping/>
  </p:clrMapOvr>
  <p:transition>
    <p:cover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20000"/>
          </a:bodyPr>
          <a:lstStyle/>
          <a:p>
            <a:r>
              <a:rPr lang="tr-TR" dirty="0" smtClean="0"/>
              <a:t>Çanakkale Cephesi I. Dünya Savaşı’nda İtilaf Devletleri’nin saldırısı sonucu açılmış bir cephedir. Dünya tarihinin en kanlı savaşlarının yapıldığı Çanakkale Cephesi’nde Türk ordusu olağanüstü bir başarı göstererek onbinlerce şehit vermesine karşın düşmana geçit vermemiştir.</a:t>
            </a:r>
            <a:br>
              <a:rPr lang="tr-TR" dirty="0" smtClean="0"/>
            </a:br>
            <a:r>
              <a:rPr lang="tr-TR" dirty="0" smtClean="0"/>
              <a:t/>
            </a:r>
            <a:br>
              <a:rPr lang="tr-TR" dirty="0" smtClean="0"/>
            </a:br>
            <a:r>
              <a:rPr lang="tr-TR" dirty="0" smtClean="0"/>
              <a:t>İngiliz savaş gemileri, Nusret mayın gemisi ile bir gece önce gizlice döşenen mayınlara çarparak, Boğazın derinliklerine gömülmüştür (18 Mart 1915).</a:t>
            </a:r>
            <a:br>
              <a:rPr lang="tr-TR" dirty="0" smtClean="0"/>
            </a:br>
            <a:r>
              <a:rPr lang="tr-TR" dirty="0" smtClean="0"/>
              <a:t/>
            </a:r>
            <a:br>
              <a:rPr lang="tr-TR" dirty="0" smtClean="0"/>
            </a:br>
            <a:r>
              <a:rPr lang="tr-TR" dirty="0" smtClean="0"/>
              <a:t>Mustafa Kemal, Anafartalar, Arıburnu, Conkbayırı ve Kilitbahir’de düşmanı yenerek önemli başarılar elde etmiştir. “Ben size taarruzu değil ölmeyi emrediyorum” sözünü Türk askerine söyleyerek, savaşın ne pahasına olursa olsun kaybedilmemesi gerektiğine işaret etmiştir.</a:t>
            </a:r>
            <a:br>
              <a:rPr lang="tr-TR" dirty="0" smtClean="0"/>
            </a:br>
            <a:endParaRPr lang="tr-TR" dirty="0"/>
          </a:p>
        </p:txBody>
      </p:sp>
      <p:sp>
        <p:nvSpPr>
          <p:cNvPr id="3" name="2 Başlık"/>
          <p:cNvSpPr>
            <a:spLocks noGrp="1"/>
          </p:cNvSpPr>
          <p:nvPr>
            <p:ph type="title"/>
          </p:nvPr>
        </p:nvSpPr>
        <p:spPr/>
        <p:txBody>
          <a:bodyPr>
            <a:normAutofit/>
          </a:bodyPr>
          <a:lstStyle/>
          <a:p>
            <a:r>
              <a:rPr lang="tr-TR" sz="6000" dirty="0" smtClean="0">
                <a:solidFill>
                  <a:srgbClr val="FFC000"/>
                </a:solidFill>
              </a:rPr>
              <a:t>ÇANAKKALE  SAVAŞI</a:t>
            </a:r>
            <a:endParaRPr lang="tr-TR" sz="6000" dirty="0">
              <a:solidFill>
                <a:srgbClr val="FFC000"/>
              </a:solidFill>
            </a:endParaRPr>
          </a:p>
        </p:txBody>
      </p:sp>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714356"/>
            <a:ext cx="8229600" cy="5381644"/>
          </a:xfrm>
        </p:spPr>
        <p:txBody>
          <a:bodyPr>
            <a:normAutofit fontScale="92500" lnSpcReduction="20000"/>
          </a:bodyPr>
          <a:lstStyle/>
          <a:p>
            <a:r>
              <a:rPr lang="tr-TR" dirty="0" smtClean="0"/>
              <a:t> I. Dünya Savaşı başladığında Bulgaristan Sofya’da “ateşemiliter” olan Mustafa Kemal, “Avrupa’daki rahatını” bırakarak “vatan ve millete borcunu ödemek için” adeta “gönüllü” olarak Çanakkale Savaşlarına katılmıştır. Mustafa Kemal, Kasım 1914’te, Başkomutanlık Vekaleti’ne müracaat ederek cephede aktif bir göreve getirilmek istemiş, ancak kendisine, “Sizin için orduda her zaman bir görev vardır. Ancak Sofya Ateşemiliterliği’ni daha önemli gördüğümüzden sizi orada bırakıyoruz” cevabı verilmiştir. Bunun üzerine Mustafa Kemal, Aralık 1914’te Sofya’dan Başkomutan Vekili Enver Paşa’ya bir mektup yazarak cephede aktif görev alma isteğini yenilemiştir: “Vatanın müdafaasına ait faal vazifelerden daha mühim ve yüce bir vazife olamaz. Arkadaşlarım muharebe cephelerinde, ateş hatlarında bulunurken ben Sofya’da ateşemiliterlik yapamam! Eğer birinci sınıf subay olmak liyakatinden mahrumsam, kanaatiniz bu ise, lütfen açık söyleyiniz.”</a:t>
            </a:r>
          </a:p>
          <a:p>
            <a:endParaRPr lang="tr-TR" dirty="0"/>
          </a:p>
        </p:txBody>
      </p:sp>
    </p:spTree>
  </p:cSld>
  <p:clrMapOvr>
    <a:masterClrMapping/>
  </p:clrMapOvr>
  <p:transition>
    <p:cover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530</TotalTime>
  <Words>370</Words>
  <Application>Microsoft Office PowerPoint</Application>
  <PresentationFormat>Ekran Gösterisi (4:3)</PresentationFormat>
  <Paragraphs>27</Paragraphs>
  <Slides>17</Slides>
  <Notes>2</Notes>
  <HiddenSlides>0</HiddenSlides>
  <MMClips>1</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Kağıt</vt:lpstr>
      <vt:lpstr>Slayt 1</vt:lpstr>
      <vt:lpstr>Slayt 2</vt:lpstr>
      <vt:lpstr>TRABLUSGARP SAVAŞI </vt:lpstr>
      <vt:lpstr>Slayt 4</vt:lpstr>
      <vt:lpstr>Slayt 5</vt:lpstr>
      <vt:lpstr>Slayt 6</vt:lpstr>
      <vt:lpstr>Slayt 7</vt:lpstr>
      <vt:lpstr>ÇANAKKALE  SAVAŞI</vt:lpstr>
      <vt:lpstr>Slayt 9</vt:lpstr>
      <vt:lpstr>Slayt 10</vt:lpstr>
      <vt:lpstr>Tarihteki ve Ulusal Yaşantımızdaki Yeri</vt:lpstr>
      <vt:lpstr>İki Cepheden  Fotoğraf</vt:lpstr>
      <vt:lpstr>Slayt 13</vt:lpstr>
      <vt:lpstr>Savaşın Geçtiği Önemli Cepheler</vt:lpstr>
      <vt:lpstr>Böylece 18 Mart deniz zaferimizi taçlandıran 25 Nisandan sonraki kara savaşlarında, Mustafa Kemal'in etkin liderliği sayesinde kazanılan zaferlerin, ulusal tarihimize ve dünya tarihine yön veren etkin rolünü yukarda belirtilen noktalarda toplamak mümkündür.</vt:lpstr>
      <vt:lpstr>Bu vatan için gözünü kırpmadan canını feda eden Çanakkale şehitlerini rahmetle anıyoruz…</vt:lpstr>
      <vt:lpstr>Slayt 17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2015-10-18T15:23:51Z</dcterms:created>
  <dcterms:modified xsi:type="dcterms:W3CDTF">2015-11-15T15:22:06Z</dcterms:modified>
  <cp:category>www.sorubak.com</cp:category>
</cp:coreProperties>
</file>