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312" r:id="rId4"/>
    <p:sldId id="313" r:id="rId5"/>
    <p:sldId id="258" r:id="rId6"/>
    <p:sldId id="259" r:id="rId7"/>
    <p:sldId id="260" r:id="rId8"/>
    <p:sldId id="261" r:id="rId9"/>
    <p:sldId id="262" r:id="rId10"/>
    <p:sldId id="311" r:id="rId11"/>
    <p:sldId id="263" r:id="rId12"/>
    <p:sldId id="301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8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306" r:id="rId46"/>
    <p:sldId id="297" r:id="rId47"/>
    <p:sldId id="298" r:id="rId48"/>
    <p:sldId id="299" r:id="rId49"/>
    <p:sldId id="300" r:id="rId50"/>
    <p:sldId id="302" r:id="rId51"/>
    <p:sldId id="309" r:id="rId52"/>
    <p:sldId id="310" r:id="rId53"/>
    <p:sldId id="307" r:id="rId54"/>
    <p:sldId id="308" r:id="rId55"/>
    <p:sldId id="303" r:id="rId56"/>
    <p:sldId id="314" r:id="rId5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2" autoAdjust="0"/>
    <p:restoredTop sz="94586" autoAdjust="0"/>
  </p:normalViewPr>
  <p:slideViewPr>
    <p:cSldViewPr>
      <p:cViewPr>
        <p:scale>
          <a:sx n="72" d="100"/>
          <a:sy n="72" d="100"/>
        </p:scale>
        <p:origin x="-1494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A5568-74F4-4571-866D-B99F02912C99}" type="datetimeFigureOut">
              <a:rPr lang="tr-TR" smtClean="0"/>
              <a:pPr/>
              <a:t>12.11.2015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6143-0310-4326-90F5-54A4BBAE209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A5568-74F4-4571-866D-B99F02912C99}" type="datetimeFigureOut">
              <a:rPr lang="tr-TR" smtClean="0"/>
              <a:pPr/>
              <a:t>12.11.2015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6143-0310-4326-90F5-54A4BBAE209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A5568-74F4-4571-866D-B99F02912C99}" type="datetimeFigureOut">
              <a:rPr lang="tr-TR" smtClean="0"/>
              <a:pPr/>
              <a:t>12.11.2015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6143-0310-4326-90F5-54A4BBAE209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A5568-74F4-4571-866D-B99F02912C99}" type="datetimeFigureOut">
              <a:rPr lang="tr-TR" smtClean="0"/>
              <a:pPr/>
              <a:t>12.11.2015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6143-0310-4326-90F5-54A4BBAE209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A5568-74F4-4571-866D-B99F02912C99}" type="datetimeFigureOut">
              <a:rPr lang="tr-TR" smtClean="0"/>
              <a:pPr/>
              <a:t>12.11.2015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3066143-0310-4326-90F5-54A4BBAE209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A5568-74F4-4571-866D-B99F02912C99}" type="datetimeFigureOut">
              <a:rPr lang="tr-TR" smtClean="0"/>
              <a:pPr/>
              <a:t>12.11.2015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6143-0310-4326-90F5-54A4BBAE209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A5568-74F4-4571-866D-B99F02912C99}" type="datetimeFigureOut">
              <a:rPr lang="tr-TR" smtClean="0"/>
              <a:pPr/>
              <a:t>12.11.2015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6143-0310-4326-90F5-54A4BBAE209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A5568-74F4-4571-866D-B99F02912C99}" type="datetimeFigureOut">
              <a:rPr lang="tr-TR" smtClean="0"/>
              <a:pPr/>
              <a:t>12.11.2015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6143-0310-4326-90F5-54A4BBAE209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A5568-74F4-4571-866D-B99F02912C99}" type="datetimeFigureOut">
              <a:rPr lang="tr-TR" smtClean="0"/>
              <a:pPr/>
              <a:t>12.11.2015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6143-0310-4326-90F5-54A4BBAE209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A5568-74F4-4571-866D-B99F02912C99}" type="datetimeFigureOut">
              <a:rPr lang="tr-TR" smtClean="0"/>
              <a:pPr/>
              <a:t>12.11.2015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6143-0310-4326-90F5-54A4BBAE209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A5568-74F4-4571-866D-B99F02912C99}" type="datetimeFigureOut">
              <a:rPr lang="tr-TR" smtClean="0"/>
              <a:pPr/>
              <a:t>12.11.2015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6143-0310-4326-90F5-54A4BBAE209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0CA5568-74F4-4571-866D-B99F02912C99}" type="datetimeFigureOut">
              <a:rPr lang="tr-TR" smtClean="0"/>
              <a:pPr/>
              <a:t>12.11.2015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3066143-0310-4326-90F5-54A4BBAE209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audio" Target="../media/audio4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6.wav"/><Relationship Id="rId7" Type="http://schemas.openxmlformats.org/officeDocument/2006/relationships/image" Target="../media/image7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0.wav"/><Relationship Id="rId11" Type="http://schemas.openxmlformats.org/officeDocument/2006/relationships/image" Target="../media/image11.png"/><Relationship Id="rId5" Type="http://schemas.openxmlformats.org/officeDocument/2006/relationships/audio" Target="../media/audio9.wav"/><Relationship Id="rId10" Type="http://schemas.openxmlformats.org/officeDocument/2006/relationships/image" Target="../media/image10.png"/><Relationship Id="rId4" Type="http://schemas.openxmlformats.org/officeDocument/2006/relationships/audio" Target="../media/audio8.wav"/><Relationship Id="rId9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audio" Target="../media/audio6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7" Type="http://schemas.openxmlformats.org/officeDocument/2006/relationships/image" Target="../media/image17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audio" Target="../media/audio8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85918" y="1142984"/>
            <a:ext cx="5570756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2013-2014  TEOG</a:t>
            </a:r>
          </a:p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 </a:t>
            </a: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2014-2015 TEOG</a:t>
            </a:r>
          </a:p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ANALİZLERİ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5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Yakın Anlam</a:t>
            </a:r>
            <a:endParaRPr lang="tr-TR" dirty="0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214422"/>
            <a:ext cx="3786214" cy="40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3428992" y="4572008"/>
            <a:ext cx="264317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2786050" y="3500438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8611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714744" y="0"/>
            <a:ext cx="824778" cy="6715148"/>
          </a:xfrm>
          <a:prstGeom prst="rect">
            <a:avLst/>
          </a:prstGeom>
          <a:noFill/>
        </p:spPr>
        <p:txBody>
          <a:bodyPr vert="wordArtVert"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Deyimler</a:t>
            </a:r>
            <a:endParaRPr lang="tr-TR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321471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285852" y="2571744"/>
            <a:ext cx="228598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2013 -2014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42852"/>
            <a:ext cx="328614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572132" y="3071810"/>
            <a:ext cx="285748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 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357562"/>
            <a:ext cx="3209607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357290" y="6143644"/>
            <a:ext cx="214310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2013 -2014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3643314"/>
            <a:ext cx="3399463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6000760" y="6215082"/>
            <a:ext cx="245992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Oval"/>
          <p:cNvSpPr/>
          <p:nvPr/>
        </p:nvSpPr>
        <p:spPr>
          <a:xfrm>
            <a:off x="428596" y="157161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2" name="11 Oval"/>
          <p:cNvSpPr/>
          <p:nvPr/>
        </p:nvSpPr>
        <p:spPr>
          <a:xfrm>
            <a:off x="500034" y="485776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3" name="12 Oval"/>
          <p:cNvSpPr/>
          <p:nvPr/>
        </p:nvSpPr>
        <p:spPr>
          <a:xfrm>
            <a:off x="5429256" y="4929198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4" name="13 Oval"/>
          <p:cNvSpPr/>
          <p:nvPr/>
        </p:nvSpPr>
        <p:spPr>
          <a:xfrm>
            <a:off x="6072198" y="271462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362" grpId="0"/>
      <p:bldP spid="15364" grpId="0"/>
      <p:bldP spid="15366" grpId="0"/>
      <p:bldP spid="15368" grpId="0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857620" y="0"/>
            <a:ext cx="824778" cy="6429396"/>
          </a:xfrm>
          <a:prstGeom prst="rect">
            <a:avLst/>
          </a:prstGeom>
          <a:noFill/>
        </p:spPr>
        <p:txBody>
          <a:bodyPr vert="wordArtVert"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Deyimler</a:t>
            </a:r>
            <a:endParaRPr lang="tr-TR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1" y="785794"/>
            <a:ext cx="3286147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714480" y="4429132"/>
            <a:ext cx="207167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785794"/>
            <a:ext cx="328614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5572132" y="4714884"/>
            <a:ext cx="300036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2014 -2015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5143504" y="414338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0" name="9 Oval"/>
          <p:cNvSpPr/>
          <p:nvPr/>
        </p:nvSpPr>
        <p:spPr>
          <a:xfrm>
            <a:off x="2071670" y="414338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214414" y="142852"/>
            <a:ext cx="59362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Cümlenin Öğeleri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00108"/>
            <a:ext cx="3456339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1000108"/>
            <a:ext cx="3937967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1571604" y="3143248"/>
            <a:ext cx="235742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2013 -2014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6072198" y="3071810"/>
            <a:ext cx="235742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4000504"/>
            <a:ext cx="385765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5643570" y="5857892"/>
            <a:ext cx="278605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2013 -2014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 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3929066"/>
            <a:ext cx="350046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357290" y="5929330"/>
            <a:ext cx="278605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 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Oval"/>
          <p:cNvSpPr/>
          <p:nvPr/>
        </p:nvSpPr>
        <p:spPr>
          <a:xfrm>
            <a:off x="642910" y="228599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2" name="11 Oval"/>
          <p:cNvSpPr/>
          <p:nvPr/>
        </p:nvSpPr>
        <p:spPr>
          <a:xfrm>
            <a:off x="785786" y="557214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3" name="12 Oval"/>
          <p:cNvSpPr/>
          <p:nvPr/>
        </p:nvSpPr>
        <p:spPr>
          <a:xfrm>
            <a:off x="4929190" y="542926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4" name="13 Oval"/>
          <p:cNvSpPr/>
          <p:nvPr/>
        </p:nvSpPr>
        <p:spPr>
          <a:xfrm>
            <a:off x="4714876" y="228599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315" grpId="0"/>
      <p:bldP spid="8" grpId="0"/>
      <p:bldP spid="13317" grpId="0"/>
      <p:bldP spid="10" grpId="0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28"/>
            <a:ext cx="365882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714480" y="2643182"/>
            <a:ext cx="250029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57166"/>
            <a:ext cx="423824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6000760" y="2643182"/>
            <a:ext cx="271461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2013 -2014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1" y="3643314"/>
            <a:ext cx="378621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1643042" y="5857892"/>
            <a:ext cx="300036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3500438"/>
            <a:ext cx="385765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6072198" y="6000768"/>
            <a:ext cx="335755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Oval"/>
          <p:cNvSpPr/>
          <p:nvPr/>
        </p:nvSpPr>
        <p:spPr>
          <a:xfrm>
            <a:off x="785786" y="228599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1" name="10 Oval"/>
          <p:cNvSpPr/>
          <p:nvPr/>
        </p:nvSpPr>
        <p:spPr>
          <a:xfrm>
            <a:off x="5286380" y="557214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2" name="11 Oval"/>
          <p:cNvSpPr/>
          <p:nvPr/>
        </p:nvSpPr>
        <p:spPr>
          <a:xfrm>
            <a:off x="2357422" y="521495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3" name="12 Oval"/>
          <p:cNvSpPr/>
          <p:nvPr/>
        </p:nvSpPr>
        <p:spPr>
          <a:xfrm>
            <a:off x="5000628" y="1714488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2053" grpId="0"/>
      <p:bldP spid="2055" grpId="0"/>
      <p:bldP spid="2057" grpId="0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-214338"/>
            <a:ext cx="8229600" cy="1143000"/>
          </a:xfrm>
        </p:spPr>
        <p:txBody>
          <a:bodyPr/>
          <a:lstStyle/>
          <a:p>
            <a:r>
              <a:rPr lang="tr-TR" dirty="0" smtClean="0"/>
              <a:t>FİİLİMSİLER</a:t>
            </a:r>
            <a:endParaRPr lang="tr-TR" dirty="0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714356"/>
            <a:ext cx="378621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785794"/>
            <a:ext cx="392909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786190"/>
            <a:ext cx="371477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714480" y="3143248"/>
            <a:ext cx="264317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500826" y="3000372"/>
            <a:ext cx="264317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785918" y="6143644"/>
            <a:ext cx="264317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2013 -2014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Oval"/>
          <p:cNvSpPr/>
          <p:nvPr/>
        </p:nvSpPr>
        <p:spPr>
          <a:xfrm>
            <a:off x="642910" y="250030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1" name="10 Oval"/>
          <p:cNvSpPr/>
          <p:nvPr/>
        </p:nvSpPr>
        <p:spPr>
          <a:xfrm>
            <a:off x="928662" y="5643578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2" name="11 Oval"/>
          <p:cNvSpPr/>
          <p:nvPr/>
        </p:nvSpPr>
        <p:spPr>
          <a:xfrm>
            <a:off x="7215206" y="264318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85" decel="100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385" decel="100000"/>
                                        <p:tgtEl>
                                          <p:spTgt spid="1229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385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385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292" grpId="0"/>
      <p:bldP spid="8" grpId="0"/>
      <p:bldP spid="9" grpId="0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14290"/>
            <a:ext cx="385765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71876"/>
            <a:ext cx="392909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571876"/>
            <a:ext cx="378621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715008" y="2571744"/>
            <a:ext cx="271461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 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214414" y="5929330"/>
            <a:ext cx="300036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2013 -2014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 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5429256" y="5857892"/>
            <a:ext cx="271461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2013 -2014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 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14290"/>
            <a:ext cx="3987685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642910" y="2428868"/>
            <a:ext cx="321467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2013 -2014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 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11 Oval"/>
          <p:cNvSpPr/>
          <p:nvPr/>
        </p:nvSpPr>
        <p:spPr>
          <a:xfrm>
            <a:off x="642910" y="471488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3" name="12 Oval"/>
          <p:cNvSpPr/>
          <p:nvPr/>
        </p:nvSpPr>
        <p:spPr>
          <a:xfrm>
            <a:off x="5214942" y="485776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4" name="13 Oval"/>
          <p:cNvSpPr/>
          <p:nvPr/>
        </p:nvSpPr>
        <p:spPr>
          <a:xfrm>
            <a:off x="6000760" y="228599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5" name="14 Oval"/>
          <p:cNvSpPr/>
          <p:nvPr/>
        </p:nvSpPr>
        <p:spPr>
          <a:xfrm>
            <a:off x="642910" y="107154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600" decel="100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6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1" y="142852"/>
            <a:ext cx="371477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2071670" y="2643182"/>
            <a:ext cx="18573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14290"/>
            <a:ext cx="378621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500826" y="2500306"/>
            <a:ext cx="228601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2014 -2015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429000"/>
            <a:ext cx="367395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000232" y="5929330"/>
            <a:ext cx="192882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2014 -2015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571472" y="542926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0" name="9 Oval"/>
          <p:cNvSpPr/>
          <p:nvPr/>
        </p:nvSpPr>
        <p:spPr>
          <a:xfrm>
            <a:off x="2071670" y="221455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1" name="10 Oval"/>
          <p:cNvSpPr/>
          <p:nvPr/>
        </p:nvSpPr>
        <p:spPr>
          <a:xfrm>
            <a:off x="6357950" y="221455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4" grpId="0"/>
      <p:bldP spid="9" grpId="0"/>
      <p:bldP spid="8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285860"/>
            <a:ext cx="3851591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214414" y="4429132"/>
            <a:ext cx="278608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071546"/>
            <a:ext cx="368902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5715008" y="4786322"/>
            <a:ext cx="278608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4929190" y="357187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7 Oval"/>
          <p:cNvSpPr/>
          <p:nvPr/>
        </p:nvSpPr>
        <p:spPr>
          <a:xfrm>
            <a:off x="642910" y="321468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tr-TR" dirty="0" smtClean="0"/>
              <a:t>İMLA VE NOKTALAMA</a:t>
            </a:r>
            <a:endParaRPr lang="tr-TR" dirty="0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928670"/>
            <a:ext cx="350046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000108"/>
            <a:ext cx="35719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500166" y="3143248"/>
            <a:ext cx="257176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643702" y="3286124"/>
            <a:ext cx="292892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786190"/>
            <a:ext cx="335758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8" y="3857628"/>
            <a:ext cx="357190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1000100" y="6000768"/>
            <a:ext cx="278608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 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5572132" y="6072206"/>
            <a:ext cx="278608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 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11 Oval"/>
          <p:cNvSpPr/>
          <p:nvPr/>
        </p:nvSpPr>
        <p:spPr>
          <a:xfrm>
            <a:off x="642910" y="185736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3" name="12 Oval"/>
          <p:cNvSpPr/>
          <p:nvPr/>
        </p:nvSpPr>
        <p:spPr>
          <a:xfrm>
            <a:off x="7572396" y="571501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4" name="13 Oval"/>
          <p:cNvSpPr/>
          <p:nvPr/>
        </p:nvSpPr>
        <p:spPr>
          <a:xfrm>
            <a:off x="714348" y="471488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5" name="14 Oval"/>
          <p:cNvSpPr/>
          <p:nvPr/>
        </p:nvSpPr>
        <p:spPr>
          <a:xfrm>
            <a:off x="5357818" y="221455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195" grpId="0"/>
      <p:bldP spid="7" grpId="0"/>
      <p:bldP spid="8198" grpId="0"/>
      <p:bldP spid="11" grpId="0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1000108"/>
            <a:ext cx="3714776" cy="3714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643042" y="4357694"/>
            <a:ext cx="214310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1000108"/>
            <a:ext cx="364333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5929322" y="4286256"/>
            <a:ext cx="257176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 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785786" y="1"/>
            <a:ext cx="705193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SÖZCÜKTE ANLAM</a:t>
            </a:r>
          </a:p>
          <a:p>
            <a:pPr algn="ctr"/>
            <a:endParaRPr lang="tr-TR" sz="54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7 Oval"/>
          <p:cNvSpPr/>
          <p:nvPr/>
        </p:nvSpPr>
        <p:spPr>
          <a:xfrm>
            <a:off x="642910" y="321468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9" name="8 Oval"/>
          <p:cNvSpPr/>
          <p:nvPr/>
        </p:nvSpPr>
        <p:spPr>
          <a:xfrm>
            <a:off x="5286380" y="357187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/>
      <p:bldP spid="1034" grpId="0"/>
      <p:bldP spid="1034" grpId="1"/>
      <p:bldP spid="21" grpId="0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338623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928662" y="2071678"/>
            <a:ext cx="242889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214290"/>
            <a:ext cx="3641677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5715008" y="2000240"/>
            <a:ext cx="342899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928934"/>
            <a:ext cx="359499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500166" y="5857892"/>
            <a:ext cx="235745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2571744"/>
            <a:ext cx="3857652" cy="4123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5857884" y="6286520"/>
            <a:ext cx="328611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Oval"/>
          <p:cNvSpPr/>
          <p:nvPr/>
        </p:nvSpPr>
        <p:spPr>
          <a:xfrm>
            <a:off x="428596" y="164305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1" name="10 Oval"/>
          <p:cNvSpPr/>
          <p:nvPr/>
        </p:nvSpPr>
        <p:spPr>
          <a:xfrm>
            <a:off x="428596" y="428625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2" name="11 Oval"/>
          <p:cNvSpPr/>
          <p:nvPr/>
        </p:nvSpPr>
        <p:spPr>
          <a:xfrm>
            <a:off x="6072198" y="164305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3" name="12 Oval"/>
          <p:cNvSpPr/>
          <p:nvPr/>
        </p:nvSpPr>
        <p:spPr>
          <a:xfrm>
            <a:off x="5143504" y="4572008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2" grpId="0"/>
      <p:bldP spid="7174" grpId="0"/>
      <p:bldP spid="7176" grpId="0"/>
      <p:bldP spid="10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-142900"/>
            <a:ext cx="8229600" cy="1143000"/>
          </a:xfrm>
        </p:spPr>
        <p:txBody>
          <a:bodyPr/>
          <a:lstStyle/>
          <a:p>
            <a:r>
              <a:rPr lang="tr-TR" dirty="0" smtClean="0"/>
              <a:t>SÖZ SANATLARI</a:t>
            </a:r>
            <a:endParaRPr lang="tr-TR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785794"/>
            <a:ext cx="3519945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214414" y="2928934"/>
            <a:ext cx="235742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714356"/>
            <a:ext cx="3500462" cy="3053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5500694" y="3429000"/>
            <a:ext cx="321467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 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571876"/>
            <a:ext cx="342902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1214414" y="6000768"/>
            <a:ext cx="214310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9" y="3857628"/>
            <a:ext cx="3500462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5500694" y="6000768"/>
            <a:ext cx="271461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Oval"/>
          <p:cNvSpPr/>
          <p:nvPr/>
        </p:nvSpPr>
        <p:spPr>
          <a:xfrm>
            <a:off x="571472" y="500063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2" name="11 Oval"/>
          <p:cNvSpPr/>
          <p:nvPr/>
        </p:nvSpPr>
        <p:spPr>
          <a:xfrm>
            <a:off x="5286380" y="235743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3" name="12 Oval"/>
          <p:cNvSpPr/>
          <p:nvPr/>
        </p:nvSpPr>
        <p:spPr>
          <a:xfrm>
            <a:off x="6929454" y="535782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4" name="13 Oval"/>
          <p:cNvSpPr/>
          <p:nvPr/>
        </p:nvSpPr>
        <p:spPr>
          <a:xfrm>
            <a:off x="571472" y="264318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146" grpId="0"/>
      <p:bldP spid="6148" grpId="0"/>
      <p:bldP spid="6150" grpId="0"/>
      <p:bldP spid="6152" grpId="0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DÜŞÜNCEYİ GELİŞTİRME YOLLARI</a:t>
            </a:r>
            <a:endParaRPr lang="tr-TR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928670"/>
            <a:ext cx="312494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714348" y="4214818"/>
            <a:ext cx="3500462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 MAZERET)</a:t>
            </a:r>
            <a:endParaRPr kumimoji="0" lang="tr-T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857232"/>
            <a:ext cx="3643338" cy="3967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6143636" y="4429132"/>
            <a:ext cx="235742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1857356" y="342900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7 Oval"/>
          <p:cNvSpPr/>
          <p:nvPr/>
        </p:nvSpPr>
        <p:spPr>
          <a:xfrm>
            <a:off x="5143504" y="300037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122" grpId="0"/>
      <p:bldP spid="5124" grpId="0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642918"/>
            <a:ext cx="3286149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571479"/>
            <a:ext cx="3571900" cy="4331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5572132" y="4572008"/>
            <a:ext cx="357186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928662" y="4000504"/>
            <a:ext cx="264317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714348" y="307181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6 Oval"/>
          <p:cNvSpPr/>
          <p:nvPr/>
        </p:nvSpPr>
        <p:spPr>
          <a:xfrm>
            <a:off x="6572264" y="407194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143000"/>
          </a:xfrm>
        </p:spPr>
        <p:txBody>
          <a:bodyPr/>
          <a:lstStyle/>
          <a:p>
            <a:r>
              <a:rPr lang="tr-TR" dirty="0" smtClean="0"/>
              <a:t>METİN TÜRLERİ</a:t>
            </a:r>
            <a:endParaRPr lang="tr-TR" dirty="0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928670"/>
            <a:ext cx="3470797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785786" y="3786190"/>
            <a:ext cx="300036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 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857232"/>
            <a:ext cx="3559411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5929322" y="4000504"/>
            <a:ext cx="2643174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6786578" y="342900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7 Oval"/>
          <p:cNvSpPr/>
          <p:nvPr/>
        </p:nvSpPr>
        <p:spPr>
          <a:xfrm>
            <a:off x="2143108" y="292893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4" grpId="0"/>
      <p:bldP spid="3076" grpId="0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71546"/>
            <a:ext cx="377728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928662" y="4429132"/>
            <a:ext cx="285748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142984"/>
            <a:ext cx="412108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5500694" y="4429132"/>
            <a:ext cx="307180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571472" y="364331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6 Oval"/>
          <p:cNvSpPr/>
          <p:nvPr/>
        </p:nvSpPr>
        <p:spPr>
          <a:xfrm>
            <a:off x="4929190" y="3857628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7" grpId="0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57166"/>
            <a:ext cx="3857652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357818" y="5715016"/>
            <a:ext cx="289671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85728"/>
            <a:ext cx="3738535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1428728" y="5786454"/>
            <a:ext cx="2857488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785786" y="428625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6 Oval"/>
          <p:cNvSpPr/>
          <p:nvPr/>
        </p:nvSpPr>
        <p:spPr>
          <a:xfrm>
            <a:off x="4714876" y="428625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4035" grpId="0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PARAGRAF</a:t>
            </a:r>
            <a:br>
              <a:rPr lang="tr-TR" dirty="0" smtClean="0"/>
            </a:br>
            <a:r>
              <a:rPr lang="tr-TR" sz="2000" dirty="0" smtClean="0"/>
              <a:t>Yazar, bu metinle aşağıdaki soruların hangisine cevap vermiştir?</a:t>
            </a:r>
            <a:endParaRPr lang="tr-TR" sz="2000" dirty="0"/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142984"/>
            <a:ext cx="371477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1928794" y="5572140"/>
            <a:ext cx="192879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1142983"/>
            <a:ext cx="3714776" cy="4926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6072198" y="5643578"/>
            <a:ext cx="2500298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785786" y="407194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7 Oval"/>
          <p:cNvSpPr/>
          <p:nvPr/>
        </p:nvSpPr>
        <p:spPr>
          <a:xfrm>
            <a:off x="4786314" y="450057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7890" grpId="0"/>
      <p:bldP spid="37892" grpId="0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79" y="857232"/>
            <a:ext cx="4333555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3357554" y="4643446"/>
            <a:ext cx="335755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2143108" y="342900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74786"/>
          </a:xfrm>
        </p:spPr>
        <p:txBody>
          <a:bodyPr>
            <a:noAutofit/>
          </a:bodyPr>
          <a:lstStyle/>
          <a:p>
            <a:r>
              <a:rPr lang="tr-TR" sz="2000" dirty="0" smtClean="0"/>
              <a:t>Özgünlük</a:t>
            </a:r>
            <a:br>
              <a:rPr lang="tr-TR" sz="2000" dirty="0" smtClean="0"/>
            </a:br>
            <a:r>
              <a:rPr lang="tr-TR" sz="2000" dirty="0" smtClean="0"/>
              <a:t>Sadelik</a:t>
            </a:r>
            <a:br>
              <a:rPr lang="tr-TR" sz="2000" dirty="0" smtClean="0"/>
            </a:br>
            <a:r>
              <a:rPr lang="tr-TR" sz="2000" dirty="0" smtClean="0"/>
              <a:t>Tutarlılık</a:t>
            </a:r>
            <a:br>
              <a:rPr lang="tr-TR" sz="2000" dirty="0" smtClean="0"/>
            </a:br>
            <a:r>
              <a:rPr lang="tr-TR" sz="2000" dirty="0" smtClean="0"/>
              <a:t>Akıcılık</a:t>
            </a:r>
            <a:endParaRPr lang="tr-TR" sz="2000" dirty="0"/>
          </a:p>
        </p:txBody>
      </p:sp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357298"/>
            <a:ext cx="385170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1428728" y="4357694"/>
            <a:ext cx="271461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1357298"/>
            <a:ext cx="3571900" cy="348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6000760" y="4429132"/>
            <a:ext cx="3143240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 MAZERET)</a:t>
            </a:r>
            <a:endParaRPr kumimoji="0" lang="tr-T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5214942" y="364331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7 Oval"/>
          <p:cNvSpPr/>
          <p:nvPr/>
        </p:nvSpPr>
        <p:spPr>
          <a:xfrm>
            <a:off x="571472" y="342900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842" grpId="0"/>
      <p:bldP spid="35844" grpId="0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642918"/>
            <a:ext cx="342902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714356"/>
            <a:ext cx="3429024" cy="4317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1142976" y="4643446"/>
            <a:ext cx="271461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6000760" y="4643446"/>
            <a:ext cx="271461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714348" y="235743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9" name="8 Oval"/>
          <p:cNvSpPr/>
          <p:nvPr/>
        </p:nvSpPr>
        <p:spPr>
          <a:xfrm>
            <a:off x="4857752" y="285749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  <p:bldP spid="7" grpId="0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Autofit/>
          </a:bodyPr>
          <a:lstStyle/>
          <a:p>
            <a:r>
              <a:rPr lang="tr-TR" sz="3200" dirty="0" smtClean="0"/>
              <a:t>Olayların Oluş Sırasına Göre Sıralanması</a:t>
            </a:r>
            <a:endParaRPr lang="tr-TR" sz="3200" dirty="0"/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14422"/>
            <a:ext cx="3544439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785918" y="5286388"/>
            <a:ext cx="2071670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285860"/>
            <a:ext cx="3709533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5786446" y="5214950"/>
            <a:ext cx="300036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2143108" y="478632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0" name="9 Oval"/>
          <p:cNvSpPr/>
          <p:nvPr/>
        </p:nvSpPr>
        <p:spPr>
          <a:xfrm>
            <a:off x="6858016" y="4929198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818" grpId="0"/>
      <p:bldP spid="34820" grpId="0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66"/>
            <a:ext cx="357190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6228" y="357166"/>
            <a:ext cx="3777738" cy="4357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1571604" y="4286256"/>
            <a:ext cx="22145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5643570" y="4286256"/>
            <a:ext cx="285748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857224" y="378619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6 Oval"/>
          <p:cNvSpPr/>
          <p:nvPr/>
        </p:nvSpPr>
        <p:spPr>
          <a:xfrm>
            <a:off x="6143636" y="3857628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7" grpId="0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tr-TR" dirty="0" err="1" smtClean="0"/>
              <a:t>Paragafların</a:t>
            </a:r>
            <a:r>
              <a:rPr lang="tr-TR" dirty="0" smtClean="0"/>
              <a:t> Ortak Yönü</a:t>
            </a:r>
            <a:endParaRPr lang="tr-TR" dirty="0"/>
          </a:p>
        </p:txBody>
      </p:sp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5" y="1000108"/>
            <a:ext cx="3500463" cy="5299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7" y="1000108"/>
            <a:ext cx="3643339" cy="5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1500166" y="5929330"/>
            <a:ext cx="250029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5429256" y="5786454"/>
            <a:ext cx="278605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5000628" y="478632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785786" y="542926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3011" grpId="0"/>
      <p:bldP spid="43012" grpId="0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14290"/>
            <a:ext cx="3844090" cy="6286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42852"/>
            <a:ext cx="3786214" cy="6403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1714480" y="6286520"/>
            <a:ext cx="250029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642910" y="550070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5357818" y="6072206"/>
            <a:ext cx="307180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5000628" y="4929198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6" grpId="0" animBg="1"/>
      <p:bldP spid="8" grpId="0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tr-TR" sz="3200" dirty="0" smtClean="0"/>
              <a:t>Düşünce Cümlelerin Hangisinden Sonra Değişmeye Başlamıştır?</a:t>
            </a:r>
            <a:endParaRPr lang="tr-TR" sz="3200" dirty="0"/>
          </a:p>
        </p:txBody>
      </p:sp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357298"/>
            <a:ext cx="348432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357298"/>
            <a:ext cx="342902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5286380" y="4500570"/>
            <a:ext cx="3143240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857356" y="4572008"/>
            <a:ext cx="3143240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</a:t>
            </a:r>
            <a:endParaRPr kumimoji="0" lang="tr-T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7500958" y="400050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2357422" y="414338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963" grpId="0"/>
      <p:bldP spid="7" grpId="0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-214346" y="0"/>
            <a:ext cx="8901146" cy="1143000"/>
          </a:xfrm>
        </p:spPr>
        <p:txBody>
          <a:bodyPr>
            <a:normAutofit/>
          </a:bodyPr>
          <a:lstStyle/>
          <a:p>
            <a:r>
              <a:rPr lang="tr-TR" dirty="0" smtClean="0"/>
              <a:t>Anlatımda 1. Kişi ve 3. Kişi</a:t>
            </a:r>
            <a:endParaRPr lang="tr-TR" dirty="0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19" y="1000108"/>
            <a:ext cx="3541639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714348" y="5786454"/>
            <a:ext cx="307180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 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000108"/>
            <a:ext cx="357190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5715008" y="5572140"/>
            <a:ext cx="22145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571472" y="335756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4929190" y="164305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9939" grpId="0"/>
      <p:bldP spid="39941" grpId="0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714356"/>
            <a:ext cx="3317511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1571604" y="5214950"/>
            <a:ext cx="207170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7" y="714356"/>
            <a:ext cx="342902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5286380" y="5214950"/>
            <a:ext cx="314324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857224" y="2428868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000628" y="235743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1" grpId="0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İlettikleri Duygu, Düşünce Ve Durumlara Göre Cümleler</a:t>
            </a:r>
            <a:endParaRPr lang="tr-TR" dirty="0"/>
          </a:p>
        </p:txBody>
      </p:sp>
      <p:pic>
        <p:nvPicPr>
          <p:cNvPr id="4812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285860"/>
            <a:ext cx="335758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428736"/>
            <a:ext cx="364333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1500166" y="4786322"/>
            <a:ext cx="18573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143636" y="4357694"/>
            <a:ext cx="18573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3071802" y="4214818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6715140" y="392906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8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8131" grpId="0"/>
      <p:bldP spid="7" grpId="0"/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857231"/>
            <a:ext cx="3786214" cy="4402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3357554" y="4786322"/>
            <a:ext cx="307180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4357686" y="428625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tr-TR" dirty="0" smtClean="0"/>
              <a:t>Metni Tamamlama</a:t>
            </a:r>
            <a:endParaRPr lang="tr-TR" dirty="0"/>
          </a:p>
        </p:txBody>
      </p:sp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000108"/>
            <a:ext cx="369731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000108"/>
            <a:ext cx="3857652" cy="4606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5429256" y="5072074"/>
            <a:ext cx="292892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357290" y="5286388"/>
            <a:ext cx="292892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5072066" y="3500438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785786" y="3143248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6083" grpId="0"/>
      <p:bldP spid="7" grpId="0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65"/>
            <a:ext cx="3714776" cy="4857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1000100" y="4714884"/>
            <a:ext cx="328611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571472" y="371475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428604"/>
            <a:ext cx="3714776" cy="5747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3143240" y="5715016"/>
            <a:ext cx="264317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2571736" y="471488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Parçada Asıl Anlatılmak İstenen Nedir?</a:t>
            </a:r>
            <a:endParaRPr lang="tr-TR" dirty="0"/>
          </a:p>
        </p:txBody>
      </p:sp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736"/>
            <a:ext cx="365762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357298"/>
            <a:ext cx="3286148" cy="5014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5214942" y="6000768"/>
            <a:ext cx="328611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 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500166" y="5572140"/>
            <a:ext cx="328611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714348" y="357187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5286380" y="507207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10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1203" grpId="0"/>
      <p:bldP spid="7" grpId="0"/>
      <p:bldP spid="8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14290"/>
            <a:ext cx="3357585" cy="552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1142976" y="5286388"/>
            <a:ext cx="257173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57166"/>
            <a:ext cx="3500462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5000628" y="5286388"/>
            <a:ext cx="414337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785786" y="378619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4929190" y="378619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80" grpId="0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tr-TR" sz="2400" dirty="0" smtClean="0"/>
              <a:t>Paragrafla İlgili Hangisine </a:t>
            </a:r>
            <a:r>
              <a:rPr lang="tr-TR" sz="2400" u="sng" dirty="0" smtClean="0"/>
              <a:t>Değinilmemiştir?</a:t>
            </a:r>
            <a:endParaRPr lang="tr-TR" sz="2400" u="sng" dirty="0"/>
          </a:p>
        </p:txBody>
      </p:sp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142984"/>
            <a:ext cx="359422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1142984"/>
            <a:ext cx="3735249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5500694" y="5786454"/>
            <a:ext cx="364330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 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785918" y="5786454"/>
            <a:ext cx="364330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5357818" y="435769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1000100" y="485776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155" grpId="0"/>
      <p:bldP spid="7" grpId="0"/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3" y="428604"/>
            <a:ext cx="3429025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500042"/>
            <a:ext cx="3574139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5286380" y="5286388"/>
            <a:ext cx="335758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357290" y="5286388"/>
            <a:ext cx="335758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5286380" y="471488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8662" y="450057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7" grpId="0"/>
      <p:bldP spid="6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571480"/>
            <a:ext cx="375559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3428992" y="5143512"/>
            <a:ext cx="228598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2428860" y="450057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tr-TR" dirty="0" smtClean="0"/>
              <a:t>Metnin Ana fikri Nedir?</a:t>
            </a:r>
            <a:endParaRPr lang="tr-TR" dirty="0"/>
          </a:p>
        </p:txBody>
      </p:sp>
      <p:pic>
        <p:nvPicPr>
          <p:cNvPr id="573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000108"/>
            <a:ext cx="334300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714348" y="5429264"/>
            <a:ext cx="364330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1000108"/>
            <a:ext cx="342902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5572132" y="5429264"/>
            <a:ext cx="342899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571472" y="371475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4786314" y="485776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573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7346" grpId="0"/>
      <p:bldP spid="57348" grpId="0"/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Autofit/>
          </a:bodyPr>
          <a:lstStyle/>
          <a:p>
            <a:r>
              <a:rPr lang="tr-TR" sz="3600" dirty="0" smtClean="0"/>
              <a:t>Metnin Dil ve Anlatımıyla İlgili Hangisi </a:t>
            </a:r>
            <a:r>
              <a:rPr lang="tr-TR" sz="3600" u="sng" dirty="0" smtClean="0"/>
              <a:t>Söylenemez?</a:t>
            </a:r>
            <a:endParaRPr lang="tr-TR" sz="3600" u="sng" dirty="0"/>
          </a:p>
        </p:txBody>
      </p:sp>
      <p:pic>
        <p:nvPicPr>
          <p:cNvPr id="563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285860"/>
            <a:ext cx="365683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285860"/>
            <a:ext cx="370116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5429256" y="4857760"/>
            <a:ext cx="3143240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785918" y="4857760"/>
            <a:ext cx="3143240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928662" y="371475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5143504" y="428625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6323" grpId="0"/>
      <p:bldP spid="8" grpId="0"/>
      <p:bldP spid="7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tr-TR" sz="2800" dirty="0" smtClean="0"/>
              <a:t>Parçadaki Altı Çizili Sözle Hangisini Anlatmak İstemiştir?</a:t>
            </a:r>
            <a:endParaRPr lang="tr-TR" sz="2800" dirty="0"/>
          </a:p>
        </p:txBody>
      </p:sp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7" y="1214422"/>
            <a:ext cx="3509897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928662" y="5214950"/>
            <a:ext cx="328611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214422"/>
            <a:ext cx="3796419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5357818" y="5214950"/>
            <a:ext cx="314324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785786" y="478632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5072066" y="407194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1000"/>
                                        <p:tgtEl>
                                          <p:spTgt spid="55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1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5298" grpId="0"/>
      <p:bldP spid="55300" grpId="0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642918"/>
            <a:ext cx="3556725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7" y="714356"/>
            <a:ext cx="3555143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5500694" y="4857760"/>
            <a:ext cx="335758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071670" y="4929198"/>
            <a:ext cx="335758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5072066" y="378619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1000100" y="450057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4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4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4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  <p:bldP spid="7" grpId="0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142852"/>
            <a:ext cx="3539243" cy="2143140"/>
          </a:xfrm>
          <a:prstGeom prst="rect">
            <a:avLst/>
          </a:prstGeom>
          <a:noFill/>
          <a:ln w="9525">
            <a:gradFill>
              <a:gsLst>
                <a:gs pos="0">
                  <a:srgbClr val="FF0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miter lim="800000"/>
            <a:headEnd/>
            <a:tailEnd/>
          </a:ln>
          <a:effectLst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428728" y="1928802"/>
            <a:ext cx="207167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3438" y="142852"/>
            <a:ext cx="371477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5857884" y="2428868"/>
            <a:ext cx="264317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 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2428868"/>
            <a:ext cx="350046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1214414" y="4143380"/>
            <a:ext cx="3571868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2013 -2014TEOG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14876" y="3357562"/>
            <a:ext cx="364333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6072198" y="5572140"/>
            <a:ext cx="3071802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2014 -2015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4281" y="4643446"/>
            <a:ext cx="358313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1071538" y="6286520"/>
            <a:ext cx="271461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2014 -2015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857620" y="142852"/>
            <a:ext cx="967989" cy="6215106"/>
          </a:xfrm>
          <a:prstGeom prst="rect">
            <a:avLst/>
          </a:prstGeom>
          <a:noFill/>
        </p:spPr>
        <p:txBody>
          <a:bodyPr vert="wordArtVert" wrap="square" lIns="91440" tIns="45720" rIns="91440" bIns="45720">
            <a:normAutofit fontScale="55000" lnSpcReduction="2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Mecaz Anlam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3" name="12 Oval"/>
          <p:cNvSpPr/>
          <p:nvPr/>
        </p:nvSpPr>
        <p:spPr>
          <a:xfrm>
            <a:off x="2643174" y="157161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4" name="13 Oval"/>
          <p:cNvSpPr/>
          <p:nvPr/>
        </p:nvSpPr>
        <p:spPr>
          <a:xfrm>
            <a:off x="642910" y="328612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5" name="14 Oval"/>
          <p:cNvSpPr/>
          <p:nvPr/>
        </p:nvSpPr>
        <p:spPr>
          <a:xfrm>
            <a:off x="642910" y="5286388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6" name="15 Oval"/>
          <p:cNvSpPr/>
          <p:nvPr/>
        </p:nvSpPr>
        <p:spPr>
          <a:xfrm>
            <a:off x="7215206" y="214311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7" name="16 Oval"/>
          <p:cNvSpPr/>
          <p:nvPr/>
        </p:nvSpPr>
        <p:spPr>
          <a:xfrm>
            <a:off x="5143504" y="435769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8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9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1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5" grpId="0"/>
      <p:bldP spid="20487" grpId="0"/>
      <p:bldP spid="20489" grpId="0"/>
      <p:bldP spid="20492" grpId="0"/>
      <p:bldP spid="19" grpId="0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0"/>
            <a:ext cx="8229600" cy="1143000"/>
          </a:xfrm>
        </p:spPr>
        <p:txBody>
          <a:bodyPr>
            <a:normAutofit/>
          </a:bodyPr>
          <a:lstStyle/>
          <a:p>
            <a:r>
              <a:rPr lang="tr-TR" sz="2800" dirty="0" smtClean="0"/>
              <a:t>Bu Metne Göre…  İfadesiyle Başlayan Sorular</a:t>
            </a:r>
            <a:endParaRPr lang="tr-TR" sz="2800" dirty="0"/>
          </a:p>
        </p:txBody>
      </p:sp>
      <p:pic>
        <p:nvPicPr>
          <p:cNvPr id="634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071546"/>
            <a:ext cx="322076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1214414" y="5500702"/>
            <a:ext cx="285748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142984"/>
            <a:ext cx="357646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5786446" y="5572140"/>
            <a:ext cx="307180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571472" y="4929198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5143504" y="464344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3490" grpId="0"/>
      <p:bldP spid="63492" grpId="0"/>
      <p:bldP spid="7" grpId="0" animBg="1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71480"/>
            <a:ext cx="335758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642918"/>
            <a:ext cx="335758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785786" y="4857760"/>
            <a:ext cx="285748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357818" y="4857760"/>
            <a:ext cx="285748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785786" y="378619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5429256" y="392906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/>
      <p:bldP spid="7" grpId="0"/>
      <p:bldP spid="6" grpId="0" animBg="1"/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500042"/>
            <a:ext cx="3714776" cy="533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2928926" y="5500702"/>
            <a:ext cx="307180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2643174" y="4572008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Cümlede Vurgu</a:t>
            </a:r>
            <a:endParaRPr lang="tr-TR" dirty="0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428736"/>
            <a:ext cx="3757971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3643306" y="4357694"/>
            <a:ext cx="278608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2928926" y="321468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4515" grpId="0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Fiilde Çatı</a:t>
            </a:r>
            <a:endParaRPr lang="tr-TR" dirty="0"/>
          </a:p>
        </p:txBody>
      </p:sp>
      <p:pic>
        <p:nvPicPr>
          <p:cNvPr id="6553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571612"/>
            <a:ext cx="3643338" cy="3111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3071802" y="4214818"/>
            <a:ext cx="342899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5000628" y="364331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65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5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5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5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5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5538" grpId="0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tr-TR" dirty="0" smtClean="0"/>
              <a:t>Cümlede Anlam-Biçim İlişkisi</a:t>
            </a:r>
            <a:endParaRPr lang="tr-TR" dirty="0"/>
          </a:p>
        </p:txBody>
      </p:sp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357298"/>
            <a:ext cx="3214710" cy="4164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3286116" y="5000636"/>
            <a:ext cx="285748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4214810" y="4572008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2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2466" grpId="0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27146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DİNLEDİĞİNİZ İÇİN TEŞEKKÜRLER </a:t>
            </a:r>
            <a:r>
              <a:rPr lang="tr-TR" dirty="0" smtClean="0">
                <a:sym typeface="Wingdings" pitchFamily="2" charset="2"/>
              </a:rPr>
              <a:t></a:t>
            </a:r>
            <a:br>
              <a:rPr lang="tr-TR" dirty="0" smtClean="0">
                <a:sym typeface="Wingdings" pitchFamily="2" charset="2"/>
              </a:rPr>
            </a:br>
            <a:r>
              <a:rPr lang="tr-TR" dirty="0" smtClean="0">
                <a:sym typeface="Wingdings" pitchFamily="2" charset="2"/>
              </a:rPr>
              <a:t/>
            </a:r>
            <a:br>
              <a:rPr lang="tr-TR" dirty="0" smtClean="0">
                <a:sym typeface="Wingdings" pitchFamily="2" charset="2"/>
              </a:rPr>
            </a:br>
            <a:r>
              <a:rPr lang="tr-TR" dirty="0" smtClean="0">
                <a:sym typeface="Wingdings" pitchFamily="2" charset="2"/>
              </a:rPr>
              <a:t/>
            </a:r>
            <a:br>
              <a:rPr lang="tr-TR" dirty="0" smtClean="0">
                <a:sym typeface="Wingdings" pitchFamily="2" charset="2"/>
              </a:rPr>
            </a:br>
            <a:r>
              <a:rPr lang="tr-TR" dirty="0" smtClean="0">
                <a:sym typeface="Wingdings" pitchFamily="2" charset="2"/>
              </a:rPr>
              <a:t/>
            </a:r>
            <a:br>
              <a:rPr lang="tr-TR" dirty="0" smtClean="0">
                <a:sym typeface="Wingdings" pitchFamily="2" charset="2"/>
              </a:rPr>
            </a:br>
            <a:r>
              <a:rPr lang="tr-TR" dirty="0" smtClean="0">
                <a:sym typeface="Wingdings" pitchFamily="2" charset="2"/>
              </a:rPr>
              <a:t>TÜRKÇE ÖĞRETMENİ YÜCEL YILMAZ </a:t>
            </a:r>
            <a:endParaRPr lang="tr-TR" dirty="0"/>
          </a:p>
        </p:txBody>
      </p:sp>
      <p:sp>
        <p:nvSpPr>
          <p:cNvPr id="3" name="1 Başlık"/>
          <p:cNvSpPr txBox="1">
            <a:spLocks/>
          </p:cNvSpPr>
          <p:nvPr/>
        </p:nvSpPr>
        <p:spPr>
          <a:xfrm>
            <a:off x="539552" y="5445224"/>
            <a:ext cx="8229600" cy="1143000"/>
          </a:xfrm>
          <a:prstGeom prst="rect">
            <a:avLst/>
          </a:prstGeom>
        </p:spPr>
        <p:txBody>
          <a:bodyPr vert="horz" anchor="ctr">
            <a:normAutofit fontScale="97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42852"/>
            <a:ext cx="346757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714480" y="2071678"/>
            <a:ext cx="235745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2013 -2014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142851"/>
            <a:ext cx="3429024" cy="2261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5786446" y="2000240"/>
            <a:ext cx="285752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000100" y="3214686"/>
            <a:ext cx="6215107" cy="150019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4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Terim anlam</a:t>
            </a:r>
            <a:endParaRPr lang="tr-TR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6 Oval"/>
          <p:cNvSpPr/>
          <p:nvPr/>
        </p:nvSpPr>
        <p:spPr>
          <a:xfrm>
            <a:off x="571472" y="164305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9" name="8 Oval"/>
          <p:cNvSpPr/>
          <p:nvPr/>
        </p:nvSpPr>
        <p:spPr>
          <a:xfrm>
            <a:off x="5572132" y="92867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3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0" grpId="0"/>
      <p:bldP spid="8" grpId="0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85720" y="0"/>
            <a:ext cx="8302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Öznel ve Nesnel Yargılar </a:t>
            </a:r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785794"/>
            <a:ext cx="3500463" cy="2569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5857884" y="3071810"/>
            <a:ext cx="307180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785794"/>
            <a:ext cx="364333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071538" y="3071810"/>
            <a:ext cx="292895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6" y="3643314"/>
            <a:ext cx="3571900" cy="2798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6500826" y="6072206"/>
            <a:ext cx="250033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3714752"/>
            <a:ext cx="371477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1071538" y="6000768"/>
            <a:ext cx="428628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2014-2015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Oval"/>
          <p:cNvSpPr/>
          <p:nvPr/>
        </p:nvSpPr>
        <p:spPr>
          <a:xfrm>
            <a:off x="571472" y="2857496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2" name="11 Oval"/>
          <p:cNvSpPr/>
          <p:nvPr/>
        </p:nvSpPr>
        <p:spPr>
          <a:xfrm>
            <a:off x="6357950" y="2786058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3" name="12 Oval"/>
          <p:cNvSpPr/>
          <p:nvPr/>
        </p:nvSpPr>
        <p:spPr>
          <a:xfrm>
            <a:off x="2000232" y="578645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4" name="13 Oval"/>
          <p:cNvSpPr/>
          <p:nvPr/>
        </p:nvSpPr>
        <p:spPr>
          <a:xfrm>
            <a:off x="6357950" y="578645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3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6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7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8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434" grpId="0"/>
      <p:bldP spid="18436" grpId="0"/>
      <p:bldP spid="18438" grpId="1"/>
      <p:bldP spid="18440" grpId="0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142976" y="0"/>
            <a:ext cx="5803616" cy="11760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Up">
              <a:avLst>
                <a:gd name="adj" fmla="val 40695"/>
              </a:avLst>
            </a:prstTxWarp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Sebep-Sonuç ve Amaç-Sonuç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1142984"/>
            <a:ext cx="364333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6357950" y="3714752"/>
            <a:ext cx="221454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2013 -2014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1142984"/>
            <a:ext cx="385765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2071670" y="3714752"/>
            <a:ext cx="271461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2013 -2014  TEOG 1.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785786" y="257174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7 Oval"/>
          <p:cNvSpPr/>
          <p:nvPr/>
        </p:nvSpPr>
        <p:spPr>
          <a:xfrm>
            <a:off x="5143504" y="2357430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410" grpId="0"/>
      <p:bldP spid="17412" grpId="0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357290" y="0"/>
            <a:ext cx="6109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Zıt Anlam-Eş Sesli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428736"/>
            <a:ext cx="364333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500166" y="4857760"/>
            <a:ext cx="250029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1428736"/>
            <a:ext cx="392909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5429256" y="4786322"/>
            <a:ext cx="321467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2013-2014 TEOG 2. D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Ö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NEM (MAZERET)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642910" y="3714752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7 Oval"/>
          <p:cNvSpPr/>
          <p:nvPr/>
        </p:nvSpPr>
        <p:spPr>
          <a:xfrm>
            <a:off x="4786314" y="4000504"/>
            <a:ext cx="214314" cy="285752"/>
          </a:xfrm>
          <a:prstGeom prst="ellipse">
            <a:avLst/>
          </a:prstGeom>
          <a:solidFill>
            <a:srgbClr val="FF00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386" grpId="0"/>
      <p:bldP spid="16388" grpId="0"/>
      <p:bldP spid="7" grpId="0" animBg="1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2107</TotalTime>
  <Words>929</Words>
  <Application>Microsoft Office PowerPoint</Application>
  <PresentationFormat>Ekran Gösterisi (4:3)</PresentationFormat>
  <Paragraphs>157</Paragraphs>
  <Slides>56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56</vt:i4>
      </vt:variant>
    </vt:vector>
  </HeadingPairs>
  <TitlesOfParts>
    <vt:vector size="57" baseType="lpstr">
      <vt:lpstr>Güven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Yakın Anlam</vt:lpstr>
      <vt:lpstr>Slayt 11</vt:lpstr>
      <vt:lpstr>Slayt 12</vt:lpstr>
      <vt:lpstr>Slayt 13</vt:lpstr>
      <vt:lpstr>Slayt 14</vt:lpstr>
      <vt:lpstr>FİİLİMSİLER</vt:lpstr>
      <vt:lpstr>Slayt 16</vt:lpstr>
      <vt:lpstr>Slayt 17</vt:lpstr>
      <vt:lpstr>Slayt 18</vt:lpstr>
      <vt:lpstr>İMLA VE NOKTALAMA</vt:lpstr>
      <vt:lpstr>Slayt 20</vt:lpstr>
      <vt:lpstr>SÖZ SANATLARI</vt:lpstr>
      <vt:lpstr>DÜŞÜNCEYİ GELİŞTİRME YOLLARI</vt:lpstr>
      <vt:lpstr>Slayt 23</vt:lpstr>
      <vt:lpstr>METİN TÜRLERİ</vt:lpstr>
      <vt:lpstr>Slayt 25</vt:lpstr>
      <vt:lpstr>Slayt 26</vt:lpstr>
      <vt:lpstr>PARAGRAF Yazar, bu metinle aşağıdaki soruların hangisine cevap vermiştir?</vt:lpstr>
      <vt:lpstr>Slayt 28</vt:lpstr>
      <vt:lpstr>Özgünlük Sadelik Tutarlılık Akıcılık</vt:lpstr>
      <vt:lpstr>Olayların Oluş Sırasına Göre Sıralanması</vt:lpstr>
      <vt:lpstr>Slayt 31</vt:lpstr>
      <vt:lpstr>Paragafların Ortak Yönü</vt:lpstr>
      <vt:lpstr>Slayt 33</vt:lpstr>
      <vt:lpstr>Düşünce Cümlelerin Hangisinden Sonra Değişmeye Başlamıştır?</vt:lpstr>
      <vt:lpstr>Anlatımda 1. Kişi ve 3. Kişi</vt:lpstr>
      <vt:lpstr>Slayt 36</vt:lpstr>
      <vt:lpstr>İlettikleri Duygu, Düşünce Ve Durumlara Göre Cümleler</vt:lpstr>
      <vt:lpstr>Slayt 38</vt:lpstr>
      <vt:lpstr>Metni Tamamlama</vt:lpstr>
      <vt:lpstr>Slayt 40</vt:lpstr>
      <vt:lpstr>Parçada Asıl Anlatılmak İstenen Nedir?</vt:lpstr>
      <vt:lpstr>Slayt 42</vt:lpstr>
      <vt:lpstr>Paragrafla İlgili Hangisine Değinilmemiştir?</vt:lpstr>
      <vt:lpstr>Slayt 44</vt:lpstr>
      <vt:lpstr>Slayt 45</vt:lpstr>
      <vt:lpstr>Metnin Ana fikri Nedir?</vt:lpstr>
      <vt:lpstr>Metnin Dil ve Anlatımıyla İlgili Hangisi Söylenemez?</vt:lpstr>
      <vt:lpstr>Parçadaki Altı Çizili Sözle Hangisini Anlatmak İstemiştir?</vt:lpstr>
      <vt:lpstr>Slayt 49</vt:lpstr>
      <vt:lpstr>Bu Metne Göre…  İfadesiyle Başlayan Sorular</vt:lpstr>
      <vt:lpstr>Slayt 51</vt:lpstr>
      <vt:lpstr>Slayt 52</vt:lpstr>
      <vt:lpstr>Cümlede Vurgu</vt:lpstr>
      <vt:lpstr>Fiilde Çatı</vt:lpstr>
      <vt:lpstr>Cümlede Anlam-Biçim İlişkisi</vt:lpstr>
      <vt:lpstr>DİNLEDİĞİNİZ İÇİN TEŞEKKÜRLER     TÜRKÇE ÖĞRETMENİ YÜCEL YILMAZ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2015-02-18T14:53:40Z</dcterms:created>
  <dcterms:modified xsi:type="dcterms:W3CDTF">2015-11-12T16:45:06Z</dcterms:modified>
  <cp:category>www.sorubak.com</cp:category>
</cp:coreProperties>
</file>