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4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28DC1C-6695-457A-ABB6-E29CAD3C22B5}" type="datetimeFigureOut">
              <a:rPr lang="tr-TR" smtClean="0"/>
              <a:pPr/>
              <a:t>25.03.2016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ABA1AE-0910-4116-B447-BA769DF18CAE}" type="slidenum">
              <a:rPr lang="tr-TR" smtClean="0"/>
              <a:pPr/>
              <a:t>‹#›</a:t>
            </a:fld>
            <a:endParaRPr lang="tr-TR"/>
          </a:p>
        </p:txBody>
      </p:sp>
    </p:spTree>
    <p:extLst>
      <p:ext uri="{BB962C8B-B14F-4D97-AF65-F5344CB8AC3E}">
        <p14:creationId xmlns:p14="http://schemas.microsoft.com/office/powerpoint/2010/main" xmlns="" val="2010387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F3ABA1AE-0910-4116-B447-BA769DF18CAE}" type="slidenum">
              <a:rPr lang="tr-TR" smtClean="0"/>
              <a:pPr/>
              <a:t>22</a:t>
            </a:fld>
            <a:endParaRPr lang="tr-TR"/>
          </a:p>
        </p:txBody>
      </p:sp>
    </p:spTree>
    <p:extLst>
      <p:ext uri="{BB962C8B-B14F-4D97-AF65-F5344CB8AC3E}">
        <p14:creationId xmlns:p14="http://schemas.microsoft.com/office/powerpoint/2010/main" xmlns="" val="196783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Alt Başlık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17" name="Altbilgi Yer Tutucusu 16"/>
          <p:cNvSpPr>
            <a:spLocks noGrp="1"/>
          </p:cNvSpPr>
          <p:nvPr>
            <p:ph type="ftr" sz="quarter" idx="11"/>
          </p:nvPr>
        </p:nvSpPr>
        <p:spPr/>
        <p:txBody>
          <a:bodyPr/>
          <a:lstStyle/>
          <a:p>
            <a:endParaRPr lang="tr-TR"/>
          </a:p>
        </p:txBody>
      </p:sp>
      <p:sp>
        <p:nvSpPr>
          <p:cNvPr id="7" name="Düz Bağlayıcı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ayt Numarası Yer Tutucusu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302176B-0E47-46AC-8F43-DAB4B8A37D06}" type="slidenum">
              <a:rPr lang="tr-TR" smtClean="0"/>
              <a:pPr/>
              <a:t>‹#›</a:t>
            </a:fld>
            <a:endParaRPr lang="tr-TR"/>
          </a:p>
        </p:txBody>
      </p:sp>
      <p:sp>
        <p:nvSpPr>
          <p:cNvPr id="8" name="Başlık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2"/>
      </p:bgRef>
    </p:bg>
    <p:spTree>
      <p:nvGrpSpPr>
        <p:cNvPr id="1" name=""/>
        <p:cNvGrpSpPr/>
        <p:nvPr/>
      </p:nvGrpSpPr>
      <p:grpSpPr>
        <a:xfrm>
          <a:off x="0" y="0"/>
          <a:ext cx="0" cy="0"/>
          <a:chOff x="0" y="0"/>
          <a:chExt cx="0" cy="0"/>
        </a:xfrm>
      </p:grpSpPr>
      <p:sp>
        <p:nvSpPr>
          <p:cNvPr id="7" name="Dikdörtgen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Dikdörtgen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Düz Bağlayıcı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6915912" y="3009901"/>
            <a:ext cx="457200" cy="441325"/>
          </a:xfrm>
        </p:spPr>
        <p:txBody>
          <a:bodyPr/>
          <a:lstStyle/>
          <a:p>
            <a:fld id="{F302176B-0E47-46AC-8F43-DAB4B8A37D06}" type="slidenum">
              <a:rPr lang="tr-TR" smtClean="0"/>
              <a:pPr/>
              <a:t>‹#›</a:t>
            </a:fld>
            <a:endParaRPr lang="tr-TR"/>
          </a:p>
        </p:txBody>
      </p:sp>
      <p:sp>
        <p:nvSpPr>
          <p:cNvPr id="3" name="Dikey Metin Yer Tutucusu 2"/>
          <p:cNvSpPr>
            <a:spLocks noGrp="1"/>
          </p:cNvSpPr>
          <p:nvPr>
            <p:ph type="body" orient="vert" idx="1"/>
          </p:nvPr>
        </p:nvSpPr>
        <p:spPr>
          <a:xfrm>
            <a:off x="304800" y="304800"/>
            <a:ext cx="6553200" cy="5821366"/>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5" name="Altbilgi Yer Tutucusu 4"/>
          <p:cNvSpPr>
            <a:spLocks noGrp="1"/>
          </p:cNvSpPr>
          <p:nvPr>
            <p:ph type="ftr" sz="quarter" idx="11"/>
          </p:nvPr>
        </p:nvSpPr>
        <p:spPr/>
        <p:txBody>
          <a:bodyPr/>
          <a:lstStyle/>
          <a:p>
            <a:endParaRPr lang="tr-TR"/>
          </a:p>
        </p:txBody>
      </p:sp>
      <p:sp>
        <p:nvSpPr>
          <p:cNvPr id="2" name="Dikey Başlık 1"/>
          <p:cNvSpPr>
            <a:spLocks noGrp="1"/>
          </p:cNvSpPr>
          <p:nvPr>
            <p:ph type="title" orient="vert"/>
          </p:nvPr>
        </p:nvSpPr>
        <p:spPr>
          <a:xfrm>
            <a:off x="7391400" y="304801"/>
            <a:ext cx="1447800" cy="5851525"/>
          </a:xfrm>
        </p:spPr>
        <p:txBody>
          <a:bodyPr vert="eaVert"/>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solidFill>
                  <a:schemeClr val="accent3">
                    <a:shade val="75000"/>
                  </a:schemeClr>
                </a:solidFill>
              </a:defRPr>
            </a:lvl1p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a:xfrm>
            <a:off x="4361688" y="1026372"/>
            <a:ext cx="457200" cy="441325"/>
          </a:xfrm>
        </p:spPr>
        <p:txBody>
          <a:bodyPr/>
          <a:lstStyle/>
          <a:p>
            <a:fld id="{F302176B-0E47-46AC-8F43-DAB4B8A37D06}" type="slidenum">
              <a:rPr lang="tr-TR" smtClean="0"/>
              <a:pPr/>
              <a:t>‹#›</a:t>
            </a:fld>
            <a:endParaRPr lang="tr-TR"/>
          </a:p>
        </p:txBody>
      </p:sp>
      <p:sp>
        <p:nvSpPr>
          <p:cNvPr id="8" name="İçerik Yer Tutucusu 7"/>
          <p:cNvSpPr>
            <a:spLocks noGrp="1"/>
          </p:cNvSpPr>
          <p:nvPr>
            <p:ph sz="quarter" idx="1"/>
          </p:nvPr>
        </p:nvSpPr>
        <p:spPr>
          <a:xfrm>
            <a:off x="301752" y="1527048"/>
            <a:ext cx="850392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1"/>
      </p:bgRef>
    </p:bg>
    <p:spTree>
      <p:nvGrpSpPr>
        <p:cNvPr id="1" name=""/>
        <p:cNvGrpSpPr/>
        <p:nvPr/>
      </p:nvGrpSpPr>
      <p:grpSpPr>
        <a:xfrm>
          <a:off x="0" y="0"/>
          <a:ext cx="0" cy="0"/>
          <a:chOff x="0" y="0"/>
          <a:chExt cx="0" cy="0"/>
        </a:xfrm>
      </p:grpSpPr>
      <p:sp>
        <p:nvSpPr>
          <p:cNvPr id="17" name="Dikdörtgen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Dikdörtgen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Metin Yer Tutucusu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3" name="Dikdörtgen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ikdörtgen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Altbilgi Yer Tutucusu 4"/>
          <p:cNvSpPr>
            <a:spLocks noGrp="1"/>
          </p:cNvSpPr>
          <p:nvPr>
            <p:ph type="ftr" sz="quarter" idx="11"/>
          </p:nvPr>
        </p:nvSpPr>
        <p:spPr/>
        <p:txBody>
          <a:bodyPr/>
          <a:lstStyle/>
          <a:p>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8" name="Düz Bağlayıcı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ayt Numarası Yer Tutucusu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302176B-0E47-46AC-8F43-DAB4B8A37D06}" type="slidenum">
              <a:rPr lang="tr-TR" smtClean="0"/>
              <a:pPr/>
              <a:t>‹#›</a:t>
            </a:fld>
            <a:endParaRPr lang="tr-TR"/>
          </a:p>
        </p:txBody>
      </p:sp>
      <p:sp>
        <p:nvSpPr>
          <p:cNvPr id="2" name="Başlık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301752" y="228600"/>
            <a:ext cx="8534400" cy="758952"/>
          </a:xfrm>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a:xfrm>
            <a:off x="5791200" y="6409944"/>
            <a:ext cx="3044952" cy="365760"/>
          </a:xfrm>
        </p:spPr>
        <p:txBody>
          <a:bodyPr/>
          <a:lstStyle/>
          <a:p>
            <a:fld id="{A23720DD-5B6D-40BF-8493-A6B52D484E6B}" type="datetimeFigureOut">
              <a:rPr lang="tr-TR" smtClean="0"/>
              <a:pPr/>
              <a:t>25.03.2016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
        <p:nvSpPr>
          <p:cNvPr id="8" name="Düz Bağlayıcı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İçerik Yer Tutucusu 9"/>
          <p:cNvSpPr>
            <a:spLocks noGrp="1"/>
          </p:cNvSpPr>
          <p:nvPr>
            <p:ph sz="half" idx="1"/>
          </p:nvPr>
        </p:nvSpPr>
        <p:spPr>
          <a:xfrm>
            <a:off x="301752"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İçerik Yer Tutucusu 11"/>
          <p:cNvSpPr>
            <a:spLocks noGrp="1"/>
          </p:cNvSpPr>
          <p:nvPr>
            <p:ph sz="half" idx="2"/>
          </p:nvPr>
        </p:nvSpPr>
        <p:spPr>
          <a:xfrm>
            <a:off x="4800600" y="1371600"/>
            <a:ext cx="4038600" cy="4681728"/>
          </a:xfrm>
        </p:spPr>
        <p:txBody>
          <a:bodyPr/>
          <a:lstStyle>
            <a:lvl1pPr>
              <a:defRPr sz="2500"/>
            </a:lvl1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1">
        <a:schemeClr val="bg2"/>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Dikdörtgen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Dikdörtgen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Dikdörtgen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Dikdörtgen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ikdörtgen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Metin Yer Tutucusu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Veri Yer Tutucusu 6"/>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8" name="Altbilgi Yer Tutucusu 7"/>
          <p:cNvSpPr>
            <a:spLocks noGrp="1"/>
          </p:cNvSpPr>
          <p:nvPr>
            <p:ph type="ftr" sz="quarter" idx="11"/>
          </p:nvPr>
        </p:nvSpPr>
        <p:spPr>
          <a:xfrm>
            <a:off x="304800" y="6409944"/>
            <a:ext cx="3581400" cy="365760"/>
          </a:xfrm>
        </p:spPr>
        <p:txBody>
          <a:bodyPr/>
          <a:lstStyle/>
          <a:p>
            <a:endParaRPr lang="tr-TR"/>
          </a:p>
        </p:txBody>
      </p:sp>
      <p:sp>
        <p:nvSpPr>
          <p:cNvPr id="15" name="Düz Bağlayıcı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İçerik Yer Tutucusu 23"/>
          <p:cNvSpPr>
            <a:spLocks noGrp="1"/>
          </p:cNvSpPr>
          <p:nvPr>
            <p:ph sz="quarter" idx="2"/>
          </p:nvPr>
        </p:nvSpPr>
        <p:spPr>
          <a:xfrm>
            <a:off x="301752" y="2471383"/>
            <a:ext cx="4041648" cy="3818404"/>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İçerik Yer Tutucusu 25"/>
          <p:cNvSpPr>
            <a:spLocks noGrp="1"/>
          </p:cNvSpPr>
          <p:nvPr>
            <p:ph sz="quarter" idx="4"/>
          </p:nvPr>
        </p:nvSpPr>
        <p:spPr>
          <a:xfrm>
            <a:off x="4800600" y="2471383"/>
            <a:ext cx="4038600" cy="382219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ayt Numarası Yer Tutucusu 8"/>
          <p:cNvSpPr>
            <a:spLocks noGrp="1"/>
          </p:cNvSpPr>
          <p:nvPr>
            <p:ph type="sldNum" sz="quarter" idx="12"/>
          </p:nvPr>
        </p:nvSpPr>
        <p:spPr>
          <a:xfrm>
            <a:off x="4343400" y="1042416"/>
            <a:ext cx="457200" cy="441325"/>
          </a:xfrm>
        </p:spPr>
        <p:txBody>
          <a:bodyPr/>
          <a:lstStyle>
            <a:lvl1pPr algn="ctr">
              <a:defRPr/>
            </a:lvl1pPr>
          </a:lstStyle>
          <a:p>
            <a:fld id="{F302176B-0E47-46AC-8F43-DAB4B8A37D06}" type="slidenum">
              <a:rPr lang="tr-TR" smtClean="0"/>
              <a:pPr/>
              <a:t>‹#›</a:t>
            </a:fld>
            <a:endParaRPr lang="tr-TR"/>
          </a:p>
        </p:txBody>
      </p:sp>
      <p:sp>
        <p:nvSpPr>
          <p:cNvPr id="23" name="Başlık 22"/>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a:xfrm>
            <a:off x="4343400" y="1036020"/>
            <a:ext cx="457200" cy="441325"/>
          </a:xfrm>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Dikdörtgen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Dikdörtgen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ikdörtgen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Dikdörtgen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Veri Yer Tutucusu 1"/>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9" name="Dikdörtgen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Dikdörtgen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Dikdörtgen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Dikdörtgen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ikdörtgen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Düz Bağlayıcı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İçerik Yer Tutucusu 19"/>
          <p:cNvSpPr>
            <a:spLocks noGrp="1"/>
          </p:cNvSpPr>
          <p:nvPr>
            <p:ph sz="quarter" idx="1"/>
          </p:nvPr>
        </p:nvSpPr>
        <p:spPr>
          <a:xfrm>
            <a:off x="3124200" y="685800"/>
            <a:ext cx="5638800" cy="5410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ayt Numarası Yer Tutucusu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302176B-0E47-46AC-8F43-DAB4B8A37D06}" type="slidenum">
              <a:rPr lang="tr-TR" smtClean="0"/>
              <a:pPr/>
              <a:t>‹#›</a:t>
            </a:fld>
            <a:endParaRPr lang="tr-TR"/>
          </a:p>
        </p:txBody>
      </p:sp>
      <p:sp>
        <p:nvSpPr>
          <p:cNvPr id="21" name="Dikdörtgen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pPr/>
              <a:t>25.03.2016</a:t>
            </a:fld>
            <a:endParaRPr lang="tr-TR"/>
          </a:p>
        </p:txBody>
      </p:sp>
      <p:sp>
        <p:nvSpPr>
          <p:cNvPr id="6" name="Altbilgi Yer Tutucusu 5"/>
          <p:cNvSpPr>
            <a:spLocks noGrp="1"/>
          </p:cNvSpPr>
          <p:nvPr>
            <p:ph type="ftr" sz="quarter" idx="11"/>
          </p:nvPr>
        </p:nvSpPr>
        <p:spPr>
          <a:xfrm>
            <a:off x="301752" y="6410848"/>
            <a:ext cx="3383280" cy="365760"/>
          </a:xfrm>
        </p:spPr>
        <p:txBody>
          <a:bodyPr/>
          <a:lstStyle/>
          <a:p>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1" name="Düz Bağlayıcı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Dikdörtgen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Dikdörtgen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Dikdörtgen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Dikdörtgen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ayt Numarası Yer Tutucusu 6"/>
          <p:cNvSpPr>
            <a:spLocks noGrp="1"/>
          </p:cNvSpPr>
          <p:nvPr>
            <p:ph type="sldNum" sz="quarter" idx="12"/>
          </p:nvPr>
        </p:nvSpPr>
        <p:spPr>
          <a:xfrm>
            <a:off x="1371600" y="312738"/>
            <a:ext cx="457200" cy="441325"/>
          </a:xfrm>
        </p:spPr>
        <p:txBody>
          <a:bodyPr/>
          <a:lstStyle/>
          <a:p>
            <a:fld id="{F302176B-0E47-46AC-8F43-DAB4B8A37D06}" type="slidenum">
              <a:rPr lang="tr-TR" smtClean="0"/>
              <a:pPr/>
              <a:t>‹#›</a:t>
            </a:fld>
            <a:endParaRPr lang="tr-TR"/>
          </a:p>
        </p:txBody>
      </p:sp>
      <p:sp>
        <p:nvSpPr>
          <p:cNvPr id="2" name="Başlık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3000375" y="609600"/>
            <a:ext cx="5867400" cy="4267200"/>
          </a:xfrm>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22" name="Dikdörtgen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Veri Yer Tutucusu 4"/>
          <p:cNvSpPr>
            <a:spLocks noGrp="1"/>
          </p:cNvSpPr>
          <p:nvPr>
            <p:ph type="dt" sz="half" idx="10"/>
          </p:nvPr>
        </p:nvSpPr>
        <p:spPr>
          <a:xfrm>
            <a:off x="5788152" y="6404984"/>
            <a:ext cx="3044952" cy="365760"/>
          </a:xfrm>
        </p:spPr>
        <p:txBody>
          <a:bodyPr/>
          <a:lstStyle/>
          <a:p>
            <a:fld id="{A23720DD-5B6D-40BF-8493-A6B52D484E6B}" type="datetimeFigureOut">
              <a:rPr lang="tr-TR" smtClean="0"/>
              <a:pPr/>
              <a:t>25.03.2016</a:t>
            </a:fld>
            <a:endParaRPr lang="tr-TR"/>
          </a:p>
        </p:txBody>
      </p:sp>
      <p:sp>
        <p:nvSpPr>
          <p:cNvPr id="6" name="Altbilgi Yer Tutucusu 5"/>
          <p:cNvSpPr>
            <a:spLocks noGrp="1"/>
          </p:cNvSpPr>
          <p:nvPr>
            <p:ph type="ftr" sz="quarter" idx="11"/>
          </p:nvPr>
        </p:nvSpPr>
        <p:spPr>
          <a:xfrm>
            <a:off x="301752" y="6410848"/>
            <a:ext cx="3584448" cy="365760"/>
          </a:xfrm>
        </p:spPr>
        <p:txBody>
          <a:bodyPr/>
          <a:lstStyle/>
          <a:p>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Dikdörtgen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Dikdörtgen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Dikdörtgen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Dikdörtgen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Dikdörtgen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Veri Yer Tutucusu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A23720DD-5B6D-40BF-8493-A6B52D484E6B}" type="datetimeFigureOut">
              <a:rPr lang="tr-TR" smtClean="0"/>
              <a:pPr/>
              <a:t>25.03.2016</a:t>
            </a:fld>
            <a:endParaRPr lang="tr-TR"/>
          </a:p>
        </p:txBody>
      </p:sp>
      <p:sp>
        <p:nvSpPr>
          <p:cNvPr id="3" name="Altbilgi Yer Tutucusu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tr-TR"/>
          </a:p>
        </p:txBody>
      </p:sp>
      <p:sp>
        <p:nvSpPr>
          <p:cNvPr id="8" name="Dikdörtgen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Düz Bağlayıcı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302176B-0E47-46AC-8F43-DAB4B8A37D06}" type="slidenum">
              <a:rPr lang="tr-TR" smtClean="0"/>
              <a:pPr/>
              <a:t>‹#›</a:t>
            </a:fld>
            <a:endParaRPr lang="tr-TR"/>
          </a:p>
        </p:txBody>
      </p:sp>
      <p:sp>
        <p:nvSpPr>
          <p:cNvPr id="22" name="Başlık Yer Tutucusu 21"/>
          <p:cNvSpPr>
            <a:spLocks noGrp="1"/>
          </p:cNvSpPr>
          <p:nvPr>
            <p:ph type="title"/>
          </p:nvPr>
        </p:nvSpPr>
        <p:spPr>
          <a:xfrm>
            <a:off x="301752" y="228600"/>
            <a:ext cx="8534400" cy="758952"/>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23528" y="2996952"/>
            <a:ext cx="3416424" cy="897632"/>
          </a:xfrm>
        </p:spPr>
        <p:txBody>
          <a:bodyPr>
            <a:normAutofit/>
          </a:bodyPr>
          <a:lstStyle/>
          <a:p>
            <a:r>
              <a:rPr lang="tr-TR" sz="2000" dirty="0" smtClean="0">
                <a:solidFill>
                  <a:srgbClr val="FF0000"/>
                </a:solidFill>
              </a:rPr>
              <a:t>DENEME  SINAV I</a:t>
            </a:r>
            <a:endParaRPr lang="tr-TR" sz="2000" dirty="0">
              <a:solidFill>
                <a:srgbClr val="FF0000"/>
              </a:solidFill>
            </a:endParaRPr>
          </a:p>
        </p:txBody>
      </p:sp>
      <p:sp>
        <p:nvSpPr>
          <p:cNvPr id="2" name="Başlık 1"/>
          <p:cNvSpPr>
            <a:spLocks noGrp="1"/>
          </p:cNvSpPr>
          <p:nvPr>
            <p:ph type="ctrTitle"/>
          </p:nvPr>
        </p:nvSpPr>
        <p:spPr/>
        <p:txBody>
          <a:bodyPr>
            <a:normAutofit fontScale="90000"/>
          </a:bodyPr>
          <a:lstStyle/>
          <a:p>
            <a:r>
              <a:rPr lang="tr-TR" dirty="0" smtClean="0"/>
              <a:t>TEOG’A HAZIRLIK-2016</a:t>
            </a:r>
            <a:br>
              <a:rPr lang="tr-TR" dirty="0" smtClean="0"/>
            </a:br>
            <a:r>
              <a:rPr lang="tr-TR" dirty="0" smtClean="0"/>
              <a:t>T.C İNKILAP TARİHİ VE ATATÜRKÇÜLÜK</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44008" y="2132856"/>
            <a:ext cx="3840088" cy="3810087"/>
          </a:xfrm>
          <a:prstGeom prst="rect">
            <a:avLst/>
          </a:prstGeom>
        </p:spPr>
      </p:pic>
    </p:spTree>
    <p:extLst>
      <p:ext uri="{BB962C8B-B14F-4D97-AF65-F5344CB8AC3E}">
        <p14:creationId xmlns:p14="http://schemas.microsoft.com/office/powerpoint/2010/main" xmlns="" val="221767950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SORU-9</a:t>
            </a:r>
            <a:endParaRPr lang="tr-TR" dirty="0"/>
          </a:p>
        </p:txBody>
      </p:sp>
      <p:sp>
        <p:nvSpPr>
          <p:cNvPr id="3" name="İçerik Yer Tutucusu 2"/>
          <p:cNvSpPr>
            <a:spLocks noGrp="1"/>
          </p:cNvSpPr>
          <p:nvPr>
            <p:ph sz="quarter" idx="1"/>
          </p:nvPr>
        </p:nvSpPr>
        <p:spPr/>
        <p:txBody>
          <a:bodyPr/>
          <a:lstStyle/>
          <a:p>
            <a:r>
              <a:rPr lang="tr-TR" dirty="0" smtClean="0"/>
              <a:t>Atatürk, Nutuk’ta 1919’da Samsun’a çıkışı ile başlayan ve 1927 yılına kadar geçen sürede yaşananları anlatmıştır.</a:t>
            </a:r>
          </a:p>
          <a:p>
            <a:pPr marL="0" indent="0">
              <a:buNone/>
            </a:pPr>
            <a:r>
              <a:rPr lang="tr-TR" dirty="0"/>
              <a:t> </a:t>
            </a:r>
            <a:r>
              <a:rPr lang="tr-TR" dirty="0" smtClean="0"/>
              <a:t>Buna  göre Atatürk’ün, Nutuk’ta aşağıdakilerden hangisinden bahsetmemiştir?</a:t>
            </a:r>
          </a:p>
          <a:p>
            <a:pPr marL="514350" indent="-514350">
              <a:buFont typeface="+mj-lt"/>
              <a:buAutoNum type="alphaUcPeriod"/>
            </a:pPr>
            <a:r>
              <a:rPr lang="tr-TR" dirty="0" smtClean="0"/>
              <a:t>Sivas  Kongresi’nin toplanması</a:t>
            </a:r>
          </a:p>
          <a:p>
            <a:pPr marL="514350" indent="-514350">
              <a:buFont typeface="+mj-lt"/>
              <a:buAutoNum type="alphaUcPeriod"/>
            </a:pPr>
            <a:r>
              <a:rPr lang="tr-TR" dirty="0" smtClean="0"/>
              <a:t>Türk Tarih Kurumu’nun açılışı</a:t>
            </a:r>
          </a:p>
          <a:p>
            <a:pPr marL="514350" indent="-514350">
              <a:buFont typeface="+mj-lt"/>
              <a:buAutoNum type="alphaUcPeriod"/>
            </a:pPr>
            <a:r>
              <a:rPr lang="tr-TR" dirty="0" smtClean="0"/>
              <a:t>Lozan Barış Antlaşması</a:t>
            </a:r>
          </a:p>
          <a:p>
            <a:pPr marL="514350" indent="-514350">
              <a:buFont typeface="+mj-lt"/>
              <a:buAutoNum type="alphaUcPeriod"/>
            </a:pPr>
            <a:r>
              <a:rPr lang="tr-TR" dirty="0" smtClean="0"/>
              <a:t>Saltanatın kaldırılması</a:t>
            </a:r>
            <a:endParaRPr lang="tr-TR" dirty="0"/>
          </a:p>
        </p:txBody>
      </p:sp>
      <p:sp>
        <p:nvSpPr>
          <p:cNvPr id="4" name="Oval 3"/>
          <p:cNvSpPr/>
          <p:nvPr/>
        </p:nvSpPr>
        <p:spPr>
          <a:xfrm>
            <a:off x="7236296" y="476672"/>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66927517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2.22222E-6 L -0.75729 0.55463 " pathEditMode="relative" rAng="0" ptsTypes="AA">
                                      <p:cBhvr>
                                        <p:cTn id="6" dur="3000" fill="hold"/>
                                        <p:tgtEl>
                                          <p:spTgt spid="4"/>
                                        </p:tgtEl>
                                        <p:attrNameLst>
                                          <p:attrName>ppt_x</p:attrName>
                                          <p:attrName>ppt_y</p:attrName>
                                        </p:attrNameLst>
                                      </p:cBhvr>
                                      <p:rCtr x="-37865" y="2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SORU-10</a:t>
            </a:r>
            <a:endParaRPr lang="tr-TR" dirty="0"/>
          </a:p>
        </p:txBody>
      </p:sp>
      <p:sp>
        <p:nvSpPr>
          <p:cNvPr id="3" name="İçerik Yer Tutucusu 2"/>
          <p:cNvSpPr>
            <a:spLocks noGrp="1"/>
          </p:cNvSpPr>
          <p:nvPr>
            <p:ph sz="quarter" idx="1"/>
          </p:nvPr>
        </p:nvSpPr>
        <p:spPr/>
        <p:style>
          <a:lnRef idx="0">
            <a:schemeClr val="dk1"/>
          </a:lnRef>
          <a:fillRef idx="3">
            <a:schemeClr val="dk1"/>
          </a:fillRef>
          <a:effectRef idx="3">
            <a:schemeClr val="dk1"/>
          </a:effectRef>
          <a:fontRef idx="minor">
            <a:schemeClr val="lt1"/>
          </a:fontRef>
        </p:style>
        <p:txBody>
          <a:bodyPr>
            <a:normAutofit fontScale="55000" lnSpcReduction="20000"/>
          </a:bodyPr>
          <a:lstStyle/>
          <a:p>
            <a:r>
              <a:rPr lang="tr-TR" dirty="0" smtClean="0"/>
              <a:t>«</a:t>
            </a:r>
            <a:r>
              <a:rPr lang="tr-TR" sz="3800" dirty="0" smtClean="0"/>
              <a:t>Gerçekte biz, yüzyılın gereklerine ve milletin gerçek gereksinmelerine göre yasa yapmalıyız. Eldeki yasalarımızı hakimlerimiz hızla uygulayamıyorlarsa hemen değiştirmeliyiz. Halka adaleti hızla dağıtmak ve uygulamak  zorundayız. Uygar ve düzenli bir devletin </a:t>
            </a:r>
            <a:r>
              <a:rPr lang="tr-TR" sz="3800" dirty="0"/>
              <a:t>m</a:t>
            </a:r>
            <a:r>
              <a:rPr lang="tr-TR" sz="3800" dirty="0" smtClean="0"/>
              <a:t>akinesi, eski yasalarla işlemez.»</a:t>
            </a:r>
          </a:p>
          <a:p>
            <a:pPr marL="0" indent="0">
              <a:buNone/>
            </a:pPr>
            <a:r>
              <a:rPr lang="tr-TR" sz="3800" dirty="0" smtClean="0"/>
              <a:t>                                                                                        </a:t>
            </a:r>
            <a:r>
              <a:rPr lang="tr-TR" sz="3800" dirty="0" err="1" smtClean="0"/>
              <a:t>M.Kemal</a:t>
            </a:r>
            <a:r>
              <a:rPr lang="tr-TR" sz="3800" dirty="0" smtClean="0"/>
              <a:t> Atatürk</a:t>
            </a:r>
          </a:p>
          <a:p>
            <a:pPr marL="0" indent="0">
              <a:buNone/>
            </a:pPr>
            <a:r>
              <a:rPr lang="tr-TR" sz="3800" dirty="0" smtClean="0"/>
              <a:t>Atatürk’ün yukarıdaki sözlerine bakılarak aşağıdaki yorumlardan hangisine ulaşılamaz?</a:t>
            </a:r>
          </a:p>
          <a:p>
            <a:pPr marL="0" indent="0">
              <a:buNone/>
            </a:pPr>
            <a:endParaRPr lang="tr-TR" dirty="0" smtClean="0"/>
          </a:p>
          <a:p>
            <a:pPr marL="514350" indent="-514350">
              <a:buFont typeface="+mj-lt"/>
              <a:buAutoNum type="alphaUcPeriod"/>
            </a:pPr>
            <a:r>
              <a:rPr lang="tr-TR" sz="4400" dirty="0" smtClean="0"/>
              <a:t>Yasalar halkın ihtiyaçlarını karşılamalıdır.</a:t>
            </a:r>
          </a:p>
          <a:p>
            <a:pPr marL="514350" indent="-514350">
              <a:buFont typeface="+mj-lt"/>
              <a:buAutoNum type="alphaUcPeriod"/>
            </a:pPr>
            <a:r>
              <a:rPr lang="tr-TR" sz="4400" dirty="0" smtClean="0"/>
              <a:t>Bugünün gereksinmelerine uygun yasalar yapılmalıdır.</a:t>
            </a:r>
          </a:p>
          <a:p>
            <a:pPr marL="514350" indent="-514350">
              <a:buFont typeface="+mj-lt"/>
              <a:buAutoNum type="alphaUcPeriod"/>
            </a:pPr>
            <a:r>
              <a:rPr lang="tr-TR" sz="4400" dirty="0" smtClean="0"/>
              <a:t>Çağdaş bir hukuk düzeni oluşturulmalıdır.</a:t>
            </a:r>
          </a:p>
          <a:p>
            <a:pPr marL="514350" indent="-514350">
              <a:buFont typeface="+mj-lt"/>
              <a:buAutoNum type="alphaUcPeriod"/>
            </a:pPr>
            <a:r>
              <a:rPr lang="tr-TR" sz="4400" dirty="0" smtClean="0"/>
              <a:t>Adalet işlerinde eski  gelenekler esas alınmalıdır.</a:t>
            </a:r>
          </a:p>
          <a:p>
            <a:pPr marL="0" indent="0">
              <a:buNone/>
            </a:pPr>
            <a:r>
              <a:rPr lang="tr-TR" sz="4400" dirty="0"/>
              <a:t> </a:t>
            </a:r>
            <a:endParaRPr lang="tr-TR" sz="4400" dirty="0" smtClean="0"/>
          </a:p>
          <a:p>
            <a:pPr marL="514350" indent="-514350">
              <a:buFont typeface="+mj-lt"/>
              <a:buAutoNum type="alphaUcPeriod"/>
            </a:pPr>
            <a:endParaRPr lang="tr-TR" dirty="0"/>
          </a:p>
        </p:txBody>
      </p:sp>
      <p:sp>
        <p:nvSpPr>
          <p:cNvPr id="4" name="Oval 3"/>
          <p:cNvSpPr/>
          <p:nvPr/>
        </p:nvSpPr>
        <p:spPr>
          <a:xfrm>
            <a:off x="7524328" y="476672"/>
            <a:ext cx="457200"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85448415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2.22222E-6 L -0.78889 0.67014 " pathEditMode="relative" rAng="0" ptsTypes="AA">
                                      <p:cBhvr>
                                        <p:cTn id="6" dur="2000" fill="hold"/>
                                        <p:tgtEl>
                                          <p:spTgt spid="4"/>
                                        </p:tgtEl>
                                        <p:attrNameLst>
                                          <p:attrName>ppt_x</p:attrName>
                                          <p:attrName>ppt_y</p:attrName>
                                        </p:attrNameLst>
                                      </p:cBhvr>
                                      <p:rCtr x="-39444" y="334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SORU-11</a:t>
            </a:r>
            <a:endParaRPr lang="tr-TR" dirty="0"/>
          </a:p>
        </p:txBody>
      </p:sp>
      <p:sp>
        <p:nvSpPr>
          <p:cNvPr id="3" name="İçerik Yer Tutucusu 2"/>
          <p:cNvSpPr>
            <a:spLocks noGrp="1"/>
          </p:cNvSpPr>
          <p:nvPr>
            <p:ph sz="quarter" idx="1"/>
          </p:nvPr>
        </p:nvSpPr>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r>
              <a:rPr lang="tr-TR" dirty="0" smtClean="0"/>
              <a:t>Bizim sosyal toplumumuzun başarısızlığımızın nedeni kadınlarımıza karşı gösterdiğimiz ilgisizlikten gelmektedir. Yaşamak demek faaliyet demektir. Bundan dolayı sosyal bir toplumun bir organı faaliyette bulunurken, diğer bir organı işlemezse o sosyal toplum felçlidir   .</a:t>
            </a:r>
            <a:r>
              <a:rPr lang="tr-TR" dirty="0" err="1" smtClean="0"/>
              <a:t>M.Kemal</a:t>
            </a:r>
            <a:r>
              <a:rPr lang="tr-TR" dirty="0" smtClean="0"/>
              <a:t> Atatürk</a:t>
            </a:r>
          </a:p>
          <a:p>
            <a:pPr marL="0" indent="0">
              <a:buNone/>
            </a:pPr>
            <a:r>
              <a:rPr lang="tr-TR" dirty="0" smtClean="0"/>
              <a:t>Atatürk’ün yukarıdaki sözü aşağıdaki yeniliklerden hangisiyle ilgilidir?</a:t>
            </a:r>
          </a:p>
          <a:p>
            <a:pPr marL="514350" indent="-514350">
              <a:buFont typeface="+mj-lt"/>
              <a:buAutoNum type="alphaUcPeriod"/>
            </a:pPr>
            <a:r>
              <a:rPr lang="tr-TR" dirty="0" smtClean="0"/>
              <a:t>Millet Mekteplerinin açılması</a:t>
            </a:r>
          </a:p>
          <a:p>
            <a:pPr marL="514350" indent="-514350">
              <a:buFont typeface="+mj-lt"/>
              <a:buAutoNum type="alphaUcPeriod"/>
            </a:pPr>
            <a:r>
              <a:rPr lang="tr-TR" dirty="0" smtClean="0"/>
              <a:t>Medeni Kanun’un kabul edilmesi</a:t>
            </a:r>
          </a:p>
          <a:p>
            <a:pPr marL="514350" indent="-514350">
              <a:buFont typeface="+mj-lt"/>
              <a:buAutoNum type="alphaUcPeriod"/>
            </a:pPr>
            <a:r>
              <a:rPr lang="tr-TR" dirty="0" smtClean="0"/>
              <a:t>Kabotaj Kanunu’nun ilan edilmesi</a:t>
            </a:r>
          </a:p>
          <a:p>
            <a:pPr marL="514350" indent="-514350">
              <a:buFont typeface="+mj-lt"/>
              <a:buAutoNum type="alphaUcPeriod"/>
            </a:pPr>
            <a:r>
              <a:rPr lang="tr-TR" dirty="0" smtClean="0"/>
              <a:t>Teke ve zaviyelerin  kapatılması</a:t>
            </a:r>
            <a:endParaRPr lang="tr-TR" dirty="0"/>
          </a:p>
        </p:txBody>
      </p:sp>
      <p:sp>
        <p:nvSpPr>
          <p:cNvPr id="4" name="Oval 3"/>
          <p:cNvSpPr/>
          <p:nvPr/>
        </p:nvSpPr>
        <p:spPr>
          <a:xfrm>
            <a:off x="6948264" y="476672"/>
            <a:ext cx="504056"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60714884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61111E-6 4.07407E-6 L -0.73611 0.59861 " pathEditMode="relative" rAng="0" ptsTypes="AA">
                                      <p:cBhvr>
                                        <p:cTn id="6" dur="3250" fill="hold"/>
                                        <p:tgtEl>
                                          <p:spTgt spid="4"/>
                                        </p:tgtEl>
                                        <p:attrNameLst>
                                          <p:attrName>ppt_x</p:attrName>
                                          <p:attrName>ppt_y</p:attrName>
                                        </p:attrNameLst>
                                      </p:cBhvr>
                                      <p:rCtr x="-36806" y="2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SORU-12</a:t>
            </a:r>
            <a:endParaRPr lang="tr-TR" dirty="0"/>
          </a:p>
        </p:txBody>
      </p:sp>
      <p:sp>
        <p:nvSpPr>
          <p:cNvPr id="3" name="İçerik Yer Tutucusu 2"/>
          <p:cNvSpPr>
            <a:spLocks noGrp="1"/>
          </p:cNvSpPr>
          <p:nvPr>
            <p:ph sz="quarter" idx="1"/>
          </p:nvPr>
        </p:nvSpPr>
        <p:spPr>
          <a:xfrm>
            <a:off x="212028" y="1268760"/>
            <a:ext cx="8503920" cy="4572000"/>
          </a:xfrm>
        </p:spPr>
        <p:style>
          <a:lnRef idx="1">
            <a:schemeClr val="accent6"/>
          </a:lnRef>
          <a:fillRef idx="2">
            <a:schemeClr val="accent6"/>
          </a:fillRef>
          <a:effectRef idx="1">
            <a:schemeClr val="accent6"/>
          </a:effectRef>
          <a:fontRef idx="minor">
            <a:schemeClr val="dk1"/>
          </a:fontRef>
        </p:style>
        <p:txBody>
          <a:bodyPr>
            <a:normAutofit fontScale="92500" lnSpcReduction="20000"/>
          </a:bodyPr>
          <a:lstStyle/>
          <a:p>
            <a:endParaRPr lang="tr-TR" dirty="0" smtClean="0"/>
          </a:p>
          <a:p>
            <a:endParaRPr lang="tr-TR" dirty="0"/>
          </a:p>
          <a:p>
            <a:pPr>
              <a:buFont typeface="Wingdings" pitchFamily="2" charset="2"/>
              <a:buChar char="q"/>
            </a:pPr>
            <a:r>
              <a:rPr lang="tr-TR" dirty="0" smtClean="0"/>
              <a:t>Yunan işgali sona ermiştir.</a:t>
            </a:r>
          </a:p>
          <a:p>
            <a:pPr>
              <a:buFont typeface="Wingdings" pitchFamily="2" charset="2"/>
              <a:buChar char="q"/>
            </a:pPr>
            <a:r>
              <a:rPr lang="tr-TR" dirty="0" smtClean="0"/>
              <a:t>Kurtuluş Savaşımızın askeri safhası kapanmıştır.</a:t>
            </a:r>
          </a:p>
          <a:p>
            <a:pPr>
              <a:buFont typeface="Wingdings" pitchFamily="2" charset="2"/>
              <a:buChar char="q"/>
            </a:pPr>
            <a:r>
              <a:rPr lang="tr-TR" dirty="0" smtClean="0"/>
              <a:t>Türk ordusun kesin zaferi nedeniyle İtilaf Devletleri TBMM’ye ateşkes teklifinde bulunmuştur.</a:t>
            </a:r>
          </a:p>
          <a:p>
            <a:pPr>
              <a:buFont typeface="Wingdings" pitchFamily="2" charset="2"/>
              <a:buChar char="q"/>
            </a:pPr>
            <a:r>
              <a:rPr lang="tr-TR" dirty="0" smtClean="0"/>
              <a:t>Yukarıda ( ?) ile boş bırakılan yere aşağıdakilerden hangisi getirilmelidir?</a:t>
            </a:r>
          </a:p>
          <a:p>
            <a:pPr marL="514350" indent="-514350">
              <a:buFont typeface="+mj-lt"/>
              <a:buAutoNum type="alphaUcPeriod"/>
            </a:pPr>
            <a:r>
              <a:rPr lang="tr-TR" dirty="0" smtClean="0"/>
              <a:t>Büyük </a:t>
            </a:r>
            <a:r>
              <a:rPr lang="tr-TR" dirty="0" err="1" smtClean="0"/>
              <a:t>Taarruz’un</a:t>
            </a:r>
            <a:r>
              <a:rPr lang="tr-TR" dirty="0" smtClean="0"/>
              <a:t> Sonuçları</a:t>
            </a:r>
          </a:p>
          <a:p>
            <a:pPr marL="514350" indent="-514350">
              <a:buFont typeface="+mj-lt"/>
              <a:buAutoNum type="alphaUcPeriod"/>
            </a:pPr>
            <a:r>
              <a:rPr lang="tr-TR" dirty="0" smtClean="0"/>
              <a:t>Ankara Savaşı’nın Önemi</a:t>
            </a:r>
          </a:p>
          <a:p>
            <a:pPr marL="514350" indent="-514350">
              <a:buFont typeface="+mj-lt"/>
              <a:buAutoNum type="alphaUcPeriod"/>
            </a:pPr>
            <a:r>
              <a:rPr lang="tr-TR" dirty="0" smtClean="0"/>
              <a:t>Londra Konferansı’nın Önemi</a:t>
            </a:r>
          </a:p>
          <a:p>
            <a:pPr marL="514350" indent="-514350">
              <a:buFont typeface="+mj-lt"/>
              <a:buAutoNum type="alphaUcPeriod"/>
            </a:pPr>
            <a:r>
              <a:rPr lang="tr-TR" dirty="0" smtClean="0"/>
              <a:t>Sakarya Savaşı’nın Sonuçları</a:t>
            </a:r>
            <a:endParaRPr lang="tr-TR" dirty="0"/>
          </a:p>
        </p:txBody>
      </p:sp>
      <p:sp>
        <p:nvSpPr>
          <p:cNvPr id="4" name="Dikdörtgen 3"/>
          <p:cNvSpPr/>
          <p:nvPr/>
        </p:nvSpPr>
        <p:spPr>
          <a:xfrm>
            <a:off x="3707904" y="1232756"/>
            <a:ext cx="1512168" cy="79208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3600" b="1" dirty="0" smtClean="0"/>
              <a:t>?</a:t>
            </a:r>
            <a:endParaRPr lang="tr-TR" sz="3600" b="1" dirty="0"/>
          </a:p>
        </p:txBody>
      </p:sp>
      <p:sp>
        <p:nvSpPr>
          <p:cNvPr id="5" name="Oval 4"/>
          <p:cNvSpPr/>
          <p:nvPr/>
        </p:nvSpPr>
        <p:spPr>
          <a:xfrm>
            <a:off x="7524328" y="476672"/>
            <a:ext cx="457200"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28785189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2.22222E-6 L -0.80469 0.53379 " pathEditMode="relative" rAng="0" ptsTypes="AA">
                                      <p:cBhvr>
                                        <p:cTn id="6" dur="2000" fill="hold"/>
                                        <p:tgtEl>
                                          <p:spTgt spid="5"/>
                                        </p:tgtEl>
                                        <p:attrNameLst>
                                          <p:attrName>ppt_x</p:attrName>
                                          <p:attrName>ppt_y</p:attrName>
                                        </p:attrNameLst>
                                      </p:cBhvr>
                                      <p:rCtr x="-40243" y="266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SORU-13</a:t>
            </a:r>
            <a:endParaRPr lang="tr-TR" dirty="0"/>
          </a:p>
        </p:txBody>
      </p:sp>
      <p:sp>
        <p:nvSpPr>
          <p:cNvPr id="3" name="İçerik Yer Tutucusu 2"/>
          <p:cNvSpPr>
            <a:spLocks noGrp="1"/>
          </p:cNvSpPr>
          <p:nvPr>
            <p:ph sz="quarter" idx="1"/>
          </p:nvPr>
        </p:nvSpPr>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Yenilik ve rejim karşıtları İzmir’in Menemen ilçesinde Derviş Mehmet adlı bir kişinin önderliğinde  ayaklandılar. Rejim karşıtı sloganlar atarak sokaklara dökülen isyancılar Öğretmen Asteğmen Kubilay’ı şehit ettiler.</a:t>
            </a:r>
          </a:p>
          <a:p>
            <a:r>
              <a:rPr lang="tr-TR" dirty="0" smtClean="0"/>
              <a:t>Yukarıda verilen olayın aşağıdakilerden hangisine bir tepki   olarak ortaya çıktığı </a:t>
            </a:r>
            <a:r>
              <a:rPr lang="tr-TR" u="sng" dirty="0" smtClean="0"/>
              <a:t>söylenemez?</a:t>
            </a:r>
            <a:endParaRPr lang="tr-TR" dirty="0" smtClean="0"/>
          </a:p>
          <a:p>
            <a:pPr marL="514350" indent="-514350">
              <a:buFont typeface="+mj-lt"/>
              <a:buAutoNum type="alphaUcPeriod"/>
            </a:pPr>
            <a:r>
              <a:rPr lang="tr-TR" dirty="0" smtClean="0"/>
              <a:t>Cumhuriyet yönetimine</a:t>
            </a:r>
          </a:p>
          <a:p>
            <a:pPr marL="514350" indent="-514350">
              <a:buFont typeface="+mj-lt"/>
              <a:buAutoNum type="alphaUcPeriod"/>
            </a:pPr>
            <a:r>
              <a:rPr lang="tr-TR" dirty="0" smtClean="0"/>
              <a:t>Çağdaşlaşmaya</a:t>
            </a:r>
          </a:p>
          <a:p>
            <a:pPr marL="514350" indent="-514350">
              <a:buFont typeface="+mj-lt"/>
              <a:buAutoNum type="alphaUcPeriod"/>
            </a:pPr>
            <a:r>
              <a:rPr lang="tr-TR" dirty="0" smtClean="0"/>
              <a:t>Yapılan inkılaplara</a:t>
            </a:r>
          </a:p>
          <a:p>
            <a:pPr marL="514350" indent="-514350">
              <a:buFont typeface="+mj-lt"/>
              <a:buAutoNum type="alphaUcPeriod"/>
            </a:pPr>
            <a:r>
              <a:rPr lang="tr-TR" dirty="0" smtClean="0"/>
              <a:t>Halifeliğe</a:t>
            </a:r>
            <a:endParaRPr lang="tr-TR" dirty="0"/>
          </a:p>
        </p:txBody>
      </p:sp>
      <p:sp>
        <p:nvSpPr>
          <p:cNvPr id="4" name="Oval 3"/>
          <p:cNvSpPr/>
          <p:nvPr/>
        </p:nvSpPr>
        <p:spPr>
          <a:xfrm>
            <a:off x="7236296" y="476672"/>
            <a:ext cx="432048" cy="57606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57074432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27778E-6 -8.67362E-19 C -0.00711 -0.00231 -0.01562 -0.00833 -0.02274 -0.01018 C -0.06163 -0.0199 -0.10173 -0.02754 -0.14097 -0.0324 C -0.16631 -0.03912 -0.18072 -0.03773 -0.20937 -0.03634 C -0.23558 -0.0324 -0.26163 -0.02523 -0.28802 -0.02014 C -0.32031 -0.00602 -0.3552 0.01945 -0.37586 0.05648 C -0.37933 0.07014 -0.38628 0.08449 -0.39097 0.09699 C -0.39479 0.10718 -0.39565 0.11875 -0.39861 0.12917 C -0.39965 0.13843 -0.40086 0.14676 -0.40312 0.15556 C -0.4026 0.16088 -0.40243 0.16644 -0.40156 0.17176 C -0.39982 0.18195 -0.39565 0.18727 -0.39097 0.19584 C -0.38888 0.19954 -0.38819 0.20417 -0.38645 0.2081 C -0.38472 0.21227 -0.38246 0.21621 -0.38038 0.22014 C -0.37204 0.23542 -0.36354 0.25 -0.35468 0.26459 C -0.34808 0.27547 -0.34097 0.28519 -0.33333 0.29491 C -0.32951 0.29977 -0.32274 0.31111 -0.32274 0.31111 C -0.31527 0.33172 -0.30243 0.34885 -0.29548 0.36968 C -0.29045 0.38472 -0.2835 0.39885 -0.27881 0.41412 C -0.27291 0.43334 -0.27951 0.41968 -0.27135 0.43426 C -0.2684 0.45787 -0.26579 0.48172 -0.26215 0.5051 C -0.25937 0.55695 -0.25746 0.60602 -0.27743 0.65255 C -0.28038 0.67778 -0.29496 0.69537 -0.30607 0.71505 C -0.31718 0.73496 -0.32378 0.75787 -0.34097 0.76968 C -0.35173 0.79028 -0.37829 0.80185 -0.39548 0.80602 C -0.40104 0.80741 -0.41215 0.80996 -0.41215 0.80996 C -0.42222 0.80926 -0.43246 0.80972 -0.44253 0.8081 C -0.44513 0.80764 -0.44739 0.80486 -0.44999 0.80394 C -0.47083 0.79699 -0.49392 0.79352 -0.51527 0.78982 C -0.52864 0.78403 -0.54027 0.77662 -0.55312 0.76968 C -0.56822 0.76135 -0.58246 0.7551 -0.59548 0.74144 C -0.60173 0.73496 -0.60937 0.72986 -0.61371 0.72107 C -0.62291 0.70278 -0.63211 0.68588 -0.64253 0.66875 C -0.65468 0.64861 -0.6592 0.61389 -0.66527 0.58982 C -0.66874 0.57616 -0.67395 0.5632 -0.67743 0.54954 C -0.6842 0.52199 -0.68558 0.5125 -0.6894 0.48889 C -0.69114 0.46597 -0.6934 0.44306 -0.69548 0.42014 C -0.696 0.41482 -0.69652 0.40926 -0.69704 0.40394 C -0.69791 0.39514 -0.69999 0.37778 -0.69999 0.37778 C -0.69947 0.35926 -0.70312 0.29352 -0.68489 0.27662 C -0.64409 0.28912 -0.60399 0.33565 -0.56979 0.3676 C -0.54565 0.39028 -0.51614 0.40162 -0.4894 0.41806 C -0.4467 0.44422 -0.40659 0.4713 -0.36215 0.49097 C -0.31562 0.51135 -0.26805 0.52778 -0.21979 0.53935 C -0.21371 0.54074 -0.20763 0.54074 -0.20156 0.54144 C -0.18749 0.54283 -0.1592 0.54537 -0.1592 0.54537 C -0.1335 0.54445 -0.10729 0.54699 -0.08194 0.54144 C -0.06822 0.53843 -0.05399 0.53172 -0.04097 0.52523 C -0.00225 0.50625 0.04914 0.48241 0.07257 0.43426 C 0.08612 0.40648 0.09705 0.38056 0.10591 0.34954 C 0.10973 0.31528 0.11146 0.31135 0.10747 0.2706 C 0.10643 0.25949 0.09237 0.23866 0.08924 0.23033 C 0.08004 0.20533 0.07223 0.17593 0.05452 0.15949 C 0.04323 0.13797 0.02692 0.13773 0.00903 0.13334 C -0.02065 0.12593 -0.05052 0.12292 -0.08038 0.11713 C -0.08854 0.11783 -0.0967 0.1176 -0.10468 0.11922 C -0.11302 0.12084 -0.11996 0.12824 -0.12743 0.13334 C -0.14166 0.14283 -0.15711 0.15116 -0.17291 0.15556 C -0.18871 0.16597 -0.20277 0.17801 -0.2184 0.18982 C -0.2269 0.20301 -0.23819 0.21366 -0.24548 0.22824 C -0.26058 0.2588 -0.27256 0.29537 -0.29097 0.32315 C -0.30954 0.35116 -0.33038 0.37593 -0.34999 0.40209 C -0.36267 0.41898 -0.37204 0.43797 -0.38333 0.45648 C -0.38611 0.46111 -0.39062 0.46297 -0.39409 0.46667 C -0.41006 0.48426 -0.42673 0.49977 -0.44409 0.51505 C -0.45069 0.52084 -0.45572 0.5294 -0.46232 0.53542 C -0.46874 0.54144 -0.48194 0.55347 -0.48194 0.55347 C -0.4868 0.56204 -0.50121 0.57847 -0.5092 0.58172 C -0.5151 0.5875 -0.51927 0.59352 -0.52586 0.59792 C -0.53663 0.61227 -0.55381 0.62014 -0.56822 0.62616 C -0.57638 0.6338 -0.58749 0.63727 -0.59704 0.64028 C -0.60989 0.64445 -0.59131 0.63982 -0.60763 0.64653 C -0.62222 0.65255 -0.63819 0.65672 -0.65312 0.65857 C -0.66093 0.66227 -0.66927 0.66273 -0.67743 0.66459 C -0.6894 0.67292 -0.6776 0.66597 -0.69861 0.6706 C -0.70347 0.67176 -0.71006 0.67454 -0.71527 0.67662 C -0.71892 0.68195 -0.72222 0.68264 -0.72743 0.68472 C -0.73142 0.69028 -0.73558 0.69236 -0.74097 0.69491 C -0.74565 0.7007 -0.75225 0.70417 -0.75763 0.70903 C -0.76267 0.71366 -0.76024 0.7132 -0.76371 0.7132 " pathEditMode="relative" ptsTypes="ffffffffff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SORU-14</a:t>
            </a:r>
            <a:endParaRPr lang="tr-TR" dirty="0"/>
          </a:p>
        </p:txBody>
      </p:sp>
      <p:sp>
        <p:nvSpPr>
          <p:cNvPr id="3" name="İçerik Yer Tutucusu 2"/>
          <p:cNvSpPr>
            <a:spLocks noGrp="1"/>
          </p:cNvSpPr>
          <p:nvPr>
            <p:ph sz="quarter"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1 Kasım 1922’de çıkarılan bir kanunla saltanat ve halifelik birbirinden ayrılmış ve saltanat kaldırılmıştır. Halifelik makamına ise……………………( ? )…………………………..sebebiyle  dokunulmamıştır.</a:t>
            </a:r>
          </a:p>
          <a:p>
            <a:pPr marL="0" indent="0">
              <a:buNone/>
            </a:pPr>
            <a:r>
              <a:rPr lang="tr-TR" dirty="0" smtClean="0"/>
              <a:t>Yukarıda verilen bilgide ( ? ) ile boş bırakılan yere aşağıdakilerden hangisi    getirilmelidir?</a:t>
            </a:r>
          </a:p>
          <a:p>
            <a:pPr marL="514350" indent="-514350">
              <a:buFont typeface="+mj-lt"/>
              <a:buAutoNum type="alphaUcPeriod"/>
            </a:pPr>
            <a:r>
              <a:rPr lang="tr-TR" dirty="0" smtClean="0"/>
              <a:t>O günkü şartların halifeliğin kaldırılması için uygun olmaması.</a:t>
            </a:r>
          </a:p>
          <a:p>
            <a:pPr marL="514350" indent="-514350">
              <a:buFont typeface="+mj-lt"/>
              <a:buAutoNum type="alphaUcPeriod"/>
            </a:pPr>
            <a:r>
              <a:rPr lang="tr-TR" dirty="0" smtClean="0"/>
              <a:t>Halifeliğin milli egemenlik anlayışıyla bağdaşması</a:t>
            </a:r>
          </a:p>
          <a:p>
            <a:pPr marL="514350" indent="-514350">
              <a:buFont typeface="+mj-lt"/>
              <a:buAutoNum type="alphaUcPeriod"/>
            </a:pPr>
            <a:r>
              <a:rPr lang="tr-TR" dirty="0" smtClean="0"/>
              <a:t>Teokratik yönetim şekline geçilmesi</a:t>
            </a:r>
          </a:p>
          <a:p>
            <a:pPr marL="514350" indent="-514350">
              <a:buFont typeface="+mj-lt"/>
              <a:buAutoNum type="alphaUcPeriod"/>
            </a:pPr>
            <a:r>
              <a:rPr lang="tr-TR" dirty="0" smtClean="0"/>
              <a:t>Halifeliğin Cumhuriyet rejimini desteklemesi</a:t>
            </a:r>
          </a:p>
          <a:p>
            <a:pPr marL="0" indent="0">
              <a:buNone/>
            </a:pPr>
            <a:endParaRPr lang="tr-TR" dirty="0"/>
          </a:p>
        </p:txBody>
      </p:sp>
      <p:sp>
        <p:nvSpPr>
          <p:cNvPr id="4" name="Oval 3"/>
          <p:cNvSpPr/>
          <p:nvPr/>
        </p:nvSpPr>
        <p:spPr>
          <a:xfrm>
            <a:off x="7092280" y="404664"/>
            <a:ext cx="648072" cy="504056"/>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3225571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5.92593E-6 C -0.01563 0.0007 -0.03125 0.00093 -0.04688 0.00209 C -0.06163 0.00325 -0.07622 0.01112 -0.0908 0.01413 C -0.09531 0.01667 -0.1 0.01783 -0.10452 0.02038 C -0.10625 0.0213 -0.10747 0.02315 -0.10903 0.02431 C -0.11042 0.02524 -0.11198 0.0257 -0.11354 0.02639 C -0.11771 0.03172 -0.1257 0.0426 -0.1257 0.0426 C -0.12778 0.05024 -0.13334 0.06482 -0.13334 0.06482 C -0.13768 0.09746 -0.13351 0.12732 -0.13021 0.15973 C -0.1283 0.17802 -0.12604 0.19862 -0.11806 0.21413 C -0.11615 0.22292 -0.11354 0.23033 -0.11059 0.23843 C -0.10781 0.24607 -0.10799 0.25348 -0.10452 0.26065 C -0.10191 0.27385 -0.09844 0.28565 -0.09688 0.29908 C -0.09358 0.32964 -0.09236 0.36065 -0.08472 0.39005 C -0.08108 0.43334 -0.08438 0.47501 -0.08924 0.51737 C -0.09011 0.53473 -0.08959 0.55695 -0.09393 0.57385 C -0.09497 0.58658 -0.09896 0.62454 -0.1059 0.6345 C -0.10938 0.65278 -0.12118 0.68102 -0.13177 0.69514 C -0.13472 0.70649 -0.14462 0.71343 -0.15139 0.7213 C -0.15469 0.72501 -0.15747 0.7294 -0.16059 0.73334 C -0.1625 0.73589 -0.16545 0.73635 -0.16806 0.73751 C -0.17639 0.74098 -0.18542 0.74329 -0.19393 0.74561 C -0.2184 0.74144 -0.24236 0.73288 -0.26667 0.72732 C -0.27709 0.72246 -0.2882 0.72084 -0.29844 0.71528 C -0.30538 0.71158 -0.30938 0.70556 -0.31667 0.70302 C -0.32882 0.69075 -0.3375 0.68612 -0.35139 0.67686 C -0.35729 0.67292 -0.38125 0.64885 -0.38334 0.64653 C -0.39913 0.6294 -0.4125 0.60811 -0.43177 0.59815 C -0.4408 0.58565 -0.45226 0.57639 -0.46354 0.56783 C -0.46754 0.56482 -0.47622 0.55718 -0.48021 0.55556 C -0.48368 0.55417 -0.48733 0.5544 -0.4908 0.55371 C -0.50886 0.54121 -0.55278 0.54607 -0.56667 0.54561 C -0.57413 0.54214 -0.58177 0.54028 -0.58924 0.53751 C -0.5967 0.53079 -0.60382 0.52732 -0.61059 0.51922 C -0.62396 0.50325 -0.63993 0.46922 -0.64393 0.44653 C -0.64514 0.43913 -0.64549 0.43149 -0.64688 0.42431 C -0.6474 0.42153 -0.64792 0.41899 -0.64844 0.41621 C -0.64896 0.4088 -0.64965 0.40139 -0.65 0.39399 C -0.65052 0.38264 -0.65139 0.37107 -0.65139 0.35973 C -0.65139 0.3426 -0.65018 0.30417 -0.63472 0.297 C -0.62518 0.29908 -0.61545 0.30024 -0.6059 0.30302 C -0.59584 0.30602 -0.58941 0.31343 -0.58021 0.31922 C -0.55504 0.33473 -0.58038 0.31181 -0.5408 0.34144 C -0.51372 0.36181 -0.48681 0.37987 -0.46059 0.40209 C -0.44028 0.41945 -0.45313 0.41227 -0.43472 0.43241 C -0.42604 0.4419 -0.41667 0.45001 -0.40747 0.45857 C -0.3875 0.47732 -0.3658 0.49329 -0.34531 0.51112 C -0.32205 0.53149 -0.29861 0.55834 -0.27257 0.57177 C -0.27014 0.57454 -0.26788 0.57755 -0.26511 0.57987 C -0.26215 0.58241 -0.25868 0.58334 -0.2559 0.58589 C -0.25365 0.58797 -0.25226 0.5919 -0.25 0.59399 C -0.23802 0.6051 -0.22344 0.61505 -0.21059 0.62431 C -0.18368 0.64376 -0.15747 0.66436 -0.13021 0.68288 C -0.11389 0.69376 -0.09549 0.69399 -0.07865 0.70302 C -0.07865 0.70302 -0.06736 0.70811 -0.06511 0.70927 C -0.06198 0.71065 -0.0559 0.7132 -0.0559 0.7132 C -0.04323 0.71181 -0.03056 0.71204 -0.01806 0.70927 C -0.01511 0.70857 -0.0132 0.70487 -0.01059 0.70302 C 0.00399 0.6926 0.02101 0.68496 0.03489 0.67292 C 0.04271 0.66621 0.05816 0.65371 0.06528 0.64445 C 0.06927 0.63913 0.07743 0.62848 0.07743 0.62848 C 0.07847 0.62501 0.07899 0.62153 0.08038 0.61829 C 0.0816 0.61528 0.08385 0.6132 0.08489 0.61019 C 0.09288 0.58589 0.07916 0.6132 0.09097 0.5919 C 0.0941 0.56829 0.09687 0.54468 0.1 0.5213 C 0.10052 0.51251 0.10156 0.50394 0.10156 0.49514 C 0.10156 0.46297 0.10208 0.45047 0.0941 0.42639 C 0.08732 0.40602 0.09618 0.42084 0.08333 0.40626 C 0.08229 0.4051 0.08177 0.40278 0.08038 0.40209 C 0.07708 0.40047 0.07326 0.4007 0.06979 0.40001 C 0.04965 0.40394 0.03993 0.40394 0.02274 0.41227 C -0.02327 0.43473 -0.05851 0.47385 -0.09844 0.50927 C -0.10764 0.51737 -0.11806 0.52339 -0.12726 0.53149 C -0.15261 0.55394 -0.17639 0.57917 -0.20139 0.60209 C -0.21424 0.61389 -0.22865 0.62223 -0.24236 0.63241 C -0.26059 0.64584 -0.27761 0.66204 -0.29531 0.67686 C -0.32726 0.70371 -0.35816 0.73403 -0.39236 0.75556 C -0.40295 0.76227 -0.41493 0.76575 -0.4257 0.77177 C -0.43229 0.77547 -0.43559 0.7794 -0.44236 0.78195 C -0.48507 0.79839 -0.5316 0.80139 -0.5757 0.80811 C -0.57795 0.80788 -0.60417 0.80718 -0.61198 0.80417 C -0.61424 0.80325 -0.61597 0.80116 -0.61806 0.80001 C -0.61997 0.79908 -0.62205 0.79885 -0.62413 0.79815 C -0.65538 0.76945 -0.67674 0.72802 -0.7 0.68889 C -0.70139 0.68658 -0.70191 0.68334 -0.70295 0.68079 C -0.7059 0.67408 -0.70834 0.66667 -0.71198 0.66065 C -0.71823 0.65047 -0.72327 0.63959 -0.73021 0.63033 C -0.73334 0.62014 -0.73733 0.61482 -0.74236 0.60626 C -0.74705 0.58681 -0.75191 0.56783 -0.75452 0.54746 C -0.75556 0.52408 -0.75538 0.51737 -0.75747 0.497 C -0.75781 0.49306 -0.75799 0.48866 -0.75903 0.48496 C -0.75955 0.48311 -0.76198 0.48079 -0.76198 0.48079 " pathEditMode="relative" ptsTypes="ffffffffffffffffffffffffffff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0"/>
            <a:ext cx="8534400" cy="758952"/>
          </a:xfrm>
        </p:spPr>
        <p:txBody>
          <a:bodyPr/>
          <a:lstStyle/>
          <a:p>
            <a:r>
              <a:rPr lang="tr-TR" dirty="0" smtClean="0"/>
              <a:t>SORU-15</a:t>
            </a:r>
            <a:endParaRPr lang="tr-TR" dirty="0"/>
          </a:p>
        </p:txBody>
      </p:sp>
      <p:sp>
        <p:nvSpPr>
          <p:cNvPr id="3" name="İçerik Yer Tutucusu 2"/>
          <p:cNvSpPr>
            <a:spLocks noGrp="1"/>
          </p:cNvSpPr>
          <p:nvPr>
            <p:ph sz="quarter" idx="1"/>
          </p:nvPr>
        </p:nvSpPr>
        <p:spPr>
          <a:xfrm>
            <a:off x="107504" y="908720"/>
            <a:ext cx="8503920" cy="5616624"/>
          </a:xfrm>
        </p:spPr>
        <p:txBody>
          <a:bodyPr>
            <a:normAutofit fontScale="92500" lnSpcReduction="20000"/>
          </a:bodyPr>
          <a:lstStyle/>
          <a:p>
            <a:r>
              <a:rPr lang="tr-TR" dirty="0" smtClean="0"/>
              <a:t>Mustafa Kemal, yurdun her köşesini bir bütün haline getirerek hep birlikte direnişi gerçekleştirmeyi  maksatla, Havza’da bulunduğu sırada Anadolu’daki askeri birimlere gönderdiği şifreli telgraflarla yurdumuzdaki yabancı işgalin; düzenlenecek mitinglerle, protesto yürüyüşleriyle ve telgraflarla kınanmasını bildirmişti. Ayrıca yurdun her köşesindeki komutanlara gönderdiği telgraflarla bu gayeye hizmet eden her türlü faaliyetin desteklenmesini bildirmiş ancak Türk milletinden azınlıklara kötü davranılmamasını istemiştir.</a:t>
            </a:r>
          </a:p>
          <a:p>
            <a:r>
              <a:rPr lang="tr-TR" dirty="0" smtClean="0"/>
              <a:t>Yukarıda verilen bilgiye göre, Mustafa Kemal ile </a:t>
            </a:r>
            <a:r>
              <a:rPr lang="tr-TR" dirty="0" err="1" smtClean="0"/>
              <a:t>ilşgili</a:t>
            </a:r>
            <a:r>
              <a:rPr lang="tr-TR" dirty="0" smtClean="0"/>
              <a:t> aşağıdaki yorumlardan hangisi </a:t>
            </a:r>
            <a:r>
              <a:rPr lang="tr-TR" u="sng" dirty="0" smtClean="0"/>
              <a:t>yapılamaz?</a:t>
            </a:r>
            <a:endParaRPr lang="tr-TR" dirty="0" smtClean="0"/>
          </a:p>
          <a:p>
            <a:pPr marL="514350" indent="-514350">
              <a:buFont typeface="+mj-lt"/>
              <a:buAutoNum type="alphaUcPeriod"/>
            </a:pPr>
            <a:r>
              <a:rPr lang="tr-TR" dirty="0" smtClean="0"/>
              <a:t>Azınlıklarla  birlikte hareket etmek istemiştir.</a:t>
            </a:r>
          </a:p>
          <a:p>
            <a:pPr marL="514350" indent="-514350">
              <a:buFont typeface="+mj-lt"/>
              <a:buAutoNum type="alphaUcPeriod"/>
            </a:pPr>
            <a:r>
              <a:rPr lang="tr-TR" dirty="0" smtClean="0"/>
              <a:t>Milli Mücadele’nin liderliğini üstlenmiştir.</a:t>
            </a:r>
          </a:p>
          <a:p>
            <a:pPr marL="514350" indent="-514350">
              <a:buFont typeface="+mj-lt"/>
              <a:buAutoNum type="alphaUcPeriod"/>
            </a:pPr>
            <a:r>
              <a:rPr lang="tr-TR" dirty="0" smtClean="0"/>
              <a:t>Anadolu’da çıkabilecek taşkınlıkları önlemek istemiştir.</a:t>
            </a:r>
          </a:p>
          <a:p>
            <a:pPr marL="514350" indent="-514350">
              <a:buFont typeface="+mj-lt"/>
              <a:buAutoNum type="alphaUcPeriod"/>
            </a:pPr>
            <a:r>
              <a:rPr lang="tr-TR" dirty="0" smtClean="0"/>
              <a:t>Bağımsızlık bilincini güçlendirmeyi amaçlamıştır.</a:t>
            </a:r>
            <a:endParaRPr lang="tr-TR" dirty="0"/>
          </a:p>
        </p:txBody>
      </p:sp>
      <p:sp>
        <p:nvSpPr>
          <p:cNvPr id="4" name="Oval 3"/>
          <p:cNvSpPr/>
          <p:nvPr/>
        </p:nvSpPr>
        <p:spPr>
          <a:xfrm>
            <a:off x="7020272" y="260648"/>
            <a:ext cx="504056" cy="43204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50517464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E-6 7.77778E-6 C -0.02518 0.00695 -0.02396 0.0044 -0.06511 0.00603 C -0.08386 0.00811 -0.10261 0.0088 -0.12118 0.01204 C -0.13108 0.01667 -0.11945 0.01158 -0.13472 0.01621 C -0.14063 0.01806 -0.14549 0.02223 -0.15156 0.02431 C -0.1566 0.0294 -0.16059 0.03357 -0.16667 0.03635 C -0.17518 0.04769 -0.18038 0.05487 -0.18351 0.07061 C -0.18177 0.08149 -0.18091 0.09237 -0.17882 0.10302 C -0.17639 0.11528 -0.15938 0.12478 -0.15469 0.13126 C -0.13663 0.1551 -0.11771 0.17663 -0.09844 0.19792 C -0.0908 0.20649 -0.08455 0.21737 -0.07726 0.22616 C -0.07292 0.23149 -0.06806 0.23565 -0.06354 0.24052 C -0.05903 0.24515 -0.05695 0.25302 -0.05295 0.25857 C -0.04497 0.26945 -0.0375 0.28126 -0.03021 0.29283 C -0.01198 0.32177 -0.04115 0.2838 -0.01511 0.3294 C -0.00069 0.3544 0.00556 0.38658 0.01216 0.41621 C 0.01563 0.45255 0.01407 0.43774 0.01667 0.46065 C 0.01615 0.48357 0.01615 0.50649 0.01529 0.5294 C 0.01407 0.56459 0.00956 0.59815 0.00452 0.63241 C -0.00816 0.71737 -0.02622 0.79908 -0.0941 0.83033 C -0.10452 0.82894 -0.11511 0.82825 -0.12587 0.82616 C -0.13004 0.82524 -0.13889 0.81806 -0.14236 0.81621 C -0.16268 0.80533 -0.1849 0.797 -0.20452 0.7838 C -0.20938 0.78056 -0.2132 0.77524 -0.21806 0.77177 C -0.22726 0.76528 -0.2375 0.76181 -0.24688 0.75556 C -0.26094 0.74607 -0.27084 0.73681 -0.28334 0.72315 C -0.29254 0.7132 -0.29705 0.69607 -0.30295 0.68288 C -0.30903 0.66945 -0.31632 0.65533 -0.31962 0.64052 C -0.32066 0.63612 -0.32431 0.61922 -0.3257 0.61413 C -0.33351 0.58866 -0.33993 0.56251 -0.34393 0.53542 C -0.34757 0.51112 -0.34896 0.48519 -0.35139 0.46065 C -0.35382 0.43496 -0.35695 0.40927 -0.36059 0.3838 C -0.36389 0.36042 -0.36597 0.32871 -0.37275 0.30718 C -0.37952 0.28589 -0.39254 0.26251 -0.40452 0.24653 C -0.40851 0.24121 -0.43091 0.23357 -0.43629 0.23241 C -0.45018 0.22616 -0.46493 0.23265 -0.479 0.23635 C -0.48646 0.2426 -0.49254 0.2463 -0.50139 0.24839 C -0.52656 0.26552 -0.55729 0.28427 -0.57882 0.30903 C -0.5842 0.31528 -0.58663 0.32547 -0.59236 0.33126 C -0.60313 0.3419 -0.60886 0.35741 -0.61806 0.36968 C -0.62275 0.38774 -0.61597 0.36482 -0.62275 0.37987 C -0.62656 0.38797 -0.62778 0.39792 -0.63177 0.40603 C -0.63386 0.41945 -0.63577 0.42107 -0.64236 0.43033 C -0.64618 0.44515 -0.64045 0.42524 -0.65 0.44653 C -0.66181 0.47292 -0.65156 0.46089 -0.66354 0.47269 C -0.66719 0.48195 -0.67327 0.48959 -0.67882 0.497 C -0.68056 0.50718 -0.6842 0.5095 -0.68785 0.51922 C -0.69045 0.52593 -0.69115 0.53172 -0.69549 0.53728 C -0.6974 0.5514 -0.70191 0.55556 -0.70903 0.56575 C -0.71459 0.58728 -0.72327 0.59306 -0.73472 0.60603 C -0.73976 0.61158 -0.74445 0.61737 -0.75 0.62223 C -0.75226 0.63172 -0.75712 0.6338 -0.76216 0.64052 C -0.76424 0.64954 -0.76962 0.65371 -0.77413 0.66065 " pathEditMode="relative" ptsTypes="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SORU-16</a:t>
            </a:r>
            <a:endParaRPr lang="tr-TR" dirty="0"/>
          </a:p>
        </p:txBody>
      </p:sp>
      <p:sp>
        <p:nvSpPr>
          <p:cNvPr id="3" name="İçerik Yer Tutucusu 2"/>
          <p:cNvSpPr>
            <a:spLocks noGrp="1"/>
          </p:cNvSpPr>
          <p:nvPr>
            <p:ph sz="quarter" idx="1"/>
          </p:nvPr>
        </p:nvSpPr>
        <p:spPr/>
        <p:txBody>
          <a:bodyPr>
            <a:normAutofit lnSpcReduction="10000"/>
          </a:bodyPr>
          <a:lstStyle/>
          <a:p>
            <a:pPr>
              <a:buFont typeface="Courier New" pitchFamily="49" charset="0"/>
              <a:buChar char="o"/>
            </a:pPr>
            <a:r>
              <a:rPr lang="tr-TR" dirty="0" smtClean="0"/>
              <a:t>Tekalif-i Milliye Emirleri yayınlandı</a:t>
            </a:r>
          </a:p>
          <a:p>
            <a:pPr>
              <a:buFont typeface="Courier New" pitchFamily="49" charset="0"/>
              <a:buChar char="o"/>
            </a:pPr>
            <a:r>
              <a:rPr lang="tr-TR" dirty="0" smtClean="0"/>
              <a:t>Takrir-i Sükun Kanunu kabul edildi.</a:t>
            </a:r>
          </a:p>
          <a:p>
            <a:pPr>
              <a:buFont typeface="Courier New" pitchFamily="49" charset="0"/>
              <a:buChar char="o"/>
            </a:pPr>
            <a:r>
              <a:rPr lang="tr-TR" dirty="0" smtClean="0"/>
              <a:t>İstiklal Marşı yazıldı</a:t>
            </a:r>
          </a:p>
          <a:p>
            <a:pPr>
              <a:buFont typeface="Courier New" pitchFamily="49" charset="0"/>
              <a:buChar char="o"/>
            </a:pPr>
            <a:r>
              <a:rPr lang="tr-TR" dirty="0" smtClean="0"/>
              <a:t>Başkomutanlık yasası çıkarıldı.</a:t>
            </a:r>
          </a:p>
          <a:p>
            <a:pPr marL="0" indent="0">
              <a:buNone/>
            </a:pPr>
            <a:r>
              <a:rPr lang="tr-TR" dirty="0" smtClean="0"/>
              <a:t>Yukarıdaki gelişmelerden kaç tanesi  Milli Mücadele’nin güçlenmesine katkı sağlamıştır?</a:t>
            </a:r>
          </a:p>
          <a:p>
            <a:pPr marL="514350" indent="-514350">
              <a:buFont typeface="+mj-lt"/>
              <a:buAutoNum type="alphaUcPeriod"/>
            </a:pPr>
            <a:r>
              <a:rPr lang="tr-TR" dirty="0" smtClean="0"/>
              <a:t>1</a:t>
            </a:r>
          </a:p>
          <a:p>
            <a:pPr marL="514350" indent="-514350">
              <a:buFont typeface="+mj-lt"/>
              <a:buAutoNum type="alphaUcPeriod"/>
            </a:pPr>
            <a:r>
              <a:rPr lang="tr-TR" dirty="0" smtClean="0"/>
              <a:t>2</a:t>
            </a:r>
          </a:p>
          <a:p>
            <a:pPr marL="514350" indent="-514350">
              <a:buFont typeface="+mj-lt"/>
              <a:buAutoNum type="alphaUcPeriod"/>
            </a:pPr>
            <a:r>
              <a:rPr lang="tr-TR" dirty="0" smtClean="0"/>
              <a:t>3</a:t>
            </a:r>
          </a:p>
          <a:p>
            <a:pPr marL="514350" indent="-514350">
              <a:buFont typeface="+mj-lt"/>
              <a:buAutoNum type="alphaUcPeriod"/>
            </a:pPr>
            <a:r>
              <a:rPr lang="tr-TR" dirty="0"/>
              <a:t>4</a:t>
            </a:r>
          </a:p>
        </p:txBody>
      </p:sp>
      <p:sp>
        <p:nvSpPr>
          <p:cNvPr id="4" name="Oval 3"/>
          <p:cNvSpPr/>
          <p:nvPr/>
        </p:nvSpPr>
        <p:spPr>
          <a:xfrm>
            <a:off x="7164288" y="476672"/>
            <a:ext cx="432048" cy="432048"/>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946995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7 -1.85185E-6 C -0.03542 0.00995 -0.07743 -0.0081 -0.11354 -0.01204 C -0.14705 -0.0213 -0.18281 -0.02084 -0.21667 -0.02222 C -0.23681 -0.0213 -0.25764 -0.02477 -0.27726 -0.01806 C -0.28334 -0.01597 -0.28924 -0.01273 -0.29531 -0.00996 C -0.29844 -0.00857 -0.30452 -0.00602 -0.30452 -0.00602 C -0.31788 0.00717 -0.31198 0.0037 -0.32118 0.0081 C -0.33281 0.02361 -0.31788 0.00486 -0.33177 0.01828 C -0.33351 0.01991 -0.33472 0.02245 -0.33629 0.0243 C -0.33768 0.02592 -0.33924 0.02685 -0.3408 0.02824 C -0.3434 0.03356 -0.34775 0.03703 -0.35 0.04259 C -0.35018 0.04305 -0.35556 0.0669 -0.35608 0.06875 C -0.36077 0.13009 -0.34514 0.16782 -0.3257 0.22037 C -0.31754 0.24213 -0.31302 0.26643 -0.30608 0.28889 C -0.30156 0.3037 -0.29497 0.31805 -0.2908 0.33333 C -0.27049 0.40926 -0.27136 0.48935 -0.26059 0.56782 C -0.26077 0.57222 -0.26198 0.59838 -0.26354 0.60602 C -0.26545 0.61504 -0.27587 0.63102 -0.28177 0.63449 C -0.29653 0.64328 -0.325 0.64861 -0.3408 0.65046 C -0.37413 0.64815 -0.35903 0.65069 -0.38629 0.64444 C -0.39965 0.64143 -0.40955 0.63102 -0.41962 0.62037 C -0.42917 0.61018 -0.42952 0.61273 -0.4408 0.60416 C -0.45677 0.59213 -0.45087 0.59421 -0.46806 0.57986 C -0.48455 0.56597 -0.50226 0.54977 -0.51511 0.5294 C -0.529 0.50741 -0.54063 0.48264 -0.55452 0.46065 C -0.55729 0.45625 -0.56111 0.45324 -0.56354 0.44861 C -0.56667 0.44305 -0.56823 0.43611 -0.57118 0.43032 C -0.57431 0.42407 -0.57865 0.41852 -0.58177 0.41227 C -0.59097 0.39398 -0.59618 0.37338 -0.60295 0.3537 C -0.61406 0.32176 -0.62934 0.29213 -0.63785 0.25856 C -0.64757 0.22037 -0.65104 0.18125 -0.65452 0.14143 C -0.654 0.1294 -0.65417 0.11713 -0.65295 0.10509 C -0.65278 0.10278 -0.6507 0.10139 -0.65 0.09907 C -0.64913 0.09653 -0.64965 0.09328 -0.64844 0.09097 C -0.6474 0.08889 -0.64531 0.08866 -0.64393 0.08703 C -0.6342 0.07569 -0.63073 0.06991 -0.61806 0.06481 C -0.60695 0.0662 -0.59566 0.0662 -0.58472 0.06875 C -0.55643 0.07546 -0.53351 0.10116 -0.50747 0.11528 C -0.49462 0.13241 -0.48073 0.14861 -0.46806 0.16574 C -0.4658 0.16875 -0.46268 0.1706 -0.46059 0.17384 C -0.44983 0.18981 -0.44184 0.20741 -0.43472 0.22639 C -0.42917 0.2412 -0.42379 0.25555 -0.41962 0.27083 C -0.41771 0.27754 -0.41354 0.29097 -0.41354 0.29097 C -0.41007 0.31736 -0.4066 0.34282 -0.40452 0.36967 C -0.40504 0.39791 -0.40313 0.47731 -0.41962 0.51111 C -0.42205 0.52407 -0.42674 0.53426 -0.43177 0.5456 C -0.43768 0.55903 -0.43993 0.57245 -0.44844 0.58379 C -0.45261 0.59491 -0.45521 0.59514 -0.46198 0.60416 C -0.46597 0.60949 -0.46927 0.6162 -0.47275 0.62222 C -0.47622 0.62824 -0.47587 0.63032 -0.48021 0.63634 C -0.48542 0.64352 -0.49167 0.64953 -0.49688 0.65671 C -0.50729 0.67083 -0.51424 0.68426 -0.52865 0.69097 C -0.53577 0.69815 -0.5441 0.70278 -0.55295 0.70509 C -0.55834 0.70995 -0.56215 0.71018 -0.56806 0.71319 C -0.57917 0.71875 -0.58959 0.72315 -0.60139 0.72523 C -0.62205 0.73657 -0.64896 0.72523 -0.67118 0.72338 C -0.68872 0.71528 -0.70643 0.70833 -0.72413 0.70116 C -0.72674 0.70185 -0.72934 0.70185 -0.73177 0.70301 C -0.73837 0.70625 -0.7408 0.71551 -0.74531 0.72129 C -0.7467 0.72291 -0.74861 0.72361 -0.75 0.72523 C -0.75104 0.72639 -0.75191 0.72801 -0.75295 0.7294 C -0.75452 0.73541 -0.75434 0.73611 -0.75747 0.74143 C -0.75834 0.74305 -0.76059 0.7456 -0.76059 0.7456 " pathEditMode="relative" ptsTypes="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SORU-17</a:t>
            </a:r>
            <a:endParaRPr lang="tr-TR" dirty="0"/>
          </a:p>
        </p:txBody>
      </p:sp>
      <p:sp>
        <p:nvSpPr>
          <p:cNvPr id="3" name="İçerik Yer Tutucusu 2"/>
          <p:cNvSpPr>
            <a:spLocks noGrp="1"/>
          </p:cNvSpPr>
          <p:nvPr>
            <p:ph sz="quarter" idx="1"/>
          </p:nvPr>
        </p:nvSpPr>
        <p:spPr/>
        <p:txBody>
          <a:bodyPr/>
          <a:lstStyle/>
          <a:p>
            <a:endParaRPr lang="tr-TR" dirty="0" smtClean="0"/>
          </a:p>
          <a:p>
            <a:endParaRPr lang="tr-TR" dirty="0"/>
          </a:p>
          <a:p>
            <a:endParaRPr lang="tr-TR" dirty="0" smtClean="0"/>
          </a:p>
          <a:p>
            <a:r>
              <a:rPr lang="tr-TR" dirty="0" smtClean="0"/>
              <a:t>Atatürk, yukarıdaki sözüyle aşağıdakilerden  hangisine verdiği önemi vurgulanmıştır?</a:t>
            </a:r>
          </a:p>
          <a:p>
            <a:pPr marL="514350" indent="-514350">
              <a:buFont typeface="+mj-lt"/>
              <a:buAutoNum type="alphaUcPeriod"/>
            </a:pPr>
            <a:r>
              <a:rPr lang="tr-TR" dirty="0" smtClean="0"/>
              <a:t>Eğitime</a:t>
            </a:r>
          </a:p>
          <a:p>
            <a:pPr marL="514350" indent="-514350">
              <a:buFont typeface="+mj-lt"/>
              <a:buAutoNum type="alphaUcPeriod"/>
            </a:pPr>
            <a:r>
              <a:rPr lang="tr-TR" dirty="0" smtClean="0"/>
              <a:t>Egemenliğe</a:t>
            </a:r>
          </a:p>
          <a:p>
            <a:pPr marL="514350" indent="-514350">
              <a:buFont typeface="+mj-lt"/>
              <a:buAutoNum type="alphaUcPeriod"/>
            </a:pPr>
            <a:r>
              <a:rPr lang="tr-TR" dirty="0" smtClean="0"/>
              <a:t>Güzel sanatlara</a:t>
            </a:r>
          </a:p>
          <a:p>
            <a:pPr marL="514350" indent="-514350">
              <a:buFont typeface="+mj-lt"/>
              <a:buAutoNum type="alphaUcPeriod"/>
            </a:pPr>
            <a:r>
              <a:rPr lang="tr-TR" dirty="0" smtClean="0"/>
              <a:t>Milli tarihe</a:t>
            </a:r>
            <a:endParaRPr lang="tr-TR" dirty="0"/>
          </a:p>
        </p:txBody>
      </p:sp>
      <p:sp>
        <p:nvSpPr>
          <p:cNvPr id="4" name="Yuvarlatılmış Dikdörtgen 3"/>
          <p:cNvSpPr/>
          <p:nvPr/>
        </p:nvSpPr>
        <p:spPr>
          <a:xfrm>
            <a:off x="629932" y="1268760"/>
            <a:ext cx="7686484" cy="1728192"/>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dirty="0" smtClean="0"/>
              <a:t>« </a:t>
            </a:r>
            <a:r>
              <a:rPr lang="tr-TR" sz="2000" b="1" dirty="0" smtClean="0"/>
              <a:t>İnsanlar olgunlaşmak için bazı şeylere </a:t>
            </a:r>
            <a:r>
              <a:rPr lang="tr-TR" sz="2000" b="1" dirty="0" err="1" smtClean="0"/>
              <a:t>muhtaçtır.Bir</a:t>
            </a:r>
            <a:r>
              <a:rPr lang="tr-TR" sz="2000" b="1" dirty="0" smtClean="0"/>
              <a:t> millet ki resim yapmaz, bir millet ki heykel yapmaz, bir millet ki tekniğin gerektirdiği şeyleri yapmaz; itiraf etmelidir ki milletin ilerleme yolunda yeri yoktur.» Mustafa Kemal  Atatürk</a:t>
            </a:r>
            <a:endParaRPr lang="tr-TR" sz="2000" b="1" dirty="0"/>
          </a:p>
        </p:txBody>
      </p:sp>
      <p:sp>
        <p:nvSpPr>
          <p:cNvPr id="5" name="Oval 4"/>
          <p:cNvSpPr/>
          <p:nvPr/>
        </p:nvSpPr>
        <p:spPr>
          <a:xfrm>
            <a:off x="7092280" y="332656"/>
            <a:ext cx="504056" cy="432048"/>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6815765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E-6 -2.59259E-6 L -0.75191 0.68241 " pathEditMode="relative" rAng="0" ptsTypes="AA">
                                      <p:cBhvr>
                                        <p:cTn id="6" dur="2000" fill="hold"/>
                                        <p:tgtEl>
                                          <p:spTgt spid="5"/>
                                        </p:tgtEl>
                                        <p:attrNameLst>
                                          <p:attrName>ppt_x</p:attrName>
                                          <p:attrName>ppt_y</p:attrName>
                                        </p:attrNameLst>
                                      </p:cBhvr>
                                      <p:rCtr x="-37604" y="341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SORU-18</a:t>
            </a:r>
            <a:endParaRPr lang="tr-TR" dirty="0"/>
          </a:p>
        </p:txBody>
      </p:sp>
      <p:sp>
        <p:nvSpPr>
          <p:cNvPr id="3" name="İçerik Yer Tutucusu 2"/>
          <p:cNvSpPr>
            <a:spLocks noGrp="1"/>
          </p:cNvSpPr>
          <p:nvPr>
            <p:ph sz="quarter" idx="1"/>
          </p:nvPr>
        </p:nvSpPr>
        <p:spPr/>
        <p:txBody>
          <a:bodyPr>
            <a:normAutofit lnSpcReduction="10000"/>
          </a:bodyPr>
          <a:lstStyle/>
          <a:p>
            <a:endParaRPr lang="tr-TR" dirty="0" smtClean="0"/>
          </a:p>
          <a:p>
            <a:endParaRPr lang="tr-TR" dirty="0"/>
          </a:p>
          <a:p>
            <a:endParaRPr lang="tr-TR" dirty="0" smtClean="0"/>
          </a:p>
          <a:p>
            <a:endParaRPr lang="tr-TR" dirty="0"/>
          </a:p>
          <a:p>
            <a:r>
              <a:rPr lang="tr-TR" dirty="0" smtClean="0"/>
              <a:t>Yukarıda  verilen bilgiye göre, Atatürk ile ilgili;</a:t>
            </a:r>
          </a:p>
          <a:p>
            <a:pPr marL="571500" indent="-571500">
              <a:buFont typeface="+mj-lt"/>
              <a:buAutoNum type="romanUcPeriod"/>
            </a:pPr>
            <a:r>
              <a:rPr lang="tr-TR" dirty="0" smtClean="0"/>
              <a:t>Başkalarının sözünü dikkate alır.</a:t>
            </a:r>
          </a:p>
          <a:p>
            <a:pPr marL="571500" indent="-571500">
              <a:buFont typeface="+mj-lt"/>
              <a:buAutoNum type="romanUcPeriod"/>
            </a:pPr>
            <a:r>
              <a:rPr lang="tr-TR" dirty="0" smtClean="0"/>
              <a:t>Konuşulanları etkili dinlemeye çalışır.</a:t>
            </a:r>
          </a:p>
          <a:p>
            <a:pPr marL="571500" indent="-571500">
              <a:buFont typeface="+mj-lt"/>
              <a:buAutoNum type="romanUcPeriod"/>
            </a:pPr>
            <a:r>
              <a:rPr lang="tr-TR" dirty="0" smtClean="0"/>
              <a:t>İnsanların tüm isteklerini yerine getirir.</a:t>
            </a:r>
          </a:p>
          <a:p>
            <a:pPr marL="0" indent="0">
              <a:buNone/>
            </a:pPr>
            <a:r>
              <a:rPr lang="tr-TR" dirty="0" smtClean="0"/>
              <a:t>Yargılarından hangisine veya hangilerine ulaşılabilir?</a:t>
            </a:r>
          </a:p>
          <a:p>
            <a:pPr marL="514350" indent="-514350">
              <a:buFont typeface="+mj-lt"/>
              <a:buAutoNum type="alphaUcPeriod"/>
            </a:pPr>
            <a:r>
              <a:rPr lang="tr-TR" dirty="0" smtClean="0"/>
              <a:t>Yalnız ı       B- I ve II          C- Yalnız II    D- I ve  III</a:t>
            </a:r>
            <a:endParaRPr lang="tr-TR" dirty="0"/>
          </a:p>
        </p:txBody>
      </p:sp>
      <p:sp>
        <p:nvSpPr>
          <p:cNvPr id="4" name="Dikdörtgen 3"/>
          <p:cNvSpPr/>
          <p:nvPr/>
        </p:nvSpPr>
        <p:spPr>
          <a:xfrm>
            <a:off x="755576" y="1772816"/>
            <a:ext cx="7848872" cy="129614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b="1" dirty="0" smtClean="0"/>
              <a:t>Bir gün Atatürk’e kuvvetlerinin sırrını sordum:</a:t>
            </a:r>
          </a:p>
          <a:p>
            <a:pPr marL="285750" indent="-285750" algn="ctr">
              <a:buFontTx/>
              <a:buChar char="-"/>
            </a:pPr>
            <a:r>
              <a:rPr lang="tr-TR" sz="2400" b="1" dirty="0" smtClean="0"/>
              <a:t>Durur dinlerim…Sonra tekrar etti.</a:t>
            </a:r>
          </a:p>
          <a:p>
            <a:pPr marL="285750" indent="-285750" algn="ctr">
              <a:buFontTx/>
              <a:buChar char="-"/>
            </a:pPr>
            <a:r>
              <a:rPr lang="tr-TR" sz="2400" b="1" dirty="0" smtClean="0"/>
              <a:t>Dinlerim…..Ve sustu.     NOELLE  ROGER</a:t>
            </a:r>
            <a:endParaRPr lang="tr-TR" sz="2400" b="1" dirty="0"/>
          </a:p>
        </p:txBody>
      </p:sp>
      <p:sp>
        <p:nvSpPr>
          <p:cNvPr id="5" name="Oval 4"/>
          <p:cNvSpPr/>
          <p:nvPr/>
        </p:nvSpPr>
        <p:spPr>
          <a:xfrm>
            <a:off x="7308304" y="404664"/>
            <a:ext cx="504056" cy="50405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69117292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88889E-6 -1.85185E-6 L -0.53941 0.76134 " pathEditMode="relative" rAng="0" ptsTypes="AA">
                                      <p:cBhvr>
                                        <p:cTn id="6" dur="2000" fill="hold"/>
                                        <p:tgtEl>
                                          <p:spTgt spid="5"/>
                                        </p:tgtEl>
                                        <p:attrNameLst>
                                          <p:attrName>ppt_x</p:attrName>
                                          <p:attrName>ppt_y</p:attrName>
                                        </p:attrNameLst>
                                      </p:cBhvr>
                                      <p:rCtr x="-26979" y="380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a:t>
            </a:r>
            <a:endParaRPr lang="tr-TR" dirty="0"/>
          </a:p>
        </p:txBody>
      </p:sp>
      <p:sp>
        <p:nvSpPr>
          <p:cNvPr id="3" name="İçerik Yer Tutucusu 2"/>
          <p:cNvSpPr>
            <a:spLocks noGrp="1"/>
          </p:cNvSpPr>
          <p:nvPr>
            <p:ph sz="quarter" idx="1"/>
          </p:nvPr>
        </p:nvSpPr>
        <p:spPr/>
        <p:txBody>
          <a:bodyPr>
            <a:normAutofit lnSpcReduction="10000"/>
          </a:bodyPr>
          <a:lstStyle/>
          <a:p>
            <a:pPr>
              <a:buFont typeface="Wingdings" pitchFamily="2" charset="2"/>
              <a:buChar char="q"/>
            </a:pPr>
            <a:r>
              <a:rPr lang="tr-TR" dirty="0" smtClean="0"/>
              <a:t>Tüm eğitim-öğretim kurumları Maarif </a:t>
            </a:r>
            <a:r>
              <a:rPr lang="tr-TR" dirty="0" err="1" smtClean="0"/>
              <a:t>Vekaleti’ne</a:t>
            </a:r>
            <a:r>
              <a:rPr lang="tr-TR" dirty="0" smtClean="0"/>
              <a:t> bağlandı.</a:t>
            </a:r>
          </a:p>
          <a:p>
            <a:pPr>
              <a:buFont typeface="Wingdings" pitchFamily="2" charset="2"/>
              <a:buChar char="q"/>
            </a:pPr>
            <a:r>
              <a:rPr lang="tr-TR" dirty="0" smtClean="0"/>
              <a:t>Medreseler  kapatıldı.</a:t>
            </a:r>
          </a:p>
          <a:p>
            <a:pPr>
              <a:buFont typeface="Wingdings" pitchFamily="2" charset="2"/>
              <a:buChar char="q"/>
            </a:pPr>
            <a:r>
              <a:rPr lang="tr-TR" dirty="0" smtClean="0"/>
              <a:t>Eğitimde laikleşmenin temelleri atıldı.</a:t>
            </a:r>
          </a:p>
          <a:p>
            <a:pPr marL="0" indent="0">
              <a:buNone/>
            </a:pPr>
            <a:r>
              <a:rPr lang="tr-TR" dirty="0" smtClean="0"/>
              <a:t>Yukarıda verilen gelişmeler aşağıdakilerden hangisinin sonucunda gerçekleşmiştir?</a:t>
            </a:r>
          </a:p>
          <a:p>
            <a:pPr marL="0" indent="0">
              <a:buNone/>
            </a:pPr>
            <a:r>
              <a:rPr lang="tr-TR" dirty="0" smtClean="0"/>
              <a:t>A- Türk Tarih </a:t>
            </a:r>
            <a:r>
              <a:rPr lang="tr-TR" dirty="0"/>
              <a:t>K</a:t>
            </a:r>
            <a:r>
              <a:rPr lang="tr-TR" dirty="0" smtClean="0"/>
              <a:t>urumunun kurulmasının</a:t>
            </a:r>
          </a:p>
          <a:p>
            <a:pPr marL="0" indent="0">
              <a:buNone/>
            </a:pPr>
            <a:r>
              <a:rPr lang="tr-TR" dirty="0" smtClean="0"/>
              <a:t>B-</a:t>
            </a:r>
            <a:r>
              <a:rPr lang="tr-TR" dirty="0" err="1" smtClean="0"/>
              <a:t>Tevhid</a:t>
            </a:r>
            <a:r>
              <a:rPr lang="tr-TR" dirty="0" smtClean="0"/>
              <a:t>-i Tedrisat Kanunu’nun ilan edilmesi</a:t>
            </a:r>
          </a:p>
          <a:p>
            <a:pPr marL="0" indent="0">
              <a:buNone/>
            </a:pPr>
            <a:r>
              <a:rPr lang="tr-TR" dirty="0" smtClean="0"/>
              <a:t>C-Medeni Kanun’un hazırlanmasının</a:t>
            </a:r>
          </a:p>
          <a:p>
            <a:pPr marL="0" indent="0">
              <a:buNone/>
            </a:pPr>
            <a:r>
              <a:rPr lang="tr-TR" dirty="0" smtClean="0"/>
              <a:t>D-Yeni Türk Harflerinin kabul edilmesinin</a:t>
            </a:r>
            <a:endParaRPr lang="tr-TR" dirty="0"/>
          </a:p>
        </p:txBody>
      </p:sp>
      <p:sp>
        <p:nvSpPr>
          <p:cNvPr id="4" name="Oval 3"/>
          <p:cNvSpPr/>
          <p:nvPr/>
        </p:nvSpPr>
        <p:spPr>
          <a:xfrm>
            <a:off x="7812360" y="404664"/>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91179713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1.48148E-6 C -0.01232 -0.0044 -0.02395 -0.00926 -0.03611 -0.01412 C -0.04253 -0.01667 -0.05572 -0.02014 -0.05572 -0.02014 C -0.06423 -0.02593 -0.07013 -0.02662 -0.08003 -0.02824 C -0.11961 -0.02546 -0.09652 -0.02639 -0.11944 -0.02014 C -0.1276 -0.01481 -0.13663 -0.01227 -0.14513 -0.0081 C -0.15191 -0.00486 -0.15781 -0.00023 -0.16493 0.00208 C -0.16788 0.00463 -0.17118 0.00556 -0.17413 0.0081 C -0.17586 0.00972 -0.17673 0.0125 -0.17864 0.01412 C -0.18142 0.0169 -0.18576 0.01852 -0.18906 0.02014 C -0.19305 0.02546 -0.19496 0.03125 -0.1967 0.03843 C -0.1967 0.04028 -0.19531 0.05787 -0.19375 0.0625 C -0.19062 0.07222 -0.18524 0.07778 -0.1802 0.08472 C -0.1743 0.09259 -0.16822 0.1081 -0.16041 0.1132 C -0.15156 0.11898 -0.14496 0.12639 -0.13767 0.13542 C -0.13524 0.13843 -0.12569 0.15116 -0.12239 0.15556 C -0.11597 0.16412 -0.10763 0.1713 -0.10121 0.17986 C -0.09166 0.19259 -0.08368 0.20741 -0.07395 0.22014 C -0.06597 0.24236 -0.07777 0.21134 -0.06493 0.23843 C -0.06423 0.24028 -0.06423 0.24259 -0.06354 0.24445 C -0.05277 0.26551 -0.06527 0.2331 -0.05434 0.25857 C -0.04913 0.2706 -0.04687 0.27708 -0.04375 0.28889 C -0.03559 0.31921 -0.04479 0.28449 -0.03906 0.31111 C -0.03767 0.3169 -0.03454 0.32917 -0.03454 0.32917 C -0.03333 0.34722 -0.03107 0.36412 -0.02708 0.38171 C -0.0243 0.40625 -0.02031 0.43009 -0.01788 0.45463 C -0.01875 0.47315 -0.01701 0.48634 -0.02395 0.50093 C -0.02638 0.51343 -0.03194 0.525 -0.03767 0.53542 C -0.04097 0.54144 -0.046 0.54445 -0.04982 0.54954 C -0.05729 0.55949 -0.06423 0.57315 -0.07395 0.57986 C -0.08316 0.58588 -0.0934 0.59028 -0.10277 0.59583 C -0.11441 0.60278 -0.12482 0.61296 -0.13767 0.6162 C -0.15468 0.6206 -0.17204 0.62338 -0.18906 0.62824 C -0.2 0.62755 -0.21527 0.62824 -0.22708 0.62431 C -0.23246 0.62269 -0.23697 0.61829 -0.24236 0.6162 C -0.27951 0.58032 -0.30885 0.53218 -0.33767 0.48472 C -0.35173 0.46181 -0.3677 0.44097 -0.38177 0.41806 C -0.39774 0.39167 -0.41423 0.36597 -0.43003 0.33935 C -0.43316 0.33403 -0.43559 0.32824 -0.43906 0.32292 C -0.44253 0.31829 -0.44982 0.30903 -0.44982 0.30903 C -0.45486 0.29537 -0.46284 0.28495 -0.46944 0.27269 C -0.47812 0.25625 -0.4875 0.2331 -0.50121 0.22431 C -0.51041 0.21204 -0.51267 0.20509 -0.52569 0.20208 C -0.53159 0.19653 -0.53697 0.19676 -0.54392 0.19398 C -0.56441 0.18565 -0.58576 0.1831 -0.60746 0.17986 C -0.61701 0.18079 -0.62743 0.17801 -0.63628 0.1838 C -0.63802 0.18495 -0.63888 0.1882 -0.64062 0.18982 C -0.64305 0.19167 -0.64583 0.19236 -0.64826 0.19398 C -0.64982 0.19514 -0.65138 0.19653 -0.65277 0.19792 C -0.66927 0.21343 -0.6875 0.23542 -0.7 0.25648 C -0.70572 0.26644 -0.7092 0.2787 -0.7151 0.28889 C -0.71996 0.30833 -0.7217 0.32894 -0.72847 0.34722 C -0.72986 0.3588 -0.73281 0.37014 -0.73767 0.37986 C -0.73923 0.38912 -0.74357 0.40139 -0.7467 0.41019 C -0.74809 0.41945 -0.74913 0.42963 -0.75434 0.43634 C -0.7559 0.44329 -0.75816 0.44745 -0.7618 0.45255 C -0.76232 0.45463 -0.7625 0.45671 -0.76336 0.45857 C -0.76406 0.46019 -0.76579 0.46088 -0.76649 0.4625 C -0.76736 0.46505 -0.76684 0.46806 -0.76788 0.4706 C -0.77256 0.48195 -0.77881 0.49144 -0.78316 0.50301 C -0.78819 0.51644 -0.79253 0.53681 -0.79513 0.55139 C -0.79548 0.55278 -0.80312 0.56412 -0.80434 0.56574 C -0.80625 0.57431 -0.81406 0.58426 -0.81788 0.5919 C -0.82135 0.59861 -0.821 0.59537 -0.821 0.6 " pathEditMode="relative" ptsTypes="f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SORU-19</a:t>
            </a:r>
            <a:endParaRPr lang="tr-TR" dirty="0"/>
          </a:p>
        </p:txBody>
      </p:sp>
      <p:sp>
        <p:nvSpPr>
          <p:cNvPr id="3" name="İçerik Yer Tutucusu 2"/>
          <p:cNvSpPr>
            <a:spLocks noGrp="1"/>
          </p:cNvSpPr>
          <p:nvPr>
            <p:ph sz="quarter" idx="1"/>
          </p:nvPr>
        </p:nvSpPr>
        <p:spPr/>
        <p:txBody>
          <a:bodyPr/>
          <a:lstStyle/>
          <a:p>
            <a:r>
              <a:rPr lang="tr-TR" dirty="0" smtClean="0"/>
              <a:t>Aşağıdakilerden hangisi İzmir İktisat Kongresi’nde kabul edilen </a:t>
            </a:r>
            <a:r>
              <a:rPr lang="tr-TR" dirty="0" err="1" smtClean="0"/>
              <a:t>Mısak</a:t>
            </a:r>
            <a:r>
              <a:rPr lang="tr-TR" dirty="0" smtClean="0"/>
              <a:t>-ı İktisadi kararlarından biri </a:t>
            </a:r>
            <a:r>
              <a:rPr lang="tr-TR" u="sng" dirty="0" smtClean="0"/>
              <a:t>değildir?</a:t>
            </a:r>
          </a:p>
          <a:p>
            <a:pPr marL="514350" indent="-514350">
              <a:buFont typeface="+mj-lt"/>
              <a:buAutoNum type="alphaUcPeriod"/>
            </a:pPr>
            <a:r>
              <a:rPr lang="tr-TR" dirty="0" smtClean="0"/>
              <a:t>Yerli  malı kullanımı teşvik edilecektir.</a:t>
            </a:r>
          </a:p>
          <a:p>
            <a:pPr marL="514350" indent="-514350">
              <a:buFont typeface="+mj-lt"/>
              <a:buAutoNum type="alphaUcPeriod"/>
            </a:pPr>
            <a:r>
              <a:rPr lang="tr-TR" dirty="0" smtClean="0"/>
              <a:t>Özel teşebbüse kredi sağlayacak bankalar kurulacaktır.</a:t>
            </a:r>
          </a:p>
          <a:p>
            <a:pPr marL="514350" indent="-514350">
              <a:buFont typeface="+mj-lt"/>
              <a:buAutoNum type="alphaUcPeriod"/>
            </a:pPr>
            <a:r>
              <a:rPr lang="tr-TR" dirty="0" smtClean="0"/>
              <a:t>Yabancı ülkelerden borç alınacaktır.</a:t>
            </a:r>
          </a:p>
          <a:p>
            <a:pPr marL="514350" indent="-514350">
              <a:buFont typeface="+mj-lt"/>
              <a:buAutoNum type="alphaUcPeriod"/>
            </a:pPr>
            <a:r>
              <a:rPr lang="tr-TR" dirty="0" smtClean="0"/>
              <a:t>Topraksız çiftçilere toprak verilecektir.</a:t>
            </a:r>
          </a:p>
          <a:p>
            <a:pPr marL="0" indent="0">
              <a:buNone/>
            </a:pPr>
            <a:endParaRPr lang="tr-TR" dirty="0"/>
          </a:p>
        </p:txBody>
      </p:sp>
      <p:sp>
        <p:nvSpPr>
          <p:cNvPr id="4" name="Oval 3"/>
          <p:cNvSpPr/>
          <p:nvPr/>
        </p:nvSpPr>
        <p:spPr>
          <a:xfrm>
            <a:off x="7452320" y="476672"/>
            <a:ext cx="576064" cy="504056"/>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91803740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1.38778E-17 L -0.77951 0.56181 " pathEditMode="relative" rAng="0" ptsTypes="AA">
                                      <p:cBhvr>
                                        <p:cTn id="6" dur="2000" fill="hold"/>
                                        <p:tgtEl>
                                          <p:spTgt spid="4"/>
                                        </p:tgtEl>
                                        <p:attrNameLst>
                                          <p:attrName>ppt_x</p:attrName>
                                          <p:attrName>ppt_y</p:attrName>
                                        </p:attrNameLst>
                                      </p:cBhvr>
                                      <p:rCtr x="-38976" y="280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Soru-20</a:t>
            </a:r>
            <a:endParaRPr lang="tr-TR" dirty="0"/>
          </a:p>
        </p:txBody>
      </p:sp>
      <p:sp>
        <p:nvSpPr>
          <p:cNvPr id="3" name="İçerik Yer Tutucusu 2"/>
          <p:cNvSpPr>
            <a:spLocks noGrp="1"/>
          </p:cNvSpPr>
          <p:nvPr>
            <p:ph sz="quarter" idx="1"/>
          </p:nvPr>
        </p:nvSpPr>
        <p:spPr/>
        <p:txBody>
          <a:bodyPr>
            <a:normAutofit fontScale="85000" lnSpcReduction="10000"/>
          </a:bodyPr>
          <a:lstStyle/>
          <a:p>
            <a:r>
              <a:rPr lang="tr-TR" dirty="0" smtClean="0"/>
              <a:t>Cumhuriyet ve İnkılaplara karşı olanların eski günlere dönülmesini sağlamak amacıyla çıkardığı Şeyh Sait İsyanı ülkede ciddi bir hal almıştı. Bunun üzerine T.C Devleti , hem isyan bastırarak asayişin sağlanması hem de vatanın parçalanmasını önleyerek kendi varlığını devam ettirebilmek amacıyla 4 Mart 1925’te Takrir-i Sükun Kanunu’nu çıkarmış ve İstiklal Mahkemesini kurmuştur.</a:t>
            </a:r>
          </a:p>
          <a:p>
            <a:r>
              <a:rPr lang="tr-TR" dirty="0" smtClean="0"/>
              <a:t>Şeyh Sait İsyanı ile ilgili olan aşağıdaki sorunlardan hangisinin cevabı parçadan </a:t>
            </a:r>
            <a:r>
              <a:rPr lang="tr-TR" u="sng" dirty="0" smtClean="0"/>
              <a:t>çıkarılamaz?</a:t>
            </a:r>
          </a:p>
          <a:p>
            <a:pPr marL="514350" indent="-514350">
              <a:buFont typeface="+mj-lt"/>
              <a:buAutoNum type="alphaUcPeriod"/>
            </a:pPr>
            <a:r>
              <a:rPr lang="tr-TR" dirty="0" smtClean="0"/>
              <a:t>İsyancıların amaçları nelerdir.</a:t>
            </a:r>
          </a:p>
          <a:p>
            <a:pPr marL="514350" indent="-514350">
              <a:buFont typeface="+mj-lt"/>
              <a:buAutoNum type="alphaUcPeriod"/>
            </a:pPr>
            <a:r>
              <a:rPr lang="tr-TR" dirty="0" smtClean="0"/>
              <a:t>Takrir-i Sükun Kanunu ne zaman çıkarılmıştır.</a:t>
            </a:r>
          </a:p>
          <a:p>
            <a:pPr marL="514350" indent="-514350">
              <a:buFont typeface="+mj-lt"/>
              <a:buAutoNum type="alphaUcPeriod"/>
            </a:pPr>
            <a:r>
              <a:rPr lang="tr-TR" dirty="0" smtClean="0"/>
              <a:t>İstiklal Mahkemelerin nerede kurulmuştur.</a:t>
            </a:r>
          </a:p>
          <a:p>
            <a:pPr marL="514350" indent="-514350">
              <a:buFont typeface="+mj-lt"/>
              <a:buAutoNum type="alphaUcPeriod"/>
            </a:pPr>
            <a:r>
              <a:rPr lang="tr-TR" dirty="0" smtClean="0"/>
              <a:t>Takrir-i Sükun Kanunu neden çıkarılmıştır.</a:t>
            </a:r>
            <a:endParaRPr lang="tr-TR" dirty="0"/>
          </a:p>
        </p:txBody>
      </p:sp>
      <p:sp>
        <p:nvSpPr>
          <p:cNvPr id="4" name="Oval 3"/>
          <p:cNvSpPr/>
          <p:nvPr/>
        </p:nvSpPr>
        <p:spPr>
          <a:xfrm>
            <a:off x="7668344" y="476672"/>
            <a:ext cx="504056" cy="504056"/>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13450394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1.38778E-17 L -0.82292 0.7088 " pathEditMode="relative" rAng="0" ptsTypes="AA">
                                      <p:cBhvr>
                                        <p:cTn id="6" dur="2000" fill="hold"/>
                                        <p:tgtEl>
                                          <p:spTgt spid="4"/>
                                        </p:tgtEl>
                                        <p:attrNameLst>
                                          <p:attrName>ppt_x</p:attrName>
                                          <p:attrName>ppt_y</p:attrName>
                                        </p:attrNameLst>
                                      </p:cBhvr>
                                      <p:rCtr x="-41146" y="354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t>HAZIRLAYAN</a:t>
            </a:r>
            <a:endParaRPr lang="tr-TR" b="1" dirty="0"/>
          </a:p>
        </p:txBody>
      </p:sp>
      <p:sp>
        <p:nvSpPr>
          <p:cNvPr id="3" name="İçerik Yer Tutucusu 2"/>
          <p:cNvSpPr>
            <a:spLocks noGrp="1"/>
          </p:cNvSpPr>
          <p:nvPr>
            <p:ph sz="quarter" idx="1"/>
          </p:nvPr>
        </p:nvSpPr>
        <p:spPr/>
        <p:txBody>
          <a:bodyPr/>
          <a:lstStyle/>
          <a:p>
            <a:pPr algn="ctr"/>
            <a:r>
              <a:rPr lang="tr-TR" dirty="0" smtClean="0"/>
              <a:t>AHMET ALİ KARAALP</a:t>
            </a:r>
          </a:p>
          <a:p>
            <a:pPr algn="ctr"/>
            <a:r>
              <a:rPr lang="tr-TR" dirty="0" smtClean="0"/>
              <a:t>AVNİ KAYA KOKUCU ORTAOKULU</a:t>
            </a:r>
          </a:p>
          <a:p>
            <a:pPr algn="ctr"/>
            <a:r>
              <a:rPr lang="tr-TR" dirty="0" smtClean="0"/>
              <a:t>SOSYAL BİLGİLER ÖĞRETMENİ-2016</a:t>
            </a:r>
            <a:endParaRPr lang="tr-TR" dirty="0"/>
          </a:p>
        </p:txBody>
      </p:sp>
    </p:spTree>
    <p:extLst>
      <p:ext uri="{BB962C8B-B14F-4D97-AF65-F5344CB8AC3E}">
        <p14:creationId xmlns:p14="http://schemas.microsoft.com/office/powerpoint/2010/main" xmlns="" val="17035504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SORU-2</a:t>
            </a:r>
            <a:endParaRPr lang="tr-TR" dirty="0"/>
          </a:p>
        </p:txBody>
      </p:sp>
      <p:sp>
        <p:nvSpPr>
          <p:cNvPr id="3" name="İçerik Yer Tutucusu 2"/>
          <p:cNvSpPr>
            <a:spLocks noGrp="1"/>
          </p:cNvSpPr>
          <p:nvPr>
            <p:ph sz="quarter" idx="1"/>
          </p:nvPr>
        </p:nvSpPr>
        <p:spPr/>
        <p:txBody>
          <a:bodyPr>
            <a:normAutofit fontScale="92500" lnSpcReduction="20000"/>
          </a:bodyPr>
          <a:lstStyle/>
          <a:p>
            <a:pPr>
              <a:buFont typeface="Wingdings" pitchFamily="2" charset="2"/>
              <a:buChar char="Ø"/>
            </a:pPr>
            <a:r>
              <a:rPr lang="tr-TR" dirty="0" smtClean="0"/>
              <a:t>Okuma ve yazma oranı sürekli artarken basılan kitap sayısında da büyük artışlar oldu.</a:t>
            </a:r>
          </a:p>
          <a:p>
            <a:pPr>
              <a:buFont typeface="Wingdings" pitchFamily="2" charset="2"/>
              <a:buChar char="Ø"/>
            </a:pPr>
            <a:r>
              <a:rPr lang="tr-TR" dirty="0" smtClean="0"/>
              <a:t>Batı dünyası ile yakınlaşma yolunda önemli bir adım atıldı.</a:t>
            </a:r>
          </a:p>
          <a:p>
            <a:pPr>
              <a:buFont typeface="Wingdings" pitchFamily="2" charset="2"/>
              <a:buChar char="Ø"/>
            </a:pPr>
            <a:r>
              <a:rPr lang="tr-TR" dirty="0" smtClean="0"/>
              <a:t>Bilim ve teknolojide ilerlemeler ve kültür alışverişi hızlandı.</a:t>
            </a:r>
          </a:p>
          <a:p>
            <a:pPr marL="0" indent="0">
              <a:buNone/>
            </a:pPr>
            <a:r>
              <a:rPr lang="tr-TR" dirty="0" smtClean="0"/>
              <a:t>Yukarıdaki gelişmeler aşağıdaki inkılaplardan hangisinin sonucunda gerçekleşmiştir?</a:t>
            </a:r>
          </a:p>
          <a:p>
            <a:pPr marL="0" indent="0">
              <a:buNone/>
            </a:pPr>
            <a:r>
              <a:rPr lang="tr-TR" dirty="0" smtClean="0"/>
              <a:t>A-Yeni Türk harflerinin kabulü</a:t>
            </a:r>
          </a:p>
          <a:p>
            <a:pPr marL="0" indent="0">
              <a:buNone/>
            </a:pPr>
            <a:r>
              <a:rPr lang="tr-TR" dirty="0" smtClean="0"/>
              <a:t>B-Şapka Kanunu’nun çıkarılması</a:t>
            </a:r>
          </a:p>
          <a:p>
            <a:pPr marL="0" indent="0">
              <a:buNone/>
            </a:pPr>
            <a:r>
              <a:rPr lang="tr-TR" dirty="0" smtClean="0"/>
              <a:t>C-Türk Tarih Kurumunun kurulması</a:t>
            </a:r>
          </a:p>
          <a:p>
            <a:pPr marL="0" indent="0">
              <a:buNone/>
            </a:pPr>
            <a:r>
              <a:rPr lang="tr-TR" dirty="0" smtClean="0"/>
              <a:t>D-</a:t>
            </a:r>
            <a:r>
              <a:rPr lang="tr-TR" dirty="0" err="1" smtClean="0"/>
              <a:t>Tevhid</a:t>
            </a:r>
            <a:r>
              <a:rPr lang="tr-TR" dirty="0" smtClean="0"/>
              <a:t>-i Tedrisat Kanunu’nun çıkarılması</a:t>
            </a:r>
            <a:endParaRPr lang="tr-TR" dirty="0"/>
          </a:p>
        </p:txBody>
      </p:sp>
      <p:sp>
        <p:nvSpPr>
          <p:cNvPr id="4" name="Oval 3"/>
          <p:cNvSpPr/>
          <p:nvPr/>
        </p:nvSpPr>
        <p:spPr>
          <a:xfrm>
            <a:off x="7812360" y="620688"/>
            <a:ext cx="576064" cy="457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5645400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88889E-6 -2.59259E-6 L -0.83454 0.53357 " pathEditMode="relative" rAng="0" ptsTypes="AA">
                                      <p:cBhvr>
                                        <p:cTn id="6" dur="2000" fill="hold"/>
                                        <p:tgtEl>
                                          <p:spTgt spid="4"/>
                                        </p:tgtEl>
                                        <p:attrNameLst>
                                          <p:attrName>ppt_x</p:attrName>
                                          <p:attrName>ppt_y</p:attrName>
                                        </p:attrNameLst>
                                      </p:cBhvr>
                                      <p:rCtr x="-41736" y="26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SORU-3</a:t>
            </a:r>
            <a:endParaRPr lang="tr-TR" dirty="0"/>
          </a:p>
        </p:txBody>
      </p:sp>
      <p:sp>
        <p:nvSpPr>
          <p:cNvPr id="3" name="İçerik Yer Tutucusu 2"/>
          <p:cNvSpPr>
            <a:spLocks noGrp="1"/>
          </p:cNvSpPr>
          <p:nvPr>
            <p:ph sz="quarter" idx="1"/>
          </p:nvPr>
        </p:nvSpPr>
        <p:spPr/>
        <p:txBody>
          <a:bodyPr>
            <a:normAutofit fontScale="92500"/>
          </a:bodyPr>
          <a:lstStyle/>
          <a:p>
            <a:pPr>
              <a:buFont typeface="Wingdings" pitchFamily="2" charset="2"/>
              <a:buChar char="v"/>
            </a:pPr>
            <a:r>
              <a:rPr lang="tr-TR" dirty="0" smtClean="0"/>
              <a:t>1925 yılında köylünün üzerinde ağır bir yük olan Aşar vergisini kaldırıldı.</a:t>
            </a:r>
          </a:p>
          <a:p>
            <a:pPr>
              <a:buFont typeface="Wingdings" pitchFamily="2" charset="2"/>
              <a:buChar char="v"/>
            </a:pPr>
            <a:r>
              <a:rPr lang="tr-TR" dirty="0" smtClean="0"/>
              <a:t>Topraksız köylüyü topraklandırmak amacıyla toprak reformuna gidilmeye    çalışıldı.</a:t>
            </a:r>
          </a:p>
          <a:p>
            <a:pPr>
              <a:buFont typeface="Wingdings" pitchFamily="2" charset="2"/>
              <a:buChar char="v"/>
            </a:pPr>
            <a:r>
              <a:rPr lang="tr-TR" dirty="0" smtClean="0"/>
              <a:t>Köylüye kredi verme amacıyla Ziraat Bankası kuruldu.</a:t>
            </a:r>
          </a:p>
          <a:p>
            <a:pPr marL="0" indent="0">
              <a:buNone/>
            </a:pPr>
            <a:r>
              <a:rPr lang="tr-TR" dirty="0" smtClean="0"/>
              <a:t>Yukarıda verilen gelişmeler hangi alanla ilgilidir?</a:t>
            </a:r>
          </a:p>
          <a:p>
            <a:pPr marL="0" indent="0">
              <a:buNone/>
            </a:pPr>
            <a:endParaRPr lang="tr-TR" dirty="0" smtClean="0"/>
          </a:p>
          <a:p>
            <a:pPr marL="0" indent="0">
              <a:buNone/>
            </a:pPr>
            <a:r>
              <a:rPr lang="tr-TR" dirty="0" smtClean="0"/>
              <a:t>A- SİYASİ                          B- ASKERİ</a:t>
            </a:r>
          </a:p>
          <a:p>
            <a:pPr marL="0" indent="0">
              <a:buNone/>
            </a:pPr>
            <a:endParaRPr lang="tr-TR" dirty="0" smtClean="0"/>
          </a:p>
          <a:p>
            <a:pPr marL="0" indent="0">
              <a:buNone/>
            </a:pPr>
            <a:r>
              <a:rPr lang="tr-TR" dirty="0" smtClean="0"/>
              <a:t>C-EKONOMİK                  D- KÜLTÜREL</a:t>
            </a:r>
            <a:endParaRPr lang="tr-TR" dirty="0"/>
          </a:p>
        </p:txBody>
      </p:sp>
      <p:sp>
        <p:nvSpPr>
          <p:cNvPr id="4" name="Oval 3"/>
          <p:cNvSpPr/>
          <p:nvPr/>
        </p:nvSpPr>
        <p:spPr>
          <a:xfrm>
            <a:off x="7668344" y="548680"/>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045923451"/>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4.07407E-6 L -0.82812 0.72268 " pathEditMode="relative" rAng="0" ptsTypes="AA">
                                      <p:cBhvr>
                                        <p:cTn id="6" dur="3750" fill="hold"/>
                                        <p:tgtEl>
                                          <p:spTgt spid="4"/>
                                        </p:tgtEl>
                                        <p:attrNameLst>
                                          <p:attrName>ppt_x</p:attrName>
                                          <p:attrName>ppt_y</p:attrName>
                                        </p:attrNameLst>
                                      </p:cBhvr>
                                      <p:rCtr x="-41406" y="36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SORU-4</a:t>
            </a:r>
            <a:endParaRPr lang="tr-TR" dirty="0"/>
          </a:p>
        </p:txBody>
      </p:sp>
      <p:sp>
        <p:nvSpPr>
          <p:cNvPr id="3" name="İçerik Yer Tutucusu 2"/>
          <p:cNvSpPr>
            <a:spLocks noGrp="1"/>
          </p:cNvSpPr>
          <p:nvPr>
            <p:ph sz="quarter" idx="1"/>
          </p:nvPr>
        </p:nvSpPr>
        <p:spPr/>
        <p:txBody>
          <a:bodyPr>
            <a:normAutofit fontScale="92500" lnSpcReduction="10000"/>
          </a:bodyPr>
          <a:lstStyle/>
          <a:p>
            <a:r>
              <a:rPr lang="tr-TR" dirty="0" smtClean="0"/>
              <a:t>1934 yılında çıkarılan Soyadı Kanunuyla ağa, </a:t>
            </a:r>
            <a:r>
              <a:rPr lang="tr-TR" dirty="0" err="1" smtClean="0"/>
              <a:t>hacı,hoca,hafız,hoca</a:t>
            </a:r>
            <a:r>
              <a:rPr lang="tr-TR" dirty="0" smtClean="0"/>
              <a:t> efendi gibi eski toplum zümrelerini belirten ve toplumsal ayrıcalık simgesi olan unvanlar kaldırılmıştır.</a:t>
            </a:r>
          </a:p>
          <a:p>
            <a:pPr marL="0" indent="0">
              <a:buNone/>
            </a:pPr>
            <a:r>
              <a:rPr lang="tr-TR" dirty="0" smtClean="0"/>
              <a:t>Buna  göre Soyadı Kanununun;</a:t>
            </a:r>
          </a:p>
          <a:p>
            <a:pPr marL="571500" indent="-571500">
              <a:buFont typeface="+mj-lt"/>
              <a:buAutoNum type="romanUcPeriod"/>
            </a:pPr>
            <a:r>
              <a:rPr lang="tr-TR" dirty="0" smtClean="0"/>
              <a:t>İnsanlar arasında eşitliği sağlama,</a:t>
            </a:r>
          </a:p>
          <a:p>
            <a:pPr marL="571500" indent="-571500">
              <a:buFont typeface="+mj-lt"/>
              <a:buAutoNum type="romanUcPeriod"/>
            </a:pPr>
            <a:r>
              <a:rPr lang="tr-TR" dirty="0" smtClean="0"/>
              <a:t>Toplumsal sınıfların oluşmasını engelleme,</a:t>
            </a:r>
          </a:p>
          <a:p>
            <a:pPr marL="571500" indent="-571500">
              <a:buFont typeface="+mj-lt"/>
              <a:buAutoNum type="romanUcPeriod"/>
            </a:pPr>
            <a:r>
              <a:rPr lang="tr-TR" dirty="0" smtClean="0"/>
              <a:t>Halkın yönetimine katılmasını arttırma</a:t>
            </a:r>
          </a:p>
          <a:p>
            <a:pPr marL="0" indent="0">
              <a:buNone/>
            </a:pPr>
            <a:r>
              <a:rPr lang="tr-TR" dirty="0" smtClean="0"/>
              <a:t>Gibi amaçlardan hangisine ya da hangilerine yönelik olduğu söylenebilir?</a:t>
            </a:r>
          </a:p>
          <a:p>
            <a:pPr marL="0" indent="0">
              <a:buNone/>
            </a:pPr>
            <a:r>
              <a:rPr lang="tr-TR" dirty="0" smtClean="0"/>
              <a:t>A Yalnız I        B- Yalnız  II           C-  I ve II          D- I ve III</a:t>
            </a:r>
            <a:endParaRPr lang="tr-TR" dirty="0"/>
          </a:p>
        </p:txBody>
      </p:sp>
      <p:sp>
        <p:nvSpPr>
          <p:cNvPr id="4" name="Oval 3"/>
          <p:cNvSpPr/>
          <p:nvPr/>
        </p:nvSpPr>
        <p:spPr>
          <a:xfrm>
            <a:off x="7236296" y="548680"/>
            <a:ext cx="457200" cy="457200"/>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14301985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5.55556E-7 4.07407E-6 L -0.2691 0.70162 " pathEditMode="relative" rAng="0" ptsTypes="AA">
                                      <p:cBhvr>
                                        <p:cTn id="6" dur="3250" fill="hold"/>
                                        <p:tgtEl>
                                          <p:spTgt spid="4"/>
                                        </p:tgtEl>
                                        <p:attrNameLst>
                                          <p:attrName>ppt_x</p:attrName>
                                          <p:attrName>ppt_y</p:attrName>
                                        </p:attrNameLst>
                                      </p:cBhvr>
                                      <p:rCtr x="-13455" y="350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SORU-5</a:t>
            </a:r>
            <a:endParaRPr lang="tr-TR" dirty="0"/>
          </a:p>
        </p:txBody>
      </p:sp>
      <p:sp>
        <p:nvSpPr>
          <p:cNvPr id="3" name="İçerik Yer Tutucusu 2"/>
          <p:cNvSpPr>
            <a:spLocks noGrp="1"/>
          </p:cNvSpPr>
          <p:nvPr>
            <p:ph sz="quarter" idx="1"/>
          </p:nvPr>
        </p:nvSpPr>
        <p:spPr/>
        <p:txBody>
          <a:bodyPr/>
          <a:lstStyle/>
          <a:p>
            <a:pPr marL="514350" indent="-514350">
              <a:buFont typeface="+mj-lt"/>
              <a:buAutoNum type="arabicPeriod"/>
            </a:pPr>
            <a:r>
              <a:rPr lang="tr-TR" dirty="0" smtClean="0"/>
              <a:t>Halifeliğin kaldırılması</a:t>
            </a:r>
          </a:p>
          <a:p>
            <a:pPr marL="514350" indent="-514350">
              <a:buFont typeface="+mj-lt"/>
              <a:buAutoNum type="arabicPeriod"/>
            </a:pPr>
            <a:r>
              <a:rPr lang="tr-TR" dirty="0" smtClean="0"/>
              <a:t>Çok partili siyasi yaşama geçilmesi</a:t>
            </a:r>
          </a:p>
          <a:p>
            <a:pPr marL="514350" indent="-514350">
              <a:buFont typeface="+mj-lt"/>
              <a:buAutoNum type="arabicPeriod"/>
            </a:pPr>
            <a:r>
              <a:rPr lang="tr-TR" dirty="0" smtClean="0"/>
              <a:t>Cumhuriyetin ilan edilmesi</a:t>
            </a:r>
          </a:p>
          <a:p>
            <a:pPr marL="514350" indent="-514350">
              <a:buFont typeface="+mj-lt"/>
              <a:buAutoNum type="arabicPeriod"/>
            </a:pPr>
            <a:r>
              <a:rPr lang="tr-TR" dirty="0" smtClean="0"/>
              <a:t>Medeni Kanunu’nun kabul edilmesi</a:t>
            </a:r>
          </a:p>
          <a:p>
            <a:pPr marL="0" indent="0">
              <a:buNone/>
            </a:pPr>
            <a:endParaRPr lang="tr-TR" dirty="0" smtClean="0"/>
          </a:p>
          <a:p>
            <a:pPr marL="0" indent="0">
              <a:buNone/>
            </a:pPr>
            <a:endParaRPr lang="tr-TR" dirty="0"/>
          </a:p>
          <a:p>
            <a:pPr marL="0" indent="0">
              <a:buNone/>
            </a:pPr>
            <a:r>
              <a:rPr lang="tr-TR" dirty="0" smtClean="0"/>
              <a:t>Yukarıdaki yeniliklerden hangisi Atatürk’ün bu sözünü destekler niteliktedir?</a:t>
            </a:r>
          </a:p>
          <a:p>
            <a:pPr marL="0" indent="0">
              <a:buNone/>
            </a:pPr>
            <a:r>
              <a:rPr lang="tr-TR" dirty="0" smtClean="0"/>
              <a:t>A- 1                   B- 2                 C- 3                    D-4</a:t>
            </a:r>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192" y="674679"/>
            <a:ext cx="2647950" cy="25382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Dikdörtgen Belirtme Çizgisi 3"/>
          <p:cNvSpPr/>
          <p:nvPr/>
        </p:nvSpPr>
        <p:spPr>
          <a:xfrm>
            <a:off x="755576" y="3645024"/>
            <a:ext cx="7344816" cy="864096"/>
          </a:xfrm>
          <a:prstGeom prst="wedgeRectCallout">
            <a:avLst>
              <a:gd name="adj1" fmla="val 53732"/>
              <a:gd name="adj2" fmla="val -109059"/>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 </a:t>
            </a:r>
            <a:r>
              <a:rPr lang="tr-TR" sz="2000" b="1" dirty="0" smtClean="0"/>
              <a:t>Bence muhalefet saygıdeğerdir. Çünkü o da bir inceleme, bir inanç ürünüdür.»</a:t>
            </a:r>
            <a:endParaRPr lang="tr-TR" sz="2000" b="1" dirty="0"/>
          </a:p>
        </p:txBody>
      </p:sp>
      <p:sp>
        <p:nvSpPr>
          <p:cNvPr id="5" name="Oval 4"/>
          <p:cNvSpPr/>
          <p:nvPr/>
        </p:nvSpPr>
        <p:spPr>
          <a:xfrm>
            <a:off x="755576" y="404664"/>
            <a:ext cx="457200"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4277728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111E-6 -1.11111E-6 L 0.18767 0.7331 " pathEditMode="relative" rAng="0" ptsTypes="AA">
                                      <p:cBhvr>
                                        <p:cTn id="6" dur="2000" fill="hold"/>
                                        <p:tgtEl>
                                          <p:spTgt spid="5"/>
                                        </p:tgtEl>
                                        <p:attrNameLst>
                                          <p:attrName>ppt_x</p:attrName>
                                          <p:attrName>ppt_y</p:attrName>
                                        </p:attrNameLst>
                                      </p:cBhvr>
                                      <p:rCtr x="9375" y="366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SORU-6</a:t>
            </a:r>
            <a:endParaRPr lang="tr-TR" dirty="0"/>
          </a:p>
        </p:txBody>
      </p:sp>
      <p:sp>
        <p:nvSpPr>
          <p:cNvPr id="3" name="İçerik Yer Tutucusu 2"/>
          <p:cNvSpPr>
            <a:spLocks noGrp="1"/>
          </p:cNvSpPr>
          <p:nvPr>
            <p:ph sz="quarter" idx="1"/>
          </p:nvPr>
        </p:nvSpPr>
        <p:spPr/>
        <p:txBody>
          <a:bodyPr/>
          <a:lstStyle/>
          <a:p>
            <a:r>
              <a:rPr lang="tr-TR" dirty="0" smtClean="0"/>
              <a:t>Aşağıdakilerden hangisi» Mustafa Kemal askerleri ve siyasi bir dahi olduğu kadar, milletini, eğitimle çağ atlatmayı düşünen büyük bir liderdir.» sözünü doğrular niteliktedir?</a:t>
            </a:r>
          </a:p>
          <a:p>
            <a:pPr marL="514350" indent="-514350">
              <a:buFont typeface="+mj-lt"/>
              <a:buAutoNum type="alphaUcPeriod"/>
            </a:pPr>
            <a:r>
              <a:rPr lang="tr-TR" dirty="0" smtClean="0"/>
              <a:t>Medeni Kanunun çıkarılması</a:t>
            </a:r>
          </a:p>
          <a:p>
            <a:pPr marL="514350" indent="-514350">
              <a:buFont typeface="+mj-lt"/>
              <a:buAutoNum type="alphaUcPeriod"/>
            </a:pPr>
            <a:r>
              <a:rPr lang="tr-TR" dirty="0" smtClean="0"/>
              <a:t>Saltanatın kaldırılması</a:t>
            </a:r>
          </a:p>
          <a:p>
            <a:pPr marL="514350" indent="-514350">
              <a:buFont typeface="+mj-lt"/>
              <a:buAutoNum type="alphaUcPeriod"/>
            </a:pPr>
            <a:r>
              <a:rPr lang="tr-TR" dirty="0" smtClean="0"/>
              <a:t>Maarif Kongresinin toplanması</a:t>
            </a:r>
          </a:p>
          <a:p>
            <a:pPr marL="514350" indent="-514350">
              <a:buFont typeface="+mj-lt"/>
              <a:buAutoNum type="alphaUcPeriod"/>
            </a:pPr>
            <a:r>
              <a:rPr lang="tr-TR" dirty="0" smtClean="0"/>
              <a:t>Soyadı Kanunu’nun ilan edilmesi</a:t>
            </a:r>
            <a:endParaRPr lang="tr-TR" dirty="0"/>
          </a:p>
        </p:txBody>
      </p:sp>
      <p:sp>
        <p:nvSpPr>
          <p:cNvPr id="4" name="Oval 3"/>
          <p:cNvSpPr/>
          <p:nvPr/>
        </p:nvSpPr>
        <p:spPr>
          <a:xfrm>
            <a:off x="7092280" y="476672"/>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77725529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05556E-6 -1.85185E-6 C -0.00954 -0.0044 -0.00086 -0.00093 -0.01822 -0.00394 C -0.05364 -0.01019 -0.08975 -0.00995 -0.12569 -0.01204 C -0.14461 -0.01134 -0.16301 -0.01157 -0.18176 -0.00995 C -0.19235 -0.00903 -0.20329 -0.00417 -0.21371 -0.00208 C -0.2243 0.0037 -0.23576 0.00764 -0.24704 0.01018 C -0.25086 0.01204 -0.2552 0.01204 -0.25902 0.01412 C -0.2618 0.01551 -0.26406 0.01852 -0.26666 0.02014 C -0.28038 0.02847 -0.29305 0.03611 -0.30607 0.04653 C -0.31857 0.05648 -0.32742 0.07245 -0.3394 0.08287 C -0.34479 0.09375 -0.34114 0.08727 -0.35156 0.10116 C -0.35312 0.10324 -0.35607 0.10718 -0.35607 0.10718 C -0.35919 0.11782 -0.36492 0.12292 -0.36822 0.13333 C -0.37065 0.1412 -0.37152 0.15 -0.3743 0.15764 C -0.37534 0.16042 -0.37621 0.16296 -0.37725 0.16574 C -0.37881 0.18773 -0.38176 0.20393 -0.37881 0.22639 C -0.3776 0.23657 -0.371 0.24398 -0.36666 0.25255 C -0.35676 0.27222 -0.34652 0.29167 -0.33645 0.31111 C -0.32777 0.32801 -0.31909 0.34606 -0.30902 0.36157 C -0.29131 0.38843 -0.31666 0.34213 -0.29704 0.37778 C -0.2868 0.39676 -0.27604 0.41574 -0.26371 0.43241 C -0.26024 0.43704 -0.25694 0.44954 -0.25451 0.45463 C -0.2434 0.48079 -0.23142 0.51157 -0.22569 0.54143 C -0.22499 0.55093 -0.22274 0.56018 -0.22274 0.56968 C -0.22274 0.62963 -0.22551 0.70718 -0.27274 0.73542 C -0.28402 0.74213 -0.29218 0.74398 -0.30468 0.7456 C -0.31961 0.74491 -0.33645 0.75046 -0.34999 0.74143 C -0.3552 0.73796 -0.36006 0.73333 -0.3651 0.7294 C -0.37222 0.72361 -0.3809 0.72153 -0.38784 0.71528 C -0.40781 0.69699 -0.42656 0.67685 -0.44548 0.65671 C -0.44756 0.65463 -0.48124 0.63194 -0.49235 0.62431 C -0.49583 0.62199 -0.49826 0.61713 -0.50156 0.61412 C -0.50989 0.60625 -0.51996 0.60162 -0.52725 0.5919 C -0.54617 0.56667 -0.5611 0.54768 -0.5743 0.51528 C -0.57864 0.50463 -0.5809 0.4919 -0.58489 0.48079 C -0.58992 0.45324 -0.59322 0.42477 -0.59999 0.39792 C -0.60121 0.38333 -0.60347 0.36366 -0.59999 0.34954 C -0.5993 0.34699 -0.596 0.34815 -0.59392 0.34745 C -0.58454 0.35185 -0.57621 0.35926 -0.56666 0.36157 C -0.54895 0.37616 -0.53055 0.38727 -0.51215 0.4 C -0.49669 0.41088 -0.48298 0.42731 -0.46683 0.43634 C -0.46058 0.43981 -0.45433 0.44259 -0.44843 0.44653 C -0.43194 0.45787 -0.41006 0.47755 -0.39097 0.48681 C -0.36597 0.49907 -0.34166 0.5044 -0.31666 0.51528 C -0.28784 0.52778 -0.25989 0.53773 -0.23038 0.54745 C -0.20833 0.55486 -0.17951 0.55278 -0.15607 0.55556 C -0.14044 0.55486 -0.12465 0.55556 -0.10902 0.55347 C -0.09531 0.55162 -0.08194 0.5456 -0.06822 0.54352 C -0.05242 0.53426 -0.03558 0.52893 -0.01979 0.51921 C 0.01528 0.49768 -0.00659 0.51088 0.01824 0.49097 C 0.02622 0.48472 0.03577 0.48125 0.04237 0.47268 C 0.07501 0.43009 0.09289 0.37662 0.1106 0.3213 C 0.11337 0.29977 0.11615 0.27824 0.11824 0.25671 C 0.11719 0.24028 0.11858 0.22917 0.11216 0.2162 C 0.1106 0.2088 0.11025 0.20093 0.10765 0.19398 C 0.10504 0.18681 0.10209 0.18565 0.09844 0.17986 C 0.08872 0.16412 0.07379 0.16065 0.05903 0.15764 C 0.04445 0.15093 0.02744 0.14792 0.01216 0.1456 C -0.00121 0.13935 -0.01683 0.14028 -0.03038 0.13935 C -0.04878 0.14074 -0.06562 0.14213 -0.08333 0.14745 C -0.09079 0.1544 -0.09947 0.15393 -0.10763 0.15764 C -0.11718 0.16181 -0.12551 0.16921 -0.13489 0.17384 C -0.14131 0.17708 -0.14843 0.17801 -0.15451 0.18194 C -0.16492 0.18866 -0.17621 0.19329 -0.18645 0.2 C -0.20815 0.21435 -0.22916 0.23056 -0.24843 0.25046 C -0.271 0.27361 -0.29166 0.29977 -0.31388 0.32338 C -0.32378 0.33403 -0.33385 0.34491 -0.34392 0.35556 C -0.34895 0.36088 -0.35399 0.36643 -0.35902 0.37176 C -0.36805 0.38148 -0.37829 0.38912 -0.38645 0.4 C -0.39374 0.40972 -0.40572 0.42963 -0.4151 0.43843 C -0.42604 0.44861 -0.43836 0.45694 -0.44843 0.46875 C -0.45867 0.48079 -0.47031 0.49977 -0.48333 0.50718 C -0.49583 0.51435 -0.5111 0.51481 -0.5243 0.51713 C -0.54131 0.525 -0.55676 0.52245 -0.57569 0.52338 C -0.58923 0.5287 -0.60416 0.5331 -0.61822 0.53542 C -0.62656 0.53935 -0.63524 0.54143 -0.64392 0.54352 C -0.67951 0.54213 -0.6993 0.53958 -0.73333 0.54352 C -0.73836 0.54421 -0.7434 0.54606 -0.74843 0.54745 C -0.74999 0.54792 -0.75312 0.54954 -0.75312 0.54954 " pathEditMode="relative" ptsTypes="ffffffffffffffffffffffffffffffffffffffffffffffffffffffffffffffffffffffffffffffA">
                                      <p:cBhvr>
                                        <p:cTn id="6" dur="35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SORU-7</a:t>
            </a:r>
            <a:endParaRPr lang="tr-TR" dirty="0"/>
          </a:p>
        </p:txBody>
      </p:sp>
      <p:sp>
        <p:nvSpPr>
          <p:cNvPr id="3" name="İçerik Yer Tutucusu 2"/>
          <p:cNvSpPr>
            <a:spLocks noGrp="1"/>
          </p:cNvSpPr>
          <p:nvPr>
            <p:ph sz="quarter" idx="1"/>
          </p:nvPr>
        </p:nvSpPr>
        <p:spPr/>
        <p:txBody>
          <a:bodyPr/>
          <a:lstStyle/>
          <a:p>
            <a:endParaRPr lang="tr-TR" dirty="0" smtClean="0"/>
          </a:p>
          <a:p>
            <a:endParaRPr lang="tr-TR" dirty="0"/>
          </a:p>
          <a:p>
            <a:r>
              <a:rPr lang="tr-TR" dirty="0" smtClean="0"/>
              <a:t>Atatürk’ün bu sözünün aşağıdaki yeniliklerden daha çok hangisiyle ilgili olduğu söylenebilir?</a:t>
            </a:r>
          </a:p>
          <a:p>
            <a:pPr marL="514350" indent="-514350">
              <a:buFont typeface="+mj-lt"/>
              <a:buAutoNum type="alphaUcPeriod"/>
            </a:pPr>
            <a:r>
              <a:rPr lang="tr-TR" dirty="0" smtClean="0"/>
              <a:t>Harf İnkılabı</a:t>
            </a:r>
          </a:p>
          <a:p>
            <a:pPr marL="514350" indent="-514350">
              <a:buFont typeface="+mj-lt"/>
              <a:buAutoNum type="alphaUcPeriod"/>
            </a:pPr>
            <a:r>
              <a:rPr lang="tr-TR" dirty="0" smtClean="0"/>
              <a:t>Soyadı Kanunu</a:t>
            </a:r>
          </a:p>
          <a:p>
            <a:pPr marL="514350" indent="-514350">
              <a:buFont typeface="+mj-lt"/>
              <a:buAutoNum type="alphaUcPeriod"/>
            </a:pPr>
            <a:r>
              <a:rPr lang="tr-TR" dirty="0" smtClean="0"/>
              <a:t>Kabotaj  Kanunu</a:t>
            </a:r>
          </a:p>
          <a:p>
            <a:pPr marL="514350" indent="-514350">
              <a:buFont typeface="+mj-lt"/>
              <a:buAutoNum type="alphaUcPeriod"/>
            </a:pPr>
            <a:r>
              <a:rPr lang="tr-TR" dirty="0" smtClean="0"/>
              <a:t>Üniversite Reformu</a:t>
            </a:r>
          </a:p>
          <a:p>
            <a:pPr marL="0" indent="0">
              <a:buNone/>
            </a:pPr>
            <a:endParaRPr lang="tr-TR" dirty="0" smtClean="0"/>
          </a:p>
          <a:p>
            <a:endParaRPr lang="tr-TR" dirty="0"/>
          </a:p>
          <a:p>
            <a:endParaRPr lang="tr-TR"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192" y="332656"/>
            <a:ext cx="2310765"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Köşeleri Yuvarlanmış Dikdörtgen Belirtme Çizgisi 3"/>
          <p:cNvSpPr/>
          <p:nvPr/>
        </p:nvSpPr>
        <p:spPr>
          <a:xfrm>
            <a:off x="251520" y="1340768"/>
            <a:ext cx="5544616" cy="1008112"/>
          </a:xfrm>
          <a:prstGeom prst="wedgeRoundRectCallout">
            <a:avLst>
              <a:gd name="adj1" fmla="val 69513"/>
              <a:gd name="adj2" fmla="val -7043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chemeClr val="tx1"/>
                </a:solidFill>
              </a:rPr>
              <a:t>« Hayatta en hakiki mürşit ilimdir.»</a:t>
            </a:r>
          </a:p>
        </p:txBody>
      </p:sp>
      <p:sp>
        <p:nvSpPr>
          <p:cNvPr id="5" name="Oval 4"/>
          <p:cNvSpPr/>
          <p:nvPr/>
        </p:nvSpPr>
        <p:spPr>
          <a:xfrm>
            <a:off x="1187624" y="332656"/>
            <a:ext cx="457200" cy="457200"/>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12344811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66667E-6 8.88889E-6 C 0.00226 0.02038 0.00677 0.04005 0.00903 0.06065 C 0.01059 0.07547 0.0125 0.09723 0.01667 0.11112 C 0.02101 0.12524 0.02413 0.13982 0.02882 0.15371 C 0.0375 0.17964 0.0507 0.20301 0.06059 0.22825 C 0.06667 0.24352 0.07153 0.26204 0.07882 0.27686 C 0.0849 0.28913 0.09202 0.29954 0.09844 0.31112 C 0.10486 0.33658 0.11962 0.3551 0.13177 0.37593 C 0.13907 0.38866 0.14618 0.397 0.15452 0.40811 C 0.16094 0.41667 0.16632 0.42593 0.17275 0.4345 C 0.17483 0.43727 0.17795 0.43797 0.18021 0.44051 C 0.18351 0.44422 0.18594 0.44908 0.18941 0.45255 C 0.20365 0.46737 0.20764 0.46899 0.22275 0.47894 C 0.23629 0.48797 0.24549 0.50163 0.26059 0.5051 C 0.27483 0.51482 0.29045 0.51783 0.30608 0.5213 C 0.33889 0.51991 0.35938 0.52084 0.38785 0.50926 C 0.39809 0.49977 0.38542 0.51065 0.40295 0.50116 C 0.40677 0.49908 0.4099 0.49514 0.41354 0.49306 C 0.42223 0.48797 0.43177 0.48218 0.43941 0.47477 C 0.45695 0.45788 0.47639 0.43033 0.48785 0.40602 C 0.48924 0.39422 0.49098 0.38311 0.49393 0.37176 C 0.49306 0.34352 0.49601 0.31852 0.4849 0.29491 C 0.48351 0.28288 0.48091 0.27084 0.4757 0.26065 C 0.47327 0.24792 0.46823 0.24144 0.46354 0.23033 C 0.45747 0.21575 0.46459 0.22408 0.45608 0.21621 C 0.4467 0.1919 0.43299 0.18195 0.41354 0.17593 C 0.40625 0.17084 0.40226 0.16945 0.39393 0.16783 C 0.38733 0.16852 0.38056 0.16806 0.37413 0.16968 C 0.37275 0.17014 0.37257 0.17315 0.37118 0.17385 C 0.36875 0.17524 0.36615 0.17524 0.36354 0.17593 C 0.35573 0.18264 0.3474 0.18727 0.33941 0.19399 C 0.32917 0.20255 0.34462 0.19376 0.33177 0.20209 C 0.32431 0.20695 0.31615 0.20857 0.30903 0.21413 C 0.3007 0.22061 0.29219 0.2294 0.28334 0.2345 C 0.26632 0.24422 0.2474 0.24908 0.23021 0.25857 C 0.21407 0.2676 0.19844 0.27755 0.18177 0.28496 C 0.17136 0.28959 0.16042 0.29237 0.15 0.297 C 0.13108 0.30533 0.11476 0.32292 0.09549 0.3294 C 0.09063 0.33565 0.08802 0.33681 0.08177 0.33936 C 0.07587 0.34491 0.06927 0.34514 0.06354 0.35163 C 0.06354 0.35163 0.05122 0.36806 0.04688 0.37385 C 0.03959 0.38357 0.03629 0.39561 0.0257 0.40001 C 0.0224 0.40695 0.02084 0.4095 0.01511 0.41227 C 0.00868 0.42084 -1.66667E-6 0.42107 -0.00764 0.42825 C -0.01232 0.43264 -0.01701 0.43727 -0.02118 0.4426 C -0.02222 0.44399 -0.02326 0.44538 -0.0243 0.44653 C -0.02621 0.44862 -0.0283 0.4507 -0.03038 0.45255 C -0.03229 0.45417 -0.03472 0.45487 -0.03646 0.45672 C -0.04271 0.46343 -0.04861 0.47292 -0.05451 0.48079 C -0.06909 0.50024 -0.08177 0.51945 -0.09392 0.54144 C -0.09757 0.55602 -0.0993 0.56667 -0.10764 0.57778 C -0.10989 0.59283 -0.11475 0.60278 -0.11979 0.61621 C -0.12274 0.62408 -0.12274 0.63264 -0.12587 0.64051 C -0.1276 0.65255 -0.12934 0.66366 -0.13333 0.67477 C -0.13437 0.68519 -0.1375 0.70394 -0.13177 0.7132 C -0.13055 0.71505 -0.12864 0.71551 -0.12725 0.71714 C -0.12048 0.72454 -0.11614 0.72987 -0.10764 0.73334 C -0.10607 0.73473 -0.10486 0.73704 -0.10312 0.73751 C -0.09791 0.73843 -0.09218 0.73195 -0.08784 0.7294 C -0.08194 0.72616 -0.07691 0.72362 -0.07118 0.71922 C -0.06354 0.71343 -0.05486 0.71251 -0.04705 0.70718 C -0.03455 0.69885 -0.02222 0.6919 -0.01059 0.68079 C 0.00035 0.67038 0.00278 0.65047 0.01216 0.63843 C 0.01268 0.63565 0.01268 0.63288 0.01354 0.63033 C 0.01424 0.62871 0.01615 0.62825 0.01667 0.62639 C 0.01771 0.62315 0.01754 0.61945 0.01823 0.61621 C 0.01893 0.61274 0.01997 0.60926 0.02118 0.60602 C 0.02205 0.60394 0.02344 0.60209 0.02413 0.60001 C 0.02552 0.59607 0.02726 0.58797 0.02726 0.58797 C 0.02934 0.56876 0.03299 0.54792 0.03785 0.5294 C 0.03837 0.52477 0.03941 0.52014 0.03941 0.51528 C 0.03941 0.50255 0.03872 0.48959 0.03785 0.47686 C 0.03629 0.45255 0.03108 0.42894 0.01962 0.41019 C 0.01563 0.40371 0.01528 0.4007 0.00903 0.39815 C 0.00695 0.39885 0.00486 0.39885 0.00295 0.40001 C -0.00104 0.40255 -0.00885 0.41551 -0.01215 0.42038 C -0.01267 0.42246 -0.01284 0.42454 -0.01371 0.42639 C -0.01493 0.4294 -0.01718 0.43149 -0.01823 0.4345 C -0.01927 0.43751 -0.01909 0.44121 -0.01979 0.44445 C -0.0217 0.45325 -0.0243 0.46251 -0.02725 0.47084 C -0.02847 0.47964 -0.02986 0.48658 -0.03177 0.49491 C -0.03316 0.50857 -0.03368 0.51366 -0.03784 0.52524 C -0.0401 0.54005 -0.04271 0.55556 -0.04705 0.56968 C -0.04878 0.57524 -0.05312 0.58589 -0.05312 0.58589 C -0.05503 0.59954 -0.06093 0.61667 -0.06823 0.62639 C -0.06927 0.62917 -0.06979 0.63195 -0.07118 0.6345 C -0.07239 0.63681 -0.07482 0.63797 -0.07587 0.64051 C -0.07691 0.64283 -0.07639 0.64607 -0.07725 0.64862 C -0.07882 0.65371 -0.08107 0.65834 -0.08333 0.66274 C -0.08559 0.66737 -0.08993 0.67061 -0.09253 0.67477 C -0.09705 0.68218 -0.10017 0.68751 -0.10607 0.69306 C -0.11024 0.68936 -0.11215 0.68797 -0.11215 0.68079 " pathEditMode="relative" ptsTypes="fffffffffffffffffffffffffffffffffffffffffffffffffffffffffffffffffffffffffffffffffffffffffffA">
                                      <p:cBhvr>
                                        <p:cTn id="6" dur="325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SORU-8</a:t>
            </a:r>
            <a:endParaRPr lang="tr-TR" dirty="0"/>
          </a:p>
        </p:txBody>
      </p:sp>
      <p:sp>
        <p:nvSpPr>
          <p:cNvPr id="3" name="İçerik Yer Tutucusu 2"/>
          <p:cNvSpPr>
            <a:spLocks noGrp="1"/>
          </p:cNvSpPr>
          <p:nvPr>
            <p:ph sz="quarter" idx="1"/>
          </p:nvPr>
        </p:nvSpPr>
        <p:spPr/>
        <p:txBody>
          <a:bodyPr>
            <a:normAutofit fontScale="92500" lnSpcReduction="20000"/>
          </a:bodyPr>
          <a:lstStyle/>
          <a:p>
            <a:r>
              <a:rPr lang="tr-TR" dirty="0" smtClean="0"/>
              <a:t>Mustafa Kemal, Ankara başkent ilan edilmeden önce yabancı bir gazete muhabirine verdiği </a:t>
            </a:r>
            <a:r>
              <a:rPr lang="tr-TR" dirty="0" err="1" smtClean="0"/>
              <a:t>demeçte,»Yeni</a:t>
            </a:r>
            <a:r>
              <a:rPr lang="tr-TR" dirty="0" smtClean="0"/>
              <a:t> Türkiye’nin  başkenti meselesine gelince bunun cevabı kendiliğinden görülür. Ankara, Türkiye Cumhuriyeti’nin başkentidir.» demiştir.</a:t>
            </a:r>
          </a:p>
          <a:p>
            <a:pPr marL="0" indent="0">
              <a:buNone/>
            </a:pPr>
            <a:r>
              <a:rPr lang="tr-TR" dirty="0"/>
              <a:t> </a:t>
            </a:r>
            <a:r>
              <a:rPr lang="tr-TR" dirty="0" smtClean="0"/>
              <a:t>Yukarıdaki bilgilerden de yararlanarak Ankara’nın başkent ilan edilmesinde aşağıdakilerden hangisinin etkili olduğu </a:t>
            </a:r>
            <a:r>
              <a:rPr lang="tr-TR" u="sng" dirty="0" smtClean="0"/>
              <a:t>söylenemez?</a:t>
            </a:r>
          </a:p>
          <a:p>
            <a:pPr marL="514350" indent="-514350">
              <a:buFont typeface="+mj-lt"/>
              <a:buAutoNum type="alphaUcPeriod"/>
            </a:pPr>
            <a:r>
              <a:rPr lang="tr-TR" dirty="0" smtClean="0"/>
              <a:t>Ankara ve çevre halkının Milli Mücadeleye yeterli destek verememesi.</a:t>
            </a:r>
          </a:p>
          <a:p>
            <a:pPr marL="514350" indent="-514350">
              <a:buFont typeface="+mj-lt"/>
              <a:buAutoNum type="alphaUcPeriod"/>
            </a:pPr>
            <a:r>
              <a:rPr lang="tr-TR" dirty="0" smtClean="0"/>
              <a:t>Ankara’nın daha önceden işgale uğramamış olması</a:t>
            </a:r>
          </a:p>
          <a:p>
            <a:pPr marL="514350" indent="-514350">
              <a:buFont typeface="+mj-lt"/>
              <a:buAutoNum type="alphaUcPeriod"/>
            </a:pPr>
            <a:r>
              <a:rPr lang="tr-TR" dirty="0" smtClean="0"/>
              <a:t>TBMM’nin burada açılmış olması</a:t>
            </a:r>
          </a:p>
          <a:p>
            <a:pPr marL="514350" indent="-514350">
              <a:buFont typeface="+mj-lt"/>
              <a:buAutoNum type="alphaUcPeriod"/>
            </a:pPr>
            <a:r>
              <a:rPr lang="tr-TR" dirty="0" smtClean="0"/>
              <a:t>Ankara’nın jeopolitik ve stratejik konumu</a:t>
            </a:r>
            <a:endParaRPr lang="tr-TR" dirty="0"/>
          </a:p>
        </p:txBody>
      </p:sp>
      <p:sp>
        <p:nvSpPr>
          <p:cNvPr id="5" name="Oval 4"/>
          <p:cNvSpPr/>
          <p:nvPr/>
        </p:nvSpPr>
        <p:spPr>
          <a:xfrm>
            <a:off x="7740352" y="307504"/>
            <a:ext cx="648072" cy="601216"/>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19259299"/>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6371 0.0162 C -0.07413 0.02083 -0.0835 0.025 -0.09409 0.02824 C -0.11475 0.02754 -0.13541 0.02754 -0.15607 0.02639 C -0.17725 0.02523 -0.19843 0.01504 -0.21979 0.01227 C -0.22934 0.01296 -0.23906 0.01296 -0.24861 0.01412 C -0.25816 0.01528 -0.26927 0.02708 -0.27881 0.03032 C -0.28177 0.03403 -0.28524 0.0368 -0.28802 0.04051 C -0.29739 0.05324 -0.28697 0.04514 -0.29861 0.05254 C -0.30711 0.07615 -0.29583 0.04838 -0.30607 0.06458 C -0.30763 0.0669 -0.30781 0.07014 -0.3092 0.07268 C -0.31041 0.075 -0.3125 0.07662 -0.31371 0.07893 C -0.3177 0.08634 -0.31944 0.09259 -0.3243 0.09907 C -0.32482 0.10185 -0.32517 0.10463 -0.32586 0.10717 C -0.32743 0.11157 -0.33194 0.11921 -0.33194 0.11944 C -0.33385 0.13356 -0.33628 0.14768 -0.33958 0.16157 C -0.33871 0.19074 -0.34218 0.2206 -0.32586 0.24236 C -0.32274 0.25486 -0.32552 0.24699 -0.31371 0.26273 C -0.30434 0.27523 -0.29479 0.29305 -0.28194 0.29907 C -0.27812 0.30625 -0.27465 0.31018 -0.26822 0.31319 C -0.25364 0.33264 -0.271 0.3118 -0.25468 0.32523 C -0.2493 0.32963 -0.24722 0.33449 -0.24097 0.3375 C -0.23802 0.34074 -0.23524 0.34467 -0.23194 0.34745 C -0.22829 0.35069 -0.21979 0.35555 -0.21979 0.35555 C -0.20937 0.36967 -0.21493 0.3662 -0.20468 0.36967 C -0.20138 0.37592 -0.19895 0.3794 -0.19427 0.38379 C -0.18923 0.39375 -0.18142 0.40115 -0.1743 0.4081 C -0.17152 0.41389 -0.17031 0.41944 -0.16684 0.4243 C -0.16493 0.43148 -0.16145 0.43518 -0.1592 0.44236 C -0.15451 0.45671 -0.15399 0.47268 -0.14861 0.4868 C -0.14566 0.50995 -0.14618 0.50069 -0.14861 0.5375 C -0.14895 0.54375 -0.15086 0.54953 -0.15156 0.55555 C -0.15503 0.58657 -0.16441 0.63148 -0.18941 0.64444 C -0.19774 0.64884 -0.20503 0.64907 -0.21371 0.65046 C -0.22638 0.64977 -0.23906 0.65023 -0.25156 0.64861 C -0.25677 0.64791 -0.28003 0.63264 -0.2835 0.63032 C -0.30052 0.61898 -0.32031 0.60972 -0.33645 0.59606 C -0.34531 0.58865 -0.35347 0.57963 -0.36215 0.57176 C -0.375 0.56041 -0.38298 0.55231 -0.39409 0.5375 C -0.39756 0.53287 -0.40208 0.52916 -0.40468 0.52338 C -0.41215 0.50671 -0.41892 0.48819 -0.42743 0.47268 C -0.43333 0.46227 -0.4467 0.44166 -0.45017 0.4324 C -0.46041 0.40486 -0.47083 0.3787 -0.4835 0.35324 C -0.48645 0.3368 -0.48281 0.3537 -0.48802 0.33912 C -0.49097 0.33125 -0.49149 0.32153 -0.49409 0.31319 C -0.49739 0.28865 -0.49288 0.31435 -0.49861 0.29699 C -0.50121 0.28889 -0.50086 0.28217 -0.50468 0.27477 C -0.50902 0.24907 -0.50277 0.2794 -0.5092 0.26273 C -0.51041 0.25972 -0.51128 0.24953 -0.51215 0.24653 C -0.51961 0.22245 -0.53055 0.20416 -0.54548 0.18796 C -0.55329 0.1794 -0.55277 0.17176 -0.56215 0.16574 C -0.56319 0.16435 -0.56406 0.16273 -0.56527 0.16157 C -0.56822 0.15856 -0.5717 0.15694 -0.5743 0.15347 C -0.58038 0.1456 -0.5875 0.13495 -0.59548 0.13125 C -0.6052 0.11921 -0.62743 0.12662 -0.63645 0.12731 C -0.64427 0.1294 -0.65156 0.13287 -0.6592 0.13541 C -0.66423 0.13981 -0.66701 0.14514 -0.67274 0.14745 C -0.68541 0.15879 -0.6927 0.17615 -0.70468 0.18796 C -0.71319 0.21157 -0.70191 0.18379 -0.71215 0.2 C -0.72222 0.21597 -0.7085 0.20185 -0.71979 0.21227 C -0.73229 0.23773 -0.74288 0.26342 -0.75312 0.29097 C -0.76197 0.31435 -0.75572 0.29421 -0.76371 0.30903 C -0.76718 0.31551 -0.76961 0.32268 -0.77274 0.3294 C -0.7802 0.34467 -0.78177 0.36551 -0.78802 0.38194 C -0.79097 0.40301 -0.7967 0.42662 -0.80312 0.44653 C -0.80538 0.45393 -0.80572 0.45995 -0.8092 0.46666 C -0.81076 0.47477 -0.8118 0.47986 -0.81527 0.4868 C -0.81927 0.50764 -0.81388 0.48171 -0.81979 0.50301 C -0.81996 0.50347 -0.82204 0.51574 -0.82274 0.51713 C -0.82881 0.53078 -0.82309 0.51018 -0.82881 0.52731 C -0.83142 0.53495 -0.83298 0.54375 -0.83489 0.55162 C -0.83524 0.55347 -0.8375 0.5537 -0.83802 0.55555 C -0.83871 0.5581 -0.83802 0.56088 -0.83802 0.56365 " pathEditMode="relative" rAng="0" ptsTypes="fffffffffffffffffffffffffffffffffffffffffffffffffffffffffffffffffffffffA">
                                      <p:cBhvr>
                                        <p:cTn id="6" dur="2000" fill="hold"/>
                                        <p:tgtEl>
                                          <p:spTgt spid="5"/>
                                        </p:tgtEl>
                                        <p:attrNameLst>
                                          <p:attrName>ppt_x</p:attrName>
                                          <p:attrName>ppt_y</p:attrName>
                                        </p:attrNameLst>
                                      </p:cBhvr>
                                      <p:rCtr x="-38750" y="315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ent">
  <a:themeElements>
    <a:clrScheme name="Kent">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Kent">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265</TotalTime>
  <Words>1127</Words>
  <Application>Microsoft Office PowerPoint</Application>
  <PresentationFormat>Ekran Gösterisi (4:3)</PresentationFormat>
  <Paragraphs>180</Paragraphs>
  <Slides>22</Slides>
  <Notes>1</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Kent</vt:lpstr>
      <vt:lpstr>TEOG’A HAZIRLIK-2016 T.C İNKILAP TARİHİ VE ATATÜRKÇÜLÜK</vt:lpstr>
      <vt:lpstr>SORU-1</vt:lpstr>
      <vt:lpstr>SORU-2</vt:lpstr>
      <vt:lpstr>SORU-3</vt:lpstr>
      <vt:lpstr>SORU-4</vt:lpstr>
      <vt:lpstr>SORU-5</vt:lpstr>
      <vt:lpstr>SORU-6</vt:lpstr>
      <vt:lpstr>SORU-7</vt:lpstr>
      <vt:lpstr>SORU-8</vt:lpstr>
      <vt:lpstr>SORU-9</vt:lpstr>
      <vt:lpstr>SORU-10</vt:lpstr>
      <vt:lpstr>SORU-11</vt:lpstr>
      <vt:lpstr>SORU-12</vt:lpstr>
      <vt:lpstr>SORU-13</vt:lpstr>
      <vt:lpstr>SORU-14</vt:lpstr>
      <vt:lpstr>SORU-15</vt:lpstr>
      <vt:lpstr>SORU-16</vt:lpstr>
      <vt:lpstr>SORU-17</vt:lpstr>
      <vt:lpstr>SORU-18</vt:lpstr>
      <vt:lpstr>SORU-19</vt:lpstr>
      <vt:lpstr>Soru-20</vt:lpstr>
      <vt:lpstr>HAZIRLAYAN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2016-03-24T16:34:47Z</dcterms:created>
  <dcterms:modified xsi:type="dcterms:W3CDTF">2016-03-25T08:33:56Z</dcterms:modified>
  <cp:category>www.sorubak.com</cp:category>
</cp:coreProperties>
</file>