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7" r:id="rId3"/>
    <p:sldId id="258" r:id="rId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58DE52-2FB1-426D-A0F9-DF3F0E375CA1}" type="datetimeFigureOut">
              <a:rPr lang="tr-TR" smtClean="0"/>
              <a:pPr/>
              <a:t>18.01.2016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E6AE73-37BF-48C4-8336-5D115A585B05}" type="slidenum">
              <a:rPr lang="tr-TR" smtClean="0"/>
              <a:pPr/>
              <a:t>‹#›</a:t>
            </a:fld>
            <a:endParaRPr lang="tr-TR"/>
          </a:p>
        </p:txBody>
      </p:sp>
    </p:spTree>
    <p:extLst>
      <p:ext uri="{BB962C8B-B14F-4D97-AF65-F5344CB8AC3E}">
        <p14:creationId xmlns:p14="http://schemas.microsoft.com/office/powerpoint/2010/main" xmlns="" val="1966994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F4E6AE73-37BF-48C4-8336-5D115A585B05}" type="slidenum">
              <a:rPr lang="tr-TR" smtClean="0"/>
              <a:pPr/>
              <a:t>3</a:t>
            </a:fld>
            <a:endParaRPr lang="tr-TR"/>
          </a:p>
        </p:txBody>
      </p:sp>
    </p:spTree>
    <p:extLst>
      <p:ext uri="{BB962C8B-B14F-4D97-AF65-F5344CB8AC3E}">
        <p14:creationId xmlns:p14="http://schemas.microsoft.com/office/powerpoint/2010/main" xmlns="" val="1599274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178754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2160412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932971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1946556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4085633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85717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1841562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3598925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4235730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3805419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A018EB9-3DE5-4EA6-B99B-33553779C8F2}" type="datetimeFigureOut">
              <a:rPr lang="tr-TR" smtClean="0"/>
              <a:pPr/>
              <a:t>18.01.2016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522966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018EB9-3DE5-4EA6-B99B-33553779C8F2}" type="datetimeFigureOut">
              <a:rPr lang="tr-TR" smtClean="0"/>
              <a:pPr/>
              <a:t>18.01.2016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47C213-CB22-4BAF-9F99-631404DF6ED9}" type="slidenum">
              <a:rPr lang="tr-TR" smtClean="0"/>
              <a:pPr/>
              <a:t>‹#›</a:t>
            </a:fld>
            <a:endParaRPr lang="tr-TR"/>
          </a:p>
        </p:txBody>
      </p:sp>
    </p:spTree>
    <p:extLst>
      <p:ext uri="{BB962C8B-B14F-4D97-AF65-F5344CB8AC3E}">
        <p14:creationId xmlns:p14="http://schemas.microsoft.com/office/powerpoint/2010/main" xmlns="" val="347227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827584" y="188640"/>
            <a:ext cx="7772400" cy="1470025"/>
          </a:xfrm>
        </p:spPr>
        <p:txBody>
          <a:bodyPr/>
          <a:lstStyle/>
          <a:p>
            <a:r>
              <a:rPr lang="tr-TR" dirty="0" smtClean="0"/>
              <a:t>SOSYAL BİLGİLER DERSİNİN ÖNEMİ</a:t>
            </a:r>
            <a:endParaRPr lang="tr-TR" dirty="0"/>
          </a:p>
        </p:txBody>
      </p:sp>
      <p:sp>
        <p:nvSpPr>
          <p:cNvPr id="3" name="Alt Başlık 2"/>
          <p:cNvSpPr>
            <a:spLocks noGrp="1"/>
          </p:cNvSpPr>
          <p:nvPr>
            <p:ph type="subTitle" idx="1"/>
          </p:nvPr>
        </p:nvSpPr>
        <p:spPr>
          <a:xfrm>
            <a:off x="0" y="1844824"/>
            <a:ext cx="8996536" cy="4802088"/>
          </a:xfrm>
        </p:spPr>
        <p:txBody>
          <a:bodyPr>
            <a:normAutofit fontScale="40000" lnSpcReduction="20000"/>
          </a:bodyPr>
          <a:lstStyle/>
          <a:p>
            <a:r>
              <a:rPr lang="tr-TR" dirty="0" smtClean="0"/>
              <a:t>1. Çevresini, yurdunu ve dünyayı tanır.</a:t>
            </a:r>
          </a:p>
          <a:p>
            <a:endParaRPr lang="tr-TR" dirty="0" smtClean="0"/>
          </a:p>
          <a:p>
            <a:r>
              <a:rPr lang="tr-TR" dirty="0" smtClean="0"/>
              <a:t>2. Yakın çevresinin ekonomik değerlerini ve ulusal kaynakları tanır.</a:t>
            </a:r>
          </a:p>
          <a:p>
            <a:endParaRPr lang="tr-TR" dirty="0" smtClean="0"/>
          </a:p>
          <a:p>
            <a:r>
              <a:rPr lang="tr-TR" dirty="0" smtClean="0"/>
              <a:t>3. Çevresinin ve yurdunun yönetim örgütlerini bilir.</a:t>
            </a:r>
          </a:p>
          <a:p>
            <a:endParaRPr lang="tr-TR" dirty="0" smtClean="0"/>
          </a:p>
          <a:p>
            <a:r>
              <a:rPr lang="tr-TR" dirty="0" smtClean="0"/>
              <a:t>4. Aile, okul ve toplum yaşamının dayandığı temel ilkeleri bilir.</a:t>
            </a:r>
          </a:p>
          <a:p>
            <a:endParaRPr lang="tr-TR" dirty="0" smtClean="0"/>
          </a:p>
          <a:p>
            <a:r>
              <a:rPr lang="tr-TR" dirty="0" smtClean="0"/>
              <a:t>5. Günlük yaşamında haritadan yararlanma yollarını kavrar.</a:t>
            </a:r>
          </a:p>
          <a:p>
            <a:endParaRPr lang="tr-TR" dirty="0" smtClean="0"/>
          </a:p>
          <a:p>
            <a:r>
              <a:rPr lang="tr-TR" dirty="0" smtClean="0"/>
              <a:t>6. Türklerin geniş bir alana dağılmış büyük bir ulus olduğunu kavrar.</a:t>
            </a:r>
          </a:p>
          <a:p>
            <a:endParaRPr lang="tr-TR" dirty="0" smtClean="0"/>
          </a:p>
          <a:p>
            <a:r>
              <a:rPr lang="tr-TR" dirty="0" smtClean="0"/>
              <a:t>7. Çevreyi koruma ve iyileştirme bilinci kazanır.</a:t>
            </a:r>
          </a:p>
          <a:p>
            <a:endParaRPr lang="tr-TR" dirty="0" smtClean="0"/>
          </a:p>
          <a:p>
            <a:r>
              <a:rPr lang="tr-TR" dirty="0" smtClean="0"/>
              <a:t>8. Ulusuna, bayrağına, askerine, ordusuna ve insanlığa sevgi, saygı duygularını geliştirir.</a:t>
            </a:r>
          </a:p>
          <a:p>
            <a:endParaRPr lang="tr-TR" dirty="0" smtClean="0"/>
          </a:p>
          <a:p>
            <a:r>
              <a:rPr lang="tr-TR" dirty="0" smtClean="0"/>
              <a:t>9. Sorumluluk alma, yardımlaşma ve beraber çalışmayı alışkanlık hâline getirir.</a:t>
            </a:r>
          </a:p>
          <a:p>
            <a:endParaRPr lang="tr-TR" dirty="0" smtClean="0"/>
          </a:p>
          <a:p>
            <a:r>
              <a:rPr lang="tr-TR" dirty="0" smtClean="0"/>
              <a:t>10. Ailesine, ulusuna, vatanına, Atatürk devrim ve ilkelerine bağlı, özverili, iyi vatandaş</a:t>
            </a:r>
          </a:p>
          <a:p>
            <a:endParaRPr lang="tr-TR" dirty="0" smtClean="0"/>
          </a:p>
          <a:p>
            <a:r>
              <a:rPr lang="tr-TR" dirty="0" smtClean="0"/>
              <a:t>olarak yetişir.</a:t>
            </a:r>
          </a:p>
          <a:p>
            <a:endParaRPr lang="tr-TR" dirty="0" smtClean="0"/>
          </a:p>
          <a:p>
            <a:endParaRPr lang="tr-TR" dirty="0"/>
          </a:p>
        </p:txBody>
      </p:sp>
    </p:spTree>
    <p:extLst>
      <p:ext uri="{BB962C8B-B14F-4D97-AF65-F5344CB8AC3E}">
        <p14:creationId xmlns:p14="http://schemas.microsoft.com/office/powerpoint/2010/main" xmlns="" val="1561511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SOSYAL BİLGİLER DERSİNİN ÖNEMİ</a:t>
            </a:r>
            <a:endParaRPr lang="tr-TR" dirty="0"/>
          </a:p>
        </p:txBody>
      </p:sp>
      <p:sp>
        <p:nvSpPr>
          <p:cNvPr id="3" name="İçerik Yer Tutucusu 2"/>
          <p:cNvSpPr>
            <a:spLocks noGrp="1"/>
          </p:cNvSpPr>
          <p:nvPr>
            <p:ph idx="1"/>
          </p:nvPr>
        </p:nvSpPr>
        <p:spPr/>
        <p:txBody>
          <a:bodyPr>
            <a:normAutofit fontScale="55000" lnSpcReduction="20000"/>
          </a:bodyPr>
          <a:lstStyle/>
          <a:p>
            <a:pPr marL="0" indent="0">
              <a:buNone/>
            </a:pPr>
            <a:endParaRPr lang="tr-TR" dirty="0" smtClean="0"/>
          </a:p>
          <a:p>
            <a:endParaRPr lang="tr-TR" dirty="0" smtClean="0"/>
          </a:p>
          <a:p>
            <a:r>
              <a:rPr lang="tr-TR" dirty="0" smtClean="0"/>
              <a:t>• Vatandaşlık görevi ve sorumluluklarının öğrenilmesini sağlar.</a:t>
            </a:r>
          </a:p>
          <a:p>
            <a:r>
              <a:rPr lang="tr-TR" dirty="0" smtClean="0"/>
              <a:t>• Öğrencilerin, Türk milletine, bayrağına ve Türk ordusuna karşı sevgi, saygı ve güven duygusunu artırır.</a:t>
            </a:r>
          </a:p>
          <a:p>
            <a:r>
              <a:rPr lang="tr-TR" dirty="0" smtClean="0"/>
              <a:t>• Atatürk ilke ve inkılâplarının öneminin anlaşılması ve bunların korunması bilincinin yerleşmesini sağlar.</a:t>
            </a:r>
          </a:p>
          <a:p>
            <a:r>
              <a:rPr lang="tr-TR" dirty="0" smtClean="0"/>
              <a:t>• Türkiye Cumhuriyeti'nin dayandığı temel ilkeleri öğretir.</a:t>
            </a:r>
          </a:p>
          <a:p>
            <a:r>
              <a:rPr lang="tr-TR" dirty="0" smtClean="0"/>
              <a:t>• Türk tarihinin öğretilmesini amaçlar.</a:t>
            </a:r>
          </a:p>
          <a:p>
            <a:r>
              <a:rPr lang="tr-TR" dirty="0" smtClean="0"/>
              <a:t>• Hem ülkemizi hem de dünyayı tanımamızı sağlar.</a:t>
            </a:r>
          </a:p>
          <a:p>
            <a:r>
              <a:rPr lang="tr-TR" dirty="0" smtClean="0"/>
              <a:t>• Demokratik yaşam kurallarını öğretir.</a:t>
            </a:r>
          </a:p>
          <a:p>
            <a:r>
              <a:rPr lang="tr-TR" dirty="0" smtClean="0"/>
              <a:t>• Beraber yaşama, sorumluluk alma, yardımlaşma ve karar verme duygularını geliştirir.</a:t>
            </a:r>
          </a:p>
          <a:p>
            <a:r>
              <a:rPr lang="tr-TR" dirty="0" smtClean="0"/>
              <a:t>• İnsanların, birbirlerine karşı olan hak ve sorumluluklarını kavramalarını sağlar.</a:t>
            </a:r>
          </a:p>
          <a:p>
            <a:r>
              <a:rPr lang="tr-TR" dirty="0" smtClean="0"/>
              <a:t>• Bilimin ve tekniğin gelişmesinin insan hayatı üzerindeki etkilerini öğretir</a:t>
            </a:r>
          </a:p>
          <a:p>
            <a:endParaRPr lang="tr-TR" dirty="0" smtClean="0"/>
          </a:p>
          <a:p>
            <a:endParaRPr lang="tr-TR" dirty="0"/>
          </a:p>
        </p:txBody>
      </p:sp>
    </p:spTree>
    <p:extLst>
      <p:ext uri="{BB962C8B-B14F-4D97-AF65-F5344CB8AC3E}">
        <p14:creationId xmlns:p14="http://schemas.microsoft.com/office/powerpoint/2010/main" xmlns="" val="651076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SOSYAL BİLGİLER DERSİNİN ÖNEMİ</a:t>
            </a:r>
            <a:endParaRPr lang="tr-TR" dirty="0"/>
          </a:p>
        </p:txBody>
      </p:sp>
      <p:sp>
        <p:nvSpPr>
          <p:cNvPr id="3" name="İçerik Yer Tutucusu 2"/>
          <p:cNvSpPr>
            <a:spLocks noGrp="1"/>
          </p:cNvSpPr>
          <p:nvPr>
            <p:ph idx="1"/>
          </p:nvPr>
        </p:nvSpPr>
        <p:spPr>
          <a:xfrm>
            <a:off x="457200" y="1268760"/>
            <a:ext cx="8229600" cy="4857403"/>
          </a:xfrm>
        </p:spPr>
        <p:txBody>
          <a:bodyPr>
            <a:normAutofit fontScale="47500" lnSpcReduction="20000"/>
          </a:bodyPr>
          <a:lstStyle/>
          <a:p>
            <a:r>
              <a:rPr lang="tr-TR" dirty="0" smtClean="0"/>
              <a:t>1.Her öğrencinin birey olarak özgüveninin artmasına katkı sağlar.</a:t>
            </a:r>
          </a:p>
          <a:p>
            <a:r>
              <a:rPr lang="tr-TR" dirty="0" smtClean="0"/>
              <a:t>2.Geçmişini bilen ve bu sayede geleceğe emin adımlarla ilerleyen bireylerin yetişmesini sağlar.</a:t>
            </a:r>
          </a:p>
          <a:p>
            <a:r>
              <a:rPr lang="tr-TR" dirty="0" smtClean="0"/>
              <a:t>3.Öğrencilerin gelecekteki yaşamlarına ışık tutarak, bireylerden beklenen niteliklerin geliştirilmesine olanak sağlar.</a:t>
            </a:r>
          </a:p>
          <a:p>
            <a:r>
              <a:rPr lang="tr-TR" dirty="0" smtClean="0"/>
              <a:t>4.Bilgi, kavram, değer ve becerilerin gelişmesini sağlayarak, niteliklerin bireylerin yetişmesine ortamlar hazırlar.</a:t>
            </a:r>
          </a:p>
          <a:p>
            <a:r>
              <a:rPr lang="tr-TR" dirty="0" smtClean="0"/>
              <a:t>5.Öğrencileri düşünmeye, soru sormaya ve görüş alışverişi yapmaya özendirir. Araştırma içgüdüsünü tetikleyerek monoton bireylerin yetişmesini engeller.</a:t>
            </a:r>
          </a:p>
          <a:p>
            <a:r>
              <a:rPr lang="tr-TR" dirty="0" smtClean="0"/>
              <a:t>6.Öğrencilerin fiziksel ve duygusal açıdan sağlıklı ve mutlu bireyler olarak yetişmesini amaç edinerek toplumsal düzenin sağlanmasına son derece büyük katkıda bulunur.</a:t>
            </a:r>
          </a:p>
          <a:p>
            <a:r>
              <a:rPr lang="tr-TR" dirty="0" smtClean="0"/>
              <a:t>7.Millî kimliği merkeze alarak, evrensel değerlerin benimsenmesine önem verir. Bu sayede kişilikli ve nitelikli bireyler yetişir.</a:t>
            </a:r>
          </a:p>
          <a:p>
            <a:r>
              <a:rPr lang="tr-TR" dirty="0" smtClean="0"/>
              <a:t>8.Öğrencilerin kendi örf ve âdetleri çerçevesinde ruhsal, ahlâkî, sosyal ve kültürel yönlerden gelişmesini hedefler. Bu sayede de bireylerin toplumsal kimliklerini kuvvetlendirir.</a:t>
            </a:r>
          </a:p>
          <a:p>
            <a:r>
              <a:rPr lang="tr-TR" dirty="0" smtClean="0"/>
              <a:t>9.Öğrencilerin haklarını bilen ve kullanan, sorumluluklarını yerine getiren bireyler olarak yetişmesini sağlayarak, neyin doğru? Neyin yanlış olduğunun anlaşılmasını sağlar.</a:t>
            </a:r>
          </a:p>
          <a:p>
            <a:r>
              <a:rPr lang="tr-TR" dirty="0" smtClean="0"/>
              <a:t>10. Öğrencilerin toplumsal sorunlara karşı duyarlı olmasını sağlar.</a:t>
            </a:r>
          </a:p>
          <a:p>
            <a:r>
              <a:rPr lang="tr-TR" dirty="0" smtClean="0"/>
              <a:t>11. Öğrencilerin öğrenme sürecinde deneyimlerini kullanmasına ve çevreyle etkileşim kurmasına olanak sağlar. Anlamlı öğrenmeye kapı aralar.</a:t>
            </a:r>
          </a:p>
          <a:p>
            <a:r>
              <a:rPr lang="tr-TR" dirty="0" smtClean="0"/>
              <a:t>Yukarıdakiler gibi daha birçok madde sıralamak mümkün. Sıralanan maddelerin ışığında ise sosyal bilgiler dersi, demokratik değerleri benimsemiş vatandaşlar olarak öğrencilerin içinde yaşadığı topluma uyum sağlamalarını ve öğrencilere bu bilgi birikimini yaşama geçirilebilecek donanımlar kazandırmayı amaçlayarak sosyal bilgiler dersinin önemine vurgu yapmaktadır</a:t>
            </a:r>
            <a:endParaRPr lang="tr-TR" dirty="0"/>
          </a:p>
        </p:txBody>
      </p:sp>
    </p:spTree>
    <p:extLst>
      <p:ext uri="{BB962C8B-B14F-4D97-AF65-F5344CB8AC3E}">
        <p14:creationId xmlns:p14="http://schemas.microsoft.com/office/powerpoint/2010/main" xmlns="" val="2488805163"/>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475</Words>
  <Application>Microsoft Office PowerPoint</Application>
  <PresentationFormat>Ekran Gösterisi (4:3)</PresentationFormat>
  <Paragraphs>50</Paragraphs>
  <Slides>3</Slides>
  <Notes>1</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Ofis Teması</vt:lpstr>
      <vt:lpstr>SOSYAL BİLGİLER DERSİNİN ÖNEMİ</vt:lpstr>
      <vt:lpstr>SOSYAL BİLGİLER DERSİNİN ÖNEMİ</vt:lpstr>
      <vt:lpstr>SOSYAL BİLGİLER DERSİNİN ÖNEMİ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2016-01-17T19:43:01Z</dcterms:created>
  <dcterms:modified xsi:type="dcterms:W3CDTF">2016-01-18T14:46:17Z</dcterms:modified>
  <cp:category>www.sorubak.com</cp:category>
</cp:coreProperties>
</file>