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4"/>
  </p:notesMasterIdLst>
  <p:sldIdLst>
    <p:sldId id="256" r:id="rId2"/>
    <p:sldId id="257" r:id="rId3"/>
    <p:sldId id="259" r:id="rId4"/>
    <p:sldId id="260" r:id="rId5"/>
    <p:sldId id="261" r:id="rId6"/>
    <p:sldId id="278" r:id="rId7"/>
    <p:sldId id="262" r:id="rId8"/>
    <p:sldId id="268" r:id="rId9"/>
    <p:sldId id="269" r:id="rId10"/>
    <p:sldId id="263" r:id="rId11"/>
    <p:sldId id="299" r:id="rId12"/>
    <p:sldId id="267" r:id="rId13"/>
    <p:sldId id="264" r:id="rId14"/>
    <p:sldId id="266" r:id="rId15"/>
    <p:sldId id="280" r:id="rId16"/>
    <p:sldId id="285" r:id="rId17"/>
    <p:sldId id="276" r:id="rId18"/>
    <p:sldId id="281" r:id="rId19"/>
    <p:sldId id="286" r:id="rId20"/>
    <p:sldId id="282" r:id="rId21"/>
    <p:sldId id="283" r:id="rId22"/>
    <p:sldId id="284" r:id="rId23"/>
    <p:sldId id="290" r:id="rId24"/>
    <p:sldId id="288" r:id="rId25"/>
    <p:sldId id="289" r:id="rId26"/>
    <p:sldId id="291" r:id="rId27"/>
    <p:sldId id="293" r:id="rId28"/>
    <p:sldId id="292" r:id="rId29"/>
    <p:sldId id="297" r:id="rId30"/>
    <p:sldId id="294" r:id="rId31"/>
    <p:sldId id="298" r:id="rId32"/>
    <p:sldId id="279" r:id="rId3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8C55F7-E41A-446B-9D3D-8BD1859C47F4}" type="datetimeFigureOut">
              <a:rPr lang="tr-TR" smtClean="0"/>
              <a:pPr/>
              <a:t>10.04.2016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86A66E-A4D3-45BF-96AF-A5ABFEFEF8E1}"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986A66E-A4D3-45BF-96AF-A5ABFEFEF8E1}" type="slidenum">
              <a:rPr lang="tr-TR" smtClean="0"/>
              <a:pPr/>
              <a:t>31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smtClean="0"/>
              <a:t>.com</a:t>
            </a:r>
            <a:endParaRPr lang="tr-TR" dirty="0"/>
          </a:p>
        </p:txBody>
      </p:sp>
      <p:sp>
        <p:nvSpPr>
          <p:cNvPr id="4" name="3 Slayt Numarası Yer Tutucusu"/>
          <p:cNvSpPr>
            <a:spLocks noGrp="1"/>
          </p:cNvSpPr>
          <p:nvPr>
            <p:ph type="sldNum" sz="quarter" idx="10"/>
          </p:nvPr>
        </p:nvSpPr>
        <p:spPr/>
        <p:txBody>
          <a:bodyPr/>
          <a:lstStyle/>
          <a:p>
            <a:fld id="{A986A66E-A4D3-45BF-96AF-A5ABFEFEF8E1}" type="slidenum">
              <a:rPr lang="tr-TR" smtClean="0"/>
              <a:pPr/>
              <a:t>32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D9F75050-0E15-4C5B-92B0-66D068882F1F}" type="datetimeFigureOut">
              <a:rPr lang="tr-TR" smtClean="0"/>
              <a:pPr/>
              <a:t>10.04.2016</a:t>
            </a:fld>
            <a:endParaRPr lang="tr-TR"/>
          </a:p>
        </p:txBody>
      </p:sp>
      <p:sp>
        <p:nvSpPr>
          <p:cNvPr id="16" name="15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D9F75050-0E15-4C5B-92B0-66D068882F1F}" type="datetimeFigureOut">
              <a:rPr lang="tr-TR" smtClean="0"/>
              <a:pPr/>
              <a:t>10.04.2016</a:t>
            </a:fld>
            <a:endParaRPr lang="tr-TR"/>
          </a:p>
        </p:txBody>
      </p:sp>
      <p:sp>
        <p:nvSpPr>
          <p:cNvPr id="15" name="14 Slayt Numarası Yer Tutucusu"/>
          <p:cNvSpPr>
            <a:spLocks noGrp="1"/>
          </p:cNvSpPr>
          <p:nvPr>
            <p:ph type="sldNum" sz="quarter" idx="15"/>
          </p:nvPr>
        </p:nvSpPr>
        <p:spPr/>
        <p:txBody>
          <a:bodyPr/>
          <a:lstStyle>
            <a:lvl1pPr algn="ctr">
              <a:defRPr/>
            </a:lvl1pPr>
          </a:lstStyle>
          <a:p>
            <a:fld id="{B1DEFA8C-F947-479F-BE07-76B6B3F80BF1}"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D9F75050-0E15-4C5B-92B0-66D068882F1F}" type="datetimeFigureOut">
              <a:rPr lang="tr-TR" smtClean="0"/>
              <a:pPr/>
              <a:t>10.04.2016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D9F75050-0E15-4C5B-92B0-66D068882F1F}" type="datetimeFigureOut">
              <a:rPr lang="tr-TR" smtClean="0"/>
              <a:pPr/>
              <a:t>10.04.2016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10.04.2016</a:t>
            </a:fld>
            <a:endParaRPr lang="tr-TR"/>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10.04.2016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10.04.2016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D9F75050-0E15-4C5B-92B0-66D068882F1F}" type="datetimeFigureOut">
              <a:rPr lang="tr-TR" smtClean="0"/>
              <a:pPr/>
              <a:t>10.04.2016</a:t>
            </a:fld>
            <a:endParaRPr lang="tr-TR"/>
          </a:p>
        </p:txBody>
      </p:sp>
      <p:sp>
        <p:nvSpPr>
          <p:cNvPr id="9" name="8 Slayt Numarası Yer Tutucusu"/>
          <p:cNvSpPr>
            <a:spLocks noGrp="1"/>
          </p:cNvSpPr>
          <p:nvPr>
            <p:ph type="sldNum" sz="quarter" idx="15"/>
          </p:nvPr>
        </p:nvSpPr>
        <p:spPr/>
        <p:txBody>
          <a:bodyPr/>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D9F75050-0E15-4C5B-92B0-66D068882F1F}" type="datetimeFigureOut">
              <a:rPr lang="tr-TR" smtClean="0"/>
              <a:pPr/>
              <a:t>10.04.2016</a:t>
            </a:fld>
            <a:endParaRPr lang="tr-TR"/>
          </a:p>
        </p:txBody>
      </p:sp>
      <p:sp>
        <p:nvSpPr>
          <p:cNvPr id="9" name="8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D9F75050-0E15-4C5B-92B0-66D068882F1F}" type="datetimeFigureOut">
              <a:rPr lang="tr-TR" smtClean="0"/>
              <a:pPr/>
              <a:t>10.04.2016</a:t>
            </a:fld>
            <a:endParaRPr lang="tr-TR"/>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1DEFA8C-F947-479F-BE07-76B6B3F80BF1}" type="slidenum">
              <a:rPr lang="tr-TR" smtClean="0"/>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file:///C:\Users\user\Desktop\fatihin-sahi-toplari.mp4"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Yer Tutucusu"/>
          <p:cNvSpPr>
            <a:spLocks noGrp="1"/>
          </p:cNvSpPr>
          <p:nvPr>
            <p:ph type="subTitle" idx="1"/>
          </p:nvPr>
        </p:nvSpPr>
        <p:spPr>
          <a:xfrm>
            <a:off x="285720" y="2928934"/>
            <a:ext cx="8305800" cy="1143000"/>
          </a:xfrm>
        </p:spPr>
        <p:txBody>
          <a:bodyPr/>
          <a:lstStyle/>
          <a:p>
            <a:r>
              <a:rPr lang="tr-TR" sz="2800" dirty="0" err="1" smtClean="0"/>
              <a:t>Emirhan</a:t>
            </a:r>
            <a:r>
              <a:rPr lang="tr-TR" sz="2800" dirty="0" smtClean="0"/>
              <a:t> </a:t>
            </a:r>
            <a:r>
              <a:rPr lang="tr-TR" sz="2800" dirty="0" err="1" smtClean="0"/>
              <a:t>Çiftci</a:t>
            </a:r>
            <a:r>
              <a:rPr lang="tr-TR" sz="2800" dirty="0" smtClean="0"/>
              <a:t> 10-B 266</a:t>
            </a:r>
            <a:endParaRPr lang="tr-TR" sz="2800" dirty="0"/>
          </a:p>
        </p:txBody>
      </p:sp>
      <p:sp>
        <p:nvSpPr>
          <p:cNvPr id="3" name="2 Başlık"/>
          <p:cNvSpPr>
            <a:spLocks noGrp="1"/>
          </p:cNvSpPr>
          <p:nvPr>
            <p:ph type="ctrTitle"/>
          </p:nvPr>
        </p:nvSpPr>
        <p:spPr>
          <a:xfrm>
            <a:off x="571472" y="357166"/>
            <a:ext cx="8305800" cy="1981200"/>
          </a:xfrm>
        </p:spPr>
        <p:txBody>
          <a:bodyPr/>
          <a:lstStyle/>
          <a:p>
            <a:r>
              <a:rPr lang="tr-TR" sz="4400" dirty="0" smtClean="0">
                <a:effectLst>
                  <a:outerShdw blurRad="38100" dist="38100" dir="2700000" algn="tl">
                    <a:srgbClr val="000000">
                      <a:alpha val="43137"/>
                    </a:srgbClr>
                  </a:outerShdw>
                </a:effectLst>
              </a:rPr>
              <a:t>Osmanlı’da Kullanılan Ateşli Silahlar</a:t>
            </a:r>
            <a:endParaRPr lang="tr-TR" sz="4400" dirty="0">
              <a:effectLst>
                <a:outerShdw blurRad="38100" dist="38100" dir="2700000" algn="tl">
                  <a:srgbClr val="000000">
                    <a:alpha val="43137"/>
                  </a:srgbClr>
                </a:outerShdw>
              </a:effectLst>
            </a:endParaRPr>
          </a:p>
        </p:txBody>
      </p:sp>
      <p:pic>
        <p:nvPicPr>
          <p:cNvPr id="1028" name="Picture 4" descr="C:\Users\user\Desktop\Osmanli-Armasi.jpg"/>
          <p:cNvPicPr>
            <a:picLocks noChangeAspect="1" noChangeArrowheads="1"/>
          </p:cNvPicPr>
          <p:nvPr/>
        </p:nvPicPr>
        <p:blipFill>
          <a:blip r:embed="rId2" cstate="print"/>
          <a:srcRect/>
          <a:stretch>
            <a:fillRect/>
          </a:stretch>
        </p:blipFill>
        <p:spPr bwMode="auto">
          <a:xfrm>
            <a:off x="1928794" y="3643314"/>
            <a:ext cx="5357850" cy="2928958"/>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idx="1"/>
          </p:nvPr>
        </p:nvSpPr>
        <p:spPr>
          <a:xfrm>
            <a:off x="457200" y="1142984"/>
            <a:ext cx="8229600" cy="5429288"/>
          </a:xfrm>
        </p:spPr>
        <p:txBody>
          <a:bodyPr>
            <a:normAutofit fontScale="92500" lnSpcReduction="20000"/>
          </a:bodyPr>
          <a:lstStyle/>
          <a:p>
            <a:r>
              <a:rPr lang="tr-TR" dirty="0" smtClean="0"/>
              <a:t>Osmanlıların ilk topçu ustaları Balkanlardan ve Avrupa'dan gelen kimselerdi. Avrupa'da daha önce çan döküm işiyle meşgul olan ustalar kısa sürede daha karlı bir iş olan top dökümüne yönelmişlerdi . Osmanlılar kendi ustaları yanında yabancı top döküm ustalarıyla birlikte çalışarak top dökümünde kısa sürede büyük bir gelişme sağlamışlardı. İmparatorluğun en büyük top dökümhanesi olan </a:t>
            </a:r>
            <a:r>
              <a:rPr lang="tr-TR" dirty="0" err="1" smtClean="0"/>
              <a:t>Tophâne</a:t>
            </a:r>
            <a:r>
              <a:rPr lang="tr-TR" dirty="0" smtClean="0"/>
              <a:t>-i Âmire Fatih zamanında kurulmuştur. Osmanlılar İstanbul'dan başka pek çok merkezde ürettikleri toplarla gerek kara gerekse deniz savaşlarında büyük başarılar elde etmişlerdir. Osmanlı top ustaları hem büyük çaplı toplar hem de küçük çaplı topların hemen hepsinden üretmişleştir. Genel olarak yedi çeşit top kullanan Osmanlı topçularının kullandıkları topların isimleri şu şekildeydi. Şayka, balyemez, </a:t>
            </a:r>
            <a:r>
              <a:rPr lang="tr-TR" dirty="0" err="1" smtClean="0"/>
              <a:t>bacaluşka</a:t>
            </a:r>
            <a:r>
              <a:rPr lang="tr-TR" dirty="0" smtClean="0"/>
              <a:t>, </a:t>
            </a:r>
            <a:r>
              <a:rPr lang="tr-TR" dirty="0" err="1" smtClean="0"/>
              <a:t>kolomborna</a:t>
            </a:r>
            <a:r>
              <a:rPr lang="tr-TR" dirty="0" smtClean="0"/>
              <a:t>, </a:t>
            </a:r>
            <a:r>
              <a:rPr lang="tr-TR" dirty="0" err="1" smtClean="0"/>
              <a:t>darbzen</a:t>
            </a:r>
            <a:r>
              <a:rPr lang="tr-TR" dirty="0" smtClean="0"/>
              <a:t>, </a:t>
            </a:r>
            <a:r>
              <a:rPr lang="tr-TR" dirty="0" err="1" smtClean="0"/>
              <a:t>prangı</a:t>
            </a:r>
            <a:r>
              <a:rPr lang="tr-TR" dirty="0" smtClean="0"/>
              <a:t> ve </a:t>
            </a:r>
            <a:r>
              <a:rPr lang="tr-TR" dirty="0" err="1" smtClean="0"/>
              <a:t>şakaloz</a:t>
            </a:r>
            <a:r>
              <a:rPr lang="tr-TR" dirty="0" smtClean="0"/>
              <a:t>. Bahsedilen topların ilk dördü daha ziyade muhasara savaşlarında, son üçü meydan savaşlarında ve gemilerde kullanılmıştır. </a:t>
            </a:r>
            <a:endParaRPr lang="tr-TR" dirty="0"/>
          </a:p>
        </p:txBody>
      </p:sp>
      <p:sp>
        <p:nvSpPr>
          <p:cNvPr id="6" name="5 Başlık"/>
          <p:cNvSpPr>
            <a:spLocks noGrp="1"/>
          </p:cNvSpPr>
          <p:nvPr>
            <p:ph type="title"/>
          </p:nvPr>
        </p:nvSpPr>
        <p:spPr>
          <a:xfrm>
            <a:off x="914400" y="-214338"/>
            <a:ext cx="8229600" cy="1219200"/>
          </a:xfrm>
        </p:spPr>
        <p:txBody>
          <a:bodyPr/>
          <a:lstStyle/>
          <a:p>
            <a:r>
              <a:rPr lang="tr-TR" b="1" dirty="0" smtClean="0"/>
              <a:t>    </a:t>
            </a:r>
            <a:r>
              <a:rPr lang="tr-TR" b="1" dirty="0" smtClean="0">
                <a:effectLst>
                  <a:outerShdw blurRad="38100" dist="38100" dir="2700000" algn="tl">
                    <a:srgbClr val="000000">
                      <a:alpha val="43137"/>
                    </a:srgbClr>
                  </a:outerShdw>
                </a:effectLst>
              </a:rPr>
              <a:t>Osmanlı’da Topçuluk</a:t>
            </a:r>
            <a:endParaRPr lang="tr-TR"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fatihin-sahi-toplari.mp4">
            <a:hlinkClick r:id="" action="ppaction://media"/>
          </p:cNvPr>
          <p:cNvPicPr>
            <a:picLocks noRot="1" noChangeAspect="1"/>
          </p:cNvPicPr>
          <p:nvPr>
            <a:videoFile r:link="rId1"/>
          </p:nvPr>
        </p:nvPicPr>
        <p:blipFill>
          <a:blip r:embed="rId3" cstate="print"/>
          <a:stretch>
            <a:fillRect/>
          </a:stretch>
        </p:blipFill>
        <p:spPr>
          <a:xfrm>
            <a:off x="500034" y="357166"/>
            <a:ext cx="8215370" cy="616152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esktop\729809.jpg"/>
          <p:cNvPicPr>
            <a:picLocks noChangeAspect="1" noChangeArrowheads="1"/>
          </p:cNvPicPr>
          <p:nvPr/>
        </p:nvPicPr>
        <p:blipFill>
          <a:blip r:embed="rId2" cstate="print"/>
          <a:srcRect/>
          <a:stretch>
            <a:fillRect/>
          </a:stretch>
        </p:blipFill>
        <p:spPr bwMode="auto">
          <a:xfrm>
            <a:off x="714348" y="642918"/>
            <a:ext cx="7858180" cy="5736114"/>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524000"/>
            <a:ext cx="8229600" cy="5119710"/>
          </a:xfrm>
        </p:spPr>
        <p:txBody>
          <a:bodyPr>
            <a:normAutofit fontScale="92500" lnSpcReduction="10000"/>
          </a:bodyPr>
          <a:lstStyle/>
          <a:p>
            <a:r>
              <a:rPr lang="tr-TR" dirty="0" smtClean="0"/>
              <a:t>Topçuluk sahasındaki üstünlüklerini XVII. yüzyılın sonlarına kadar sürdüren Osmanlılar XVIII. yüzyılın ikinci yarısından sonra Avrupa'daki gelişmelere göre top üretimini gerçekleştirmeye çalışmışlar ve yeni top çeşitleri geliştirememişlerdir. XVIII. asırdan itibaren topların namluları kısalmış, ağırlığı azalmış, hareket kabiliyetleri arttırılmış, yiv açılmış, ağızdan dolma yerine kuyruktan doldurulmaya başlanmış ve yeni top çeşitlerine göre bir sınıflandırmaya tabii tutularak daha etkin bir silah yapılmıştır. Osmanlılar Avrupa'daki bu yeni gelişmeleri yakından takip etmelerine rağmen teknolojiyi transferde yabancı uzmanlara ve teknisyenlere bağımlı kalarak kendi teknolojisini üretememiş ve XIX. yüzyılın ikinci yarısından itibaren Avrupa devletlerinden top ithal etmek zorunda kalmıştır.</a:t>
            </a:r>
            <a:endParaRPr lang="tr-TR" dirty="0"/>
          </a:p>
        </p:txBody>
      </p:sp>
      <p:sp>
        <p:nvSpPr>
          <p:cNvPr id="3" name="2 Başlık"/>
          <p:cNvSpPr>
            <a:spLocks noGrp="1"/>
          </p:cNvSpPr>
          <p:nvPr>
            <p:ph type="title"/>
          </p:nvPr>
        </p:nvSpPr>
        <p:spPr>
          <a:xfrm>
            <a:off x="500034" y="-142900"/>
            <a:ext cx="8229600" cy="1219200"/>
          </a:xfrm>
        </p:spPr>
        <p:txBody>
          <a:bodyPr>
            <a:normAutofit fontScale="90000"/>
          </a:bodyPr>
          <a:lstStyle/>
          <a:p>
            <a:r>
              <a:rPr lang="tr-TR" dirty="0" smtClean="0"/>
              <a:t> </a:t>
            </a:r>
            <a:r>
              <a:rPr lang="tr-TR" sz="3800" b="1" dirty="0" smtClean="0"/>
              <a:t>Osmanlı’da Topçuluğun Gerileyişi </a:t>
            </a:r>
            <a:endParaRPr lang="tr-TR" sz="38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0" y="1500174"/>
            <a:ext cx="9144000" cy="5643602"/>
          </a:xfrm>
        </p:spPr>
        <p:txBody>
          <a:bodyPr/>
          <a:lstStyle/>
          <a:p>
            <a:r>
              <a:rPr lang="tr-TR" dirty="0" smtClean="0"/>
              <a:t>16.</a:t>
            </a:r>
            <a:r>
              <a:rPr lang="tr-TR" dirty="0" err="1" smtClean="0"/>
              <a:t>yy’dan</a:t>
            </a:r>
            <a:r>
              <a:rPr lang="tr-TR" dirty="0" smtClean="0"/>
              <a:t> itibaren kullanılmaya başlayan tüfek,topa göre daha hafif ve küçük bir silah olan, ahşap bir kundak üzerine yerleştirilmiş namlu ve namlu gerisinde nişangâh ve ateşleme tertibatı bulunan bir silah olup ilk örnekleri iki-üç kişi tarafından kullanılmakta ve hayli hantal bir yapıda bulunmaktaydı. Zamanla tüfeklerin boyutları küçültülmüş ve daha hafif hale getirilerek bir kişi tarafından kullanılmaya başlanmıştır. Tüfeğin kullanışlı bir silah haline getirilmesinden sonra ordularda tüfekli birlikler oluşturulmuştur.</a:t>
            </a:r>
            <a:endParaRPr lang="tr-TR" dirty="0"/>
          </a:p>
        </p:txBody>
      </p:sp>
      <p:sp>
        <p:nvSpPr>
          <p:cNvPr id="3" name="2 Başlık"/>
          <p:cNvSpPr>
            <a:spLocks noGrp="1"/>
          </p:cNvSpPr>
          <p:nvPr>
            <p:ph type="title"/>
          </p:nvPr>
        </p:nvSpPr>
        <p:spPr>
          <a:xfrm>
            <a:off x="2786050" y="0"/>
            <a:ext cx="8229600" cy="1219200"/>
          </a:xfrm>
        </p:spPr>
        <p:txBody>
          <a:bodyPr>
            <a:normAutofit/>
          </a:bodyPr>
          <a:lstStyle/>
          <a:p>
            <a:r>
              <a:rPr lang="tr-TR" sz="4400" b="1" dirty="0" smtClean="0"/>
              <a:t>   Tüfek</a:t>
            </a:r>
            <a:endParaRPr lang="tr-TR" sz="44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user\Desktop\silahlar15.jpg"/>
          <p:cNvPicPr>
            <a:picLocks noChangeAspect="1" noChangeArrowheads="1"/>
          </p:cNvPicPr>
          <p:nvPr/>
        </p:nvPicPr>
        <p:blipFill>
          <a:blip r:embed="rId2" cstate="print"/>
          <a:srcRect/>
          <a:stretch>
            <a:fillRect/>
          </a:stretch>
        </p:blipFill>
        <p:spPr bwMode="auto">
          <a:xfrm>
            <a:off x="357158" y="714356"/>
            <a:ext cx="8358246" cy="558006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user\Desktop\kapsullu_tufek.jpg"/>
          <p:cNvPicPr>
            <a:picLocks noChangeAspect="1" noChangeArrowheads="1"/>
          </p:cNvPicPr>
          <p:nvPr/>
        </p:nvPicPr>
        <p:blipFill>
          <a:blip r:embed="rId2" cstate="print"/>
          <a:srcRect/>
          <a:stretch>
            <a:fillRect/>
          </a:stretch>
        </p:blipFill>
        <p:spPr bwMode="auto">
          <a:xfrm>
            <a:off x="500034" y="1071546"/>
            <a:ext cx="8143932" cy="464347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idx="1"/>
          </p:nvPr>
        </p:nvSpPr>
        <p:spPr>
          <a:xfrm>
            <a:off x="0" y="1214422"/>
            <a:ext cx="9144000" cy="5643578"/>
          </a:xfrm>
        </p:spPr>
        <p:txBody>
          <a:bodyPr>
            <a:normAutofit fontScale="92500"/>
          </a:bodyPr>
          <a:lstStyle/>
          <a:p>
            <a:r>
              <a:rPr lang="tr-TR" dirty="0" smtClean="0"/>
              <a:t>Top gibi tüfeğin de, Osmanlılarda ilk kullanıldığı tarih belli değildir. Arkebüz adı verilen ilk fitilli tüfeklerin Avrupa'da ortaya çıkışı 1380'lerde olmakla beraber, el silahı olarak etkili bir şekilde kullanılması XV. yüzyılın sonlarına doğru olmuştur. Kaynaklara göre Osmanlılarda tüfeğin kullanımına dair ilk kayıt 1402 tarihlidir. </a:t>
            </a:r>
            <a:r>
              <a:rPr lang="tr-TR" dirty="0" err="1" smtClean="0"/>
              <a:t>Solakzâde</a:t>
            </a:r>
            <a:r>
              <a:rPr lang="tr-TR" dirty="0" smtClean="0"/>
              <a:t> tarihinde, Yıldırım Beyazıt ile Timur arasında yapılan Ankara Savaşında, Beyazıt’a Sırbistan’dan gönderilen yirmi bin kadar yardımcı kuvvetin çoğunun </a:t>
            </a:r>
            <a:r>
              <a:rPr lang="tr-TR" dirty="0" err="1" smtClean="0"/>
              <a:t>tüfenkendaz</a:t>
            </a:r>
            <a:r>
              <a:rPr lang="tr-TR" dirty="0" smtClean="0"/>
              <a:t> </a:t>
            </a:r>
            <a:r>
              <a:rPr lang="tr-TR" dirty="0" err="1" smtClean="0"/>
              <a:t>piyâde</a:t>
            </a:r>
            <a:r>
              <a:rPr lang="tr-TR" dirty="0" smtClean="0"/>
              <a:t> ve süvariden oluştuğunu belirtir. Osmanlı ordusunda tüfeğin kullanılmasıyla ilgili bir diğer savaş Sultan II. </a:t>
            </a:r>
            <a:r>
              <a:rPr lang="tr-TR" dirty="0" err="1" smtClean="0"/>
              <a:t>Murad'ın</a:t>
            </a:r>
            <a:r>
              <a:rPr lang="tr-TR" dirty="0" smtClean="0"/>
              <a:t> 1440 tarihli Macaristan seferidir. Kaynaklara göre 1444’e doğru Türk ordusunda tüfek kullanımı artmakla birlikte, o tarihlerde tüfek kullanmak yaygın olmadığından askerlerin çok az kısmının tüfekli olduğu muhakkaktır. Fatih Sultan </a:t>
            </a:r>
            <a:r>
              <a:rPr lang="tr-TR" dirty="0" err="1" smtClean="0"/>
              <a:t>Mehmed</a:t>
            </a:r>
            <a:r>
              <a:rPr lang="tr-TR" dirty="0" smtClean="0"/>
              <a:t> döneminde yeniçeriler arasında tüfek kullanımı tamamen yerleşmiştir</a:t>
            </a:r>
            <a:endParaRPr lang="tr-TR" dirty="0"/>
          </a:p>
        </p:txBody>
      </p:sp>
      <p:sp>
        <p:nvSpPr>
          <p:cNvPr id="4" name="3 Başlık"/>
          <p:cNvSpPr>
            <a:spLocks noGrp="1"/>
          </p:cNvSpPr>
          <p:nvPr>
            <p:ph type="title"/>
          </p:nvPr>
        </p:nvSpPr>
        <p:spPr>
          <a:xfrm>
            <a:off x="571472" y="-142900"/>
            <a:ext cx="8229600" cy="1219200"/>
          </a:xfrm>
        </p:spPr>
        <p:txBody>
          <a:bodyPr/>
          <a:lstStyle/>
          <a:p>
            <a:r>
              <a:rPr lang="tr-TR" b="1" dirty="0" smtClean="0"/>
              <a:t>     Osmanlı’da Tüfek</a:t>
            </a:r>
            <a:endParaRPr lang="tr-TR"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user\Desktop\17088232_1_l.jpg"/>
          <p:cNvPicPr>
            <a:picLocks noChangeAspect="1" noChangeArrowheads="1"/>
          </p:cNvPicPr>
          <p:nvPr/>
        </p:nvPicPr>
        <p:blipFill>
          <a:blip r:embed="rId2" cstate="print"/>
          <a:srcRect/>
          <a:stretch>
            <a:fillRect/>
          </a:stretch>
        </p:blipFill>
        <p:spPr bwMode="auto">
          <a:xfrm>
            <a:off x="500034" y="714356"/>
            <a:ext cx="8001056" cy="514353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user\Desktop\18th century Ottoman rifle, length 232cm, bore 22mm, muzzle loaded.jpg"/>
          <p:cNvPicPr>
            <a:picLocks noChangeAspect="1" noChangeArrowheads="1"/>
          </p:cNvPicPr>
          <p:nvPr/>
        </p:nvPicPr>
        <p:blipFill>
          <a:blip r:embed="rId2" cstate="print"/>
          <a:srcRect/>
          <a:stretch>
            <a:fillRect/>
          </a:stretch>
        </p:blipFill>
        <p:spPr bwMode="auto">
          <a:xfrm>
            <a:off x="357158" y="785794"/>
            <a:ext cx="8412539" cy="535785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357158" y="1000108"/>
            <a:ext cx="8215370" cy="5857892"/>
          </a:xfrm>
        </p:spPr>
        <p:txBody>
          <a:bodyPr>
            <a:normAutofit/>
          </a:bodyPr>
          <a:lstStyle/>
          <a:p>
            <a:r>
              <a:rPr lang="tr-TR" dirty="0" smtClean="0"/>
              <a:t>    Tarih öncesinde vahşi hayvanlara yabancı topluluklara karşı kullanılan tutuşturulmuş dallar bu arayışın öncüsü olmuştur.Bu ilkel </a:t>
            </a:r>
            <a:r>
              <a:rPr lang="tr-TR" dirty="0" err="1" smtClean="0"/>
              <a:t>ögeler</a:t>
            </a:r>
            <a:r>
              <a:rPr lang="tr-TR" dirty="0" smtClean="0"/>
              <a:t> daha sonra yerini Çinlilerin ateş saçan arabalarına yanan oklarına ve </a:t>
            </a:r>
            <a:r>
              <a:rPr lang="tr-TR" dirty="0" err="1" smtClean="0"/>
              <a:t>Peloponez</a:t>
            </a:r>
            <a:r>
              <a:rPr lang="tr-TR" dirty="0" smtClean="0"/>
              <a:t> Savaşlarında kullanılan yanar haldeki kükürt zift ve kömür dolu kaplara bırakmıştır.</a:t>
            </a:r>
            <a:br>
              <a:rPr lang="tr-TR" dirty="0" smtClean="0"/>
            </a:br>
            <a:r>
              <a:rPr lang="tr-TR" dirty="0" smtClean="0"/>
              <a:t>       </a:t>
            </a:r>
            <a:r>
              <a:rPr lang="tr-TR" dirty="0" err="1" smtClean="0"/>
              <a:t>XIII’ncü</a:t>
            </a:r>
            <a:r>
              <a:rPr lang="tr-TR" dirty="0" smtClean="0"/>
              <a:t> yüzyılın başlarında ateşin etkinliği giderek kaybolmuştur.Çünkü yanmada yanan cismin hava ile temasının kesilmesi yanma olayında temel faktör olan oksijen yokluğunu ortaya çıkarmakta ve ateş söndürülebilmektedir.</a:t>
            </a:r>
            <a:br>
              <a:rPr lang="tr-TR" dirty="0" smtClean="0"/>
            </a:br>
            <a:r>
              <a:rPr lang="tr-TR" dirty="0" smtClean="0"/>
              <a:t>  </a:t>
            </a:r>
            <a:endParaRPr lang="tr-TR" dirty="0"/>
          </a:p>
        </p:txBody>
      </p:sp>
      <p:sp>
        <p:nvSpPr>
          <p:cNvPr id="3" name="2 Başlık"/>
          <p:cNvSpPr>
            <a:spLocks noGrp="1"/>
          </p:cNvSpPr>
          <p:nvPr>
            <p:ph type="title"/>
          </p:nvPr>
        </p:nvSpPr>
        <p:spPr>
          <a:xfrm>
            <a:off x="500034" y="-357214"/>
            <a:ext cx="8229600" cy="1219200"/>
          </a:xfrm>
        </p:spPr>
        <p:txBody>
          <a:bodyPr>
            <a:normAutofit/>
          </a:bodyPr>
          <a:lstStyle/>
          <a:p>
            <a:r>
              <a:rPr lang="tr-TR" sz="3400" b="1" spc="0" dirty="0" smtClean="0">
                <a:ln w="18415" cmpd="sng">
                  <a:solidFill>
                    <a:srgbClr val="FFFFFF"/>
                  </a:solidFill>
                  <a:prstDash val="solid"/>
                </a:ln>
                <a:solidFill>
                  <a:srgbClr val="FFFFFF"/>
                </a:solidFill>
                <a:effectLst>
                  <a:outerShdw blurRad="38100" dist="38100" dir="2700000" algn="tl">
                    <a:srgbClr val="000000">
                      <a:alpha val="43137"/>
                    </a:srgbClr>
                  </a:outerShdw>
                </a:effectLst>
              </a:rPr>
              <a:t>Ateşin Silah Olarak Kullanılması</a:t>
            </a:r>
            <a:endParaRPr lang="tr-TR" sz="3400" b="1" dirty="0">
              <a:effectLst>
                <a:outerShdw blurRad="38100" dist="38100" dir="2700000" algn="tl">
                  <a:srgbClr val="000000">
                    <a:alpha val="43137"/>
                  </a:srgbClr>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0" y="1428736"/>
            <a:ext cx="9144000" cy="5429264"/>
          </a:xfrm>
        </p:spPr>
        <p:txBody>
          <a:bodyPr>
            <a:normAutofit/>
          </a:bodyPr>
          <a:lstStyle/>
          <a:p>
            <a:r>
              <a:rPr lang="tr-TR" dirty="0" smtClean="0"/>
              <a:t>Tüfeğin bir çeşidi olan ve seri atış yapabilen </a:t>
            </a:r>
            <a:r>
              <a:rPr lang="tr-TR" dirty="0" err="1" smtClean="0"/>
              <a:t>makinalı</a:t>
            </a:r>
            <a:r>
              <a:rPr lang="tr-TR" dirty="0" smtClean="0"/>
              <a:t> tüfek fikri  XVI. asırdan beri var olmasına rağmen istenilen seviyeye gelmesi daha geç olmuştur. Çok atışlı ve seri atışlı silahların geliştirilmesi çalışmaları XIX. yüzyılda hızlanmış ve yüzyılın ikinci yarısında peş peşe gelen buluşlarla </a:t>
            </a:r>
            <a:r>
              <a:rPr lang="tr-TR" dirty="0" err="1" smtClean="0"/>
              <a:t>makinalı</a:t>
            </a:r>
            <a:r>
              <a:rPr lang="tr-TR" dirty="0" smtClean="0"/>
              <a:t> tüfekler yüzyılın en önemli silahları arasına girmiştir. Tüfeğin kısaltılmasıyla elde edilen tabancaların tarihi gelişimi hakkında pek fazla bilgi bulunmamaktadır. İlk olarak XVI. yüzyılın ortalarından itibaren kullanıldığı sanılan tabanca yakın muharebelerde tesirli olmak üzere geliştirilmiştir. Tüfeğin gelişimine paralel olarak tabancalar da özellikle XIX. yüzyılda geliştirilmiş ve hayli farklı türleri kullanılmıştır.</a:t>
            </a:r>
            <a:endParaRPr lang="tr-TR" dirty="0"/>
          </a:p>
        </p:txBody>
      </p:sp>
      <p:sp>
        <p:nvSpPr>
          <p:cNvPr id="3" name="2 Başlık"/>
          <p:cNvSpPr>
            <a:spLocks noGrp="1"/>
          </p:cNvSpPr>
          <p:nvPr>
            <p:ph type="title"/>
          </p:nvPr>
        </p:nvSpPr>
        <p:spPr/>
        <p:txBody>
          <a:bodyPr/>
          <a:lstStyle/>
          <a:p>
            <a:pPr algn="ctr"/>
            <a:r>
              <a:rPr lang="tr-TR" b="1" dirty="0" smtClean="0">
                <a:effectLst>
                  <a:outerShdw blurRad="38100" dist="38100" dir="2700000" algn="tl">
                    <a:srgbClr val="000000">
                      <a:alpha val="43137"/>
                    </a:srgbClr>
                  </a:outerShdw>
                </a:effectLst>
              </a:rPr>
              <a:t>Tüfeğin Gelişimi</a:t>
            </a:r>
            <a:endParaRPr lang="tr-TR" b="1" dirty="0">
              <a:effectLst>
                <a:outerShdw blurRad="38100" dist="38100" dir="2700000" algn="tl">
                  <a:srgbClr val="000000">
                    <a:alpha val="43137"/>
                  </a:srgbClr>
                </a:outerShdw>
              </a:effectLs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Thompson.jpg"/>
          <p:cNvPicPr>
            <a:picLocks noChangeAspect="1" noChangeArrowheads="1"/>
          </p:cNvPicPr>
          <p:nvPr/>
        </p:nvPicPr>
        <p:blipFill>
          <a:blip r:embed="rId2" cstate="print"/>
          <a:srcRect/>
          <a:stretch>
            <a:fillRect/>
          </a:stretch>
        </p:blipFill>
        <p:spPr bwMode="auto">
          <a:xfrm>
            <a:off x="357158" y="1142984"/>
            <a:ext cx="8501122" cy="428628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idx="1"/>
          </p:nvPr>
        </p:nvSpPr>
        <p:spPr>
          <a:xfrm>
            <a:off x="0" y="1500174"/>
            <a:ext cx="9144000" cy="4286256"/>
          </a:xfrm>
        </p:spPr>
        <p:txBody>
          <a:bodyPr/>
          <a:lstStyle/>
          <a:p>
            <a:r>
              <a:rPr lang="tr-TR" dirty="0" smtClean="0"/>
              <a:t>Yakın muharebelerde tesirli olabilecek bir ateşli silaha da ihtiyaç duyulmuştur.Ağır ve  taşıma zorluğu olan tüfeklerin yanı sıra kısa namlulu,hafif ve taşıma zorluğu olmayan tek kişi tarafından kolayca kullanılabilecek yeni bir ateşli silah fikri tabancanın habercisi olmuştur.</a:t>
            </a:r>
          </a:p>
          <a:p>
            <a:r>
              <a:rPr lang="tr-TR" dirty="0" smtClean="0"/>
              <a:t>İlk olarak 15.</a:t>
            </a:r>
            <a:r>
              <a:rPr lang="tr-TR" dirty="0" err="1" smtClean="0"/>
              <a:t>yy’ın</a:t>
            </a:r>
            <a:r>
              <a:rPr lang="tr-TR" dirty="0" smtClean="0"/>
              <a:t> ortalarında İtalyan süvarileri tarafından kullanıldığı bilinmektedir.</a:t>
            </a:r>
            <a:endParaRPr lang="tr-TR" dirty="0"/>
          </a:p>
        </p:txBody>
      </p:sp>
      <p:sp>
        <p:nvSpPr>
          <p:cNvPr id="4" name="3 Başlık"/>
          <p:cNvSpPr>
            <a:spLocks noGrp="1"/>
          </p:cNvSpPr>
          <p:nvPr>
            <p:ph type="title"/>
          </p:nvPr>
        </p:nvSpPr>
        <p:spPr>
          <a:xfrm>
            <a:off x="500034" y="-285776"/>
            <a:ext cx="8229600" cy="1219200"/>
          </a:xfrm>
        </p:spPr>
        <p:txBody>
          <a:bodyPr/>
          <a:lstStyle/>
          <a:p>
            <a:r>
              <a:rPr lang="tr-TR" b="1" dirty="0" smtClean="0">
                <a:effectLst>
                  <a:outerShdw blurRad="38100" dist="38100" dir="2700000" algn="tl">
                    <a:srgbClr val="000000">
                      <a:alpha val="43137"/>
                    </a:srgbClr>
                  </a:outerShdw>
                </a:effectLst>
              </a:rPr>
              <a:t>          Tabanca</a:t>
            </a:r>
            <a:endParaRPr lang="tr-TR" b="1" dirty="0">
              <a:effectLst>
                <a:outerShdw blurRad="38100" dist="38100" dir="2700000" algn="tl">
                  <a:srgbClr val="000000">
                    <a:alpha val="43137"/>
                  </a:srgbClr>
                </a:outerShdw>
              </a:effectLs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user\Desktop\antika__bir__tabanca_1238750605.jpg"/>
          <p:cNvPicPr>
            <a:picLocks noChangeAspect="1" noChangeArrowheads="1"/>
          </p:cNvPicPr>
          <p:nvPr/>
        </p:nvPicPr>
        <p:blipFill>
          <a:blip r:embed="rId2" cstate="print"/>
          <a:srcRect/>
          <a:stretch>
            <a:fillRect/>
          </a:stretch>
        </p:blipFill>
        <p:spPr bwMode="auto">
          <a:xfrm>
            <a:off x="500034" y="785794"/>
            <a:ext cx="8273784" cy="5143536"/>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user\Desktop\P08Navy-1.jpg"/>
          <p:cNvPicPr>
            <a:picLocks noChangeAspect="1" noChangeArrowheads="1"/>
          </p:cNvPicPr>
          <p:nvPr/>
        </p:nvPicPr>
        <p:blipFill>
          <a:blip r:embed="rId2" cstate="print"/>
          <a:srcRect/>
          <a:stretch>
            <a:fillRect/>
          </a:stretch>
        </p:blipFill>
        <p:spPr bwMode="auto">
          <a:xfrm>
            <a:off x="500034" y="1214422"/>
            <a:ext cx="8096250" cy="4500594"/>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user\Desktop\1902b.jpg"/>
          <p:cNvPicPr>
            <a:picLocks noChangeAspect="1" noChangeArrowheads="1"/>
          </p:cNvPicPr>
          <p:nvPr/>
        </p:nvPicPr>
        <p:blipFill>
          <a:blip r:embed="rId2" cstate="print"/>
          <a:srcRect/>
          <a:stretch>
            <a:fillRect/>
          </a:stretch>
        </p:blipFill>
        <p:spPr bwMode="auto">
          <a:xfrm>
            <a:off x="642910" y="1000108"/>
            <a:ext cx="8001056" cy="4429156"/>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0" y="1142984"/>
            <a:ext cx="9144000" cy="8286808"/>
          </a:xfrm>
        </p:spPr>
        <p:txBody>
          <a:bodyPr/>
          <a:lstStyle/>
          <a:p>
            <a:r>
              <a:rPr lang="tr-TR" sz="2200" dirty="0" smtClean="0"/>
              <a:t>Atış açısı büyük, kale ve mevki savaşlarında görülmeyen hedefleri vurmada kullanılan dik mermi yollu bir silah olan havan  XIV. yüzyılda Avrupa'da ortaya çıkmış ancak fonksiyonel olarak  XV. yüzyılın ortalarında Osmanlılar tarafından geliştirilmiş bir silahtır. Her ne kadar bugünkü askerî teknolojilerde havan ve top farklı iki silah türü olarak kabul edilmekteyse de Osmanlılar havanı da top olarak kabul ederler ve "</a:t>
            </a:r>
            <a:r>
              <a:rPr lang="tr-TR" sz="2200" dirty="0" err="1" smtClean="0"/>
              <a:t>hevayî</a:t>
            </a:r>
            <a:r>
              <a:rPr lang="tr-TR" sz="2200" dirty="0" smtClean="0"/>
              <a:t> top" ismiyle zikrederlerdi</a:t>
            </a:r>
            <a:r>
              <a:rPr lang="tr-TR" dirty="0" smtClean="0"/>
              <a:t>. </a:t>
            </a:r>
            <a:r>
              <a:rPr lang="tr-TR" sz="2200" dirty="0" smtClean="0"/>
              <a:t>ilk defa etkili bir silah olarak İstanbul muhasarasında Haliçte bulunan düşman gemilerini batırmak maksadıyla kullanılmış ve bu haliyle bizzat Fatih Sultan </a:t>
            </a:r>
            <a:r>
              <a:rPr lang="tr-TR" sz="2200" dirty="0" err="1" smtClean="0"/>
              <a:t>Mehmed</a:t>
            </a:r>
            <a:r>
              <a:rPr lang="tr-TR" sz="2200" dirty="0" smtClean="0"/>
              <a:t> tarafından geliştirilmiştir.Kullanılması belli matematiksel hesaplara bağlı havan toplarını, ancak teknik bilgi sahibi tecrübeli topçular kullanabilmekteydi.</a:t>
            </a:r>
            <a:endParaRPr lang="tr-TR" sz="2200" dirty="0"/>
          </a:p>
        </p:txBody>
      </p:sp>
      <p:sp>
        <p:nvSpPr>
          <p:cNvPr id="3" name="2 Başlık"/>
          <p:cNvSpPr>
            <a:spLocks noGrp="1"/>
          </p:cNvSpPr>
          <p:nvPr>
            <p:ph type="title"/>
          </p:nvPr>
        </p:nvSpPr>
        <p:spPr>
          <a:xfrm>
            <a:off x="457200" y="152400"/>
            <a:ext cx="8229600" cy="847708"/>
          </a:xfrm>
        </p:spPr>
        <p:txBody>
          <a:bodyPr/>
          <a:lstStyle/>
          <a:p>
            <a:r>
              <a:rPr lang="tr-TR" b="1" dirty="0" smtClean="0">
                <a:effectLst>
                  <a:outerShdw blurRad="38100" dist="38100" dir="2700000" algn="tl">
                    <a:srgbClr val="000000">
                      <a:alpha val="43137"/>
                    </a:srgbClr>
                  </a:outerShdw>
                </a:effectLst>
              </a:rPr>
              <a:t>      Havan Ve Humbara</a:t>
            </a:r>
            <a:endParaRPr lang="tr-TR" b="1" dirty="0">
              <a:effectLst>
                <a:outerShdw blurRad="38100" dist="38100" dir="2700000" algn="tl">
                  <a:srgbClr val="000000">
                    <a:alpha val="43137"/>
                  </a:srgbClr>
                </a:outerShdw>
              </a:effectLs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user\Desktop\fatih-sultan-mehmet-in-havan-topunun-mucidi-olması_708012.jpg"/>
          <p:cNvPicPr>
            <a:picLocks noChangeAspect="1" noChangeArrowheads="1"/>
          </p:cNvPicPr>
          <p:nvPr/>
        </p:nvPicPr>
        <p:blipFill>
          <a:blip r:embed="rId2" cstate="print"/>
          <a:srcRect/>
          <a:stretch>
            <a:fillRect/>
          </a:stretch>
        </p:blipFill>
        <p:spPr bwMode="auto">
          <a:xfrm>
            <a:off x="1857356" y="571480"/>
            <a:ext cx="5643602" cy="577071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user\Desktop\1893.jpg"/>
          <p:cNvPicPr>
            <a:picLocks noChangeAspect="1" noChangeArrowheads="1"/>
          </p:cNvPicPr>
          <p:nvPr/>
        </p:nvPicPr>
        <p:blipFill>
          <a:blip r:embed="rId2" cstate="print"/>
          <a:srcRect/>
          <a:stretch>
            <a:fillRect/>
          </a:stretch>
        </p:blipFill>
        <p:spPr bwMode="auto">
          <a:xfrm>
            <a:off x="785786" y="642918"/>
            <a:ext cx="7486650" cy="5610225"/>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user\Desktop\000015qy4.jpg"/>
          <p:cNvPicPr>
            <a:picLocks noChangeAspect="1" noChangeArrowheads="1"/>
          </p:cNvPicPr>
          <p:nvPr/>
        </p:nvPicPr>
        <p:blipFill>
          <a:blip r:embed="rId2" cstate="print"/>
          <a:srcRect/>
          <a:stretch>
            <a:fillRect/>
          </a:stretch>
        </p:blipFill>
        <p:spPr bwMode="auto">
          <a:xfrm>
            <a:off x="500034" y="500042"/>
            <a:ext cx="8128000" cy="54864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İlk olarak Hintliler ve Çinliler tarafından bulunan güherçile (potasyum nitrat) tüccarlar ,savaşlar ve gezginler yolu ile doğu ülkelerinden İslam ülkelerine ve Batıya yayılmıştır. Ve barutun bileşenlerindeki üç ana unsurdan biri olmuştur.Dünyanın seyrini değiştiren kömür,kükürt ve güherçile karışımını kimin bulduğu kesin olarak bilinmemektedir.</a:t>
            </a:r>
            <a:endParaRPr lang="tr-TR" dirty="0"/>
          </a:p>
        </p:txBody>
      </p:sp>
      <p:sp>
        <p:nvSpPr>
          <p:cNvPr id="3" name="2 Başlık"/>
          <p:cNvSpPr>
            <a:spLocks noGrp="1"/>
          </p:cNvSpPr>
          <p:nvPr>
            <p:ph type="title"/>
          </p:nvPr>
        </p:nvSpPr>
        <p:spPr>
          <a:xfrm>
            <a:off x="2571736" y="0"/>
            <a:ext cx="8229600" cy="1219200"/>
          </a:xfrm>
        </p:spPr>
        <p:txBody>
          <a:bodyPr>
            <a:normAutofit/>
          </a:bodyPr>
          <a:lstStyle/>
          <a:p>
            <a:r>
              <a:rPr lang="tr-TR" sz="4800" b="1" dirty="0" smtClean="0"/>
              <a:t>Barutun İcadı</a:t>
            </a:r>
            <a:endParaRPr lang="tr-TR" sz="4800"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İlk defa 1904-5 Rus-Japon savaşında kullanılan ve daha sonra geliştirilen bombalar Osmanlı Devleti'nin son zamanlarında kullanılan silahlardan birisidir. Özellikle birinci dünya harbinde yaygın olarak kullanılmıştır.</a:t>
            </a:r>
            <a:endParaRPr lang="tr-TR" dirty="0"/>
          </a:p>
        </p:txBody>
      </p:sp>
      <p:sp>
        <p:nvSpPr>
          <p:cNvPr id="3" name="2 Başlık"/>
          <p:cNvSpPr>
            <a:spLocks noGrp="1"/>
          </p:cNvSpPr>
          <p:nvPr>
            <p:ph type="title"/>
          </p:nvPr>
        </p:nvSpPr>
        <p:spPr/>
        <p:txBody>
          <a:bodyPr/>
          <a:lstStyle/>
          <a:p>
            <a:pPr algn="ctr"/>
            <a:r>
              <a:rPr lang="tr-TR" b="1" dirty="0" smtClean="0">
                <a:effectLst>
                  <a:outerShdw blurRad="38100" dist="38100" dir="2700000" algn="tl">
                    <a:srgbClr val="000000">
                      <a:alpha val="43137"/>
                    </a:srgbClr>
                  </a:outerShdw>
                </a:effectLst>
              </a:rPr>
              <a:t>Bomba</a:t>
            </a:r>
            <a:r>
              <a:rPr lang="tr-TR" dirty="0" smtClean="0"/>
              <a:t> </a:t>
            </a: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28596" y="642918"/>
            <a:ext cx="8229600" cy="1976438"/>
          </a:xfrm>
        </p:spPr>
        <p:txBody>
          <a:bodyPr>
            <a:normAutofit/>
          </a:bodyPr>
          <a:lstStyle/>
          <a:p>
            <a:r>
              <a:rPr lang="tr-TR" sz="3400" dirty="0" smtClean="0">
                <a:solidFill>
                  <a:schemeClr val="bg1"/>
                </a:solidFill>
              </a:rPr>
              <a:t>İzlediğiniz ve dinlediğiniz için teşekkürler </a:t>
            </a:r>
            <a:r>
              <a:rPr lang="tr-TR" sz="3400" dirty="0" smtClean="0">
                <a:solidFill>
                  <a:schemeClr val="bg1"/>
                </a:solidFill>
                <a:sym typeface="Wingdings" pitchFamily="2" charset="2"/>
              </a:rPr>
              <a:t> </a:t>
            </a:r>
            <a:r>
              <a:rPr lang="tr-TR" sz="3400" dirty="0" smtClean="0">
                <a:sym typeface="Wingdings" pitchFamily="2" charset="2"/>
              </a:rPr>
              <a:t/>
            </a:r>
            <a:br>
              <a:rPr lang="tr-TR" sz="3400" dirty="0" smtClean="0">
                <a:sym typeface="Wingdings" pitchFamily="2" charset="2"/>
              </a:rPr>
            </a:br>
            <a:endParaRPr lang="tr-TR" sz="3400" dirty="0"/>
          </a:p>
        </p:txBody>
      </p:sp>
      <p:pic>
        <p:nvPicPr>
          <p:cNvPr id="1026" name="Picture 2" descr="C:\Users\user\Desktop\osmanli-rus-savac59fi-1877-1878.jpg"/>
          <p:cNvPicPr>
            <a:picLocks noChangeAspect="1" noChangeArrowheads="1"/>
          </p:cNvPicPr>
          <p:nvPr/>
        </p:nvPicPr>
        <p:blipFill>
          <a:blip r:embed="rId3" cstate="print"/>
          <a:srcRect/>
          <a:stretch>
            <a:fillRect/>
          </a:stretch>
        </p:blipFill>
        <p:spPr bwMode="auto">
          <a:xfrm>
            <a:off x="285720" y="1857364"/>
            <a:ext cx="8582049" cy="3876675"/>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https://www.selcuk.edu.tr/dosyalar/files/303/41_%20Osmanlı%20Devletinde%20Barutun%20ve%20Ateşli%20Silahların%20Kullanımının%20Yaygınlaşması%20-%20Arş_%20Gör_%20Dr_%20Yunus%20İNCE.pdf</a:t>
            </a:r>
            <a:br>
              <a:rPr lang="tr-TR" dirty="0" smtClean="0"/>
            </a:br>
            <a:r>
              <a:rPr lang="tr-TR" dirty="0" smtClean="0"/>
              <a:t/>
            </a:r>
            <a:br>
              <a:rPr lang="tr-TR" dirty="0" smtClean="0"/>
            </a:br>
            <a:r>
              <a:rPr lang="tr-TR" dirty="0" smtClean="0"/>
              <a:t>http://www.</a:t>
            </a:r>
            <a:r>
              <a:rPr lang="tr-TR" dirty="0" err="1" smtClean="0"/>
              <a:t>arastirmax</a:t>
            </a:r>
            <a:r>
              <a:rPr lang="tr-TR" dirty="0" smtClean="0"/>
              <a:t>.com/</a:t>
            </a:r>
            <a:r>
              <a:rPr lang="tr-TR" dirty="0" err="1" smtClean="0"/>
              <a:t>system</a:t>
            </a:r>
            <a:r>
              <a:rPr lang="tr-TR" dirty="0" smtClean="0"/>
              <a:t>/</a:t>
            </a:r>
            <a:r>
              <a:rPr lang="tr-TR" dirty="0" err="1" smtClean="0"/>
              <a:t>files</a:t>
            </a:r>
            <a:r>
              <a:rPr lang="tr-TR" dirty="0" smtClean="0"/>
              <a:t>/dergiler/175743/makaleler/10/</a:t>
            </a:r>
            <a:r>
              <a:rPr lang="tr-TR" dirty="0" err="1" smtClean="0"/>
              <a:t>arastrmx</a:t>
            </a:r>
            <a:r>
              <a:rPr lang="tr-TR" dirty="0" smtClean="0"/>
              <a:t>_175743_</a:t>
            </a:r>
            <a:r>
              <a:rPr lang="tr-TR" dirty="0" err="1" smtClean="0"/>
              <a:t>pp</a:t>
            </a:r>
            <a:r>
              <a:rPr lang="tr-TR" dirty="0" smtClean="0"/>
              <a:t>_1-37.</a:t>
            </a:r>
            <a:r>
              <a:rPr lang="tr-TR" dirty="0" err="1" smtClean="0"/>
              <a:t>pdf</a:t>
            </a:r>
            <a:r>
              <a:rPr lang="tr-TR" dirty="0" smtClean="0"/>
              <a:t> </a:t>
            </a:r>
          </a:p>
          <a:p>
            <a:endParaRPr lang="tr-TR" dirty="0" smtClean="0"/>
          </a:p>
          <a:p>
            <a:endParaRPr lang="tr-TR" dirty="0"/>
          </a:p>
        </p:txBody>
      </p:sp>
      <p:sp>
        <p:nvSpPr>
          <p:cNvPr id="3" name="2 Başlık"/>
          <p:cNvSpPr>
            <a:spLocks noGrp="1"/>
          </p:cNvSpPr>
          <p:nvPr>
            <p:ph type="title"/>
          </p:nvPr>
        </p:nvSpPr>
        <p:spPr/>
        <p:txBody>
          <a:bodyPr/>
          <a:lstStyle/>
          <a:p>
            <a:pPr algn="ctr"/>
            <a:r>
              <a:rPr lang="tr-TR" b="1" dirty="0" smtClean="0">
                <a:solidFill>
                  <a:srgbClr val="FF0000"/>
                </a:solidFill>
                <a:effectLst>
                  <a:outerShdw blurRad="38100" dist="38100" dir="2700000" algn="tl">
                    <a:srgbClr val="000000">
                      <a:alpha val="43137"/>
                    </a:srgbClr>
                  </a:outerShdw>
                </a:effectLst>
              </a:rPr>
              <a:t>İnternet kaynaklarım</a:t>
            </a:r>
            <a:endParaRPr lang="tr-TR" b="1" dirty="0">
              <a:solidFill>
                <a:srgbClr val="FF0000"/>
              </a:solidFill>
              <a:effectLst>
                <a:outerShdw blurRad="38100" dist="38100" dir="2700000" algn="tl">
                  <a:srgbClr val="000000">
                    <a:alpha val="43137"/>
                  </a:srgbClr>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1024px-Pyrodex_powder_ffg.jpg"/>
          <p:cNvPicPr>
            <a:picLocks noChangeAspect="1" noChangeArrowheads="1"/>
          </p:cNvPicPr>
          <p:nvPr/>
        </p:nvPicPr>
        <p:blipFill>
          <a:blip r:embed="rId2" cstate="print"/>
          <a:srcRect/>
          <a:stretch>
            <a:fillRect/>
          </a:stretch>
        </p:blipFill>
        <p:spPr bwMode="auto">
          <a:xfrm>
            <a:off x="1000100" y="714356"/>
            <a:ext cx="7143800" cy="557216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0" y="1000108"/>
            <a:ext cx="9144000" cy="5857892"/>
          </a:xfrm>
        </p:spPr>
        <p:txBody>
          <a:bodyPr/>
          <a:lstStyle/>
          <a:p>
            <a:r>
              <a:rPr lang="tr-TR" dirty="0" smtClean="0"/>
              <a:t>Barutun bulunması,yanıcı,yakıcı,itici ve paralayıcı gücü ateşli silahlar üzerinde araştırma ve çalışmaları başlatmış ve kısa bir süre sonra ilk ateşli silahlar savaş alanlarında sesini duyurmuştur.</a:t>
            </a:r>
            <a:br>
              <a:rPr lang="tr-TR" dirty="0" smtClean="0"/>
            </a:br>
            <a:endParaRPr lang="tr-TR" dirty="0" smtClean="0"/>
          </a:p>
          <a:p>
            <a:r>
              <a:rPr lang="tr-TR" dirty="0" smtClean="0"/>
              <a:t>Araştırmacıların çoğu 1346’da İngilizlerin </a:t>
            </a:r>
            <a:r>
              <a:rPr lang="tr-TR" dirty="0" err="1" smtClean="0"/>
              <a:t>Crecy</a:t>
            </a:r>
            <a:r>
              <a:rPr lang="tr-TR" dirty="0" smtClean="0"/>
              <a:t> Muharebesinde iki adet top kullandıklarını belirtmektedir.</a:t>
            </a:r>
            <a:br>
              <a:rPr lang="tr-TR" dirty="0" smtClean="0"/>
            </a:br>
            <a:endParaRPr lang="tr-TR" dirty="0" smtClean="0"/>
          </a:p>
          <a:p>
            <a:pPr>
              <a:buNone/>
            </a:pPr>
            <a:endParaRPr lang="tr-TR" dirty="0" smtClean="0"/>
          </a:p>
          <a:p>
            <a:pPr>
              <a:buNone/>
            </a:pPr>
            <a:endParaRPr lang="tr-TR" dirty="0" smtClean="0"/>
          </a:p>
          <a:p>
            <a:pPr>
              <a:buNone/>
            </a:pPr>
            <a:endParaRPr lang="tr-TR" dirty="0" smtClean="0"/>
          </a:p>
        </p:txBody>
      </p:sp>
      <p:sp>
        <p:nvSpPr>
          <p:cNvPr id="3" name="2 Başlık"/>
          <p:cNvSpPr>
            <a:spLocks noGrp="1"/>
          </p:cNvSpPr>
          <p:nvPr>
            <p:ph type="title"/>
          </p:nvPr>
        </p:nvSpPr>
        <p:spPr>
          <a:xfrm>
            <a:off x="1714480" y="-357214"/>
            <a:ext cx="8229600" cy="1219200"/>
          </a:xfrm>
        </p:spPr>
        <p:txBody>
          <a:bodyPr/>
          <a:lstStyle/>
          <a:p>
            <a:r>
              <a:rPr lang="tr-TR" b="1" dirty="0" smtClean="0">
                <a:effectLst>
                  <a:outerShdw blurRad="38100" dist="38100" dir="2700000" algn="tl">
                    <a:srgbClr val="000000">
                      <a:alpha val="43137"/>
                    </a:srgbClr>
                  </a:outerShdw>
                </a:effectLst>
              </a:rPr>
              <a:t>İlk Ateşli Silahlar</a:t>
            </a:r>
            <a:endParaRPr lang="tr-TR" b="1" dirty="0">
              <a:effectLst>
                <a:outerShdw blurRad="38100" dist="38100" dir="2700000" algn="tl">
                  <a:srgbClr val="000000">
                    <a:alpha val="43137"/>
                  </a:srgbClr>
                </a:outerShdw>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2898" y="1428736"/>
            <a:ext cx="9186898" cy="5429264"/>
          </a:xfrm>
        </p:spPr>
        <p:txBody>
          <a:bodyPr>
            <a:normAutofit/>
          </a:bodyPr>
          <a:lstStyle/>
          <a:p>
            <a:r>
              <a:rPr lang="tr-TR" sz="2200" dirty="0" smtClean="0"/>
              <a:t>Bu konudaki mevcut görüşler iki gruba ayrılabilir. Birinci gruptakiler, topun ve tüfeğin kullanıldığı belli bir olayı veya zamanı işaret etme eğilimindedirler. Nitekim topun ilk kez kullanıldığı tarihi, </a:t>
            </a:r>
            <a:r>
              <a:rPr lang="tr-TR" sz="2200" dirty="0" err="1" smtClean="0"/>
              <a:t>Karamanoğulları</a:t>
            </a:r>
            <a:r>
              <a:rPr lang="tr-TR" sz="2200" dirty="0" smtClean="0"/>
              <a:t> ile Akşehir önlerinde 1364’te yapılan savaş, İstanbul’un Türkler tarafından ilk kez kuşatılması (1369), I. Kosova Savaşı (1389) olarak ya da I. </a:t>
            </a:r>
            <a:r>
              <a:rPr lang="tr-TR" sz="2200" dirty="0" err="1" smtClean="0"/>
              <a:t>Mehmed</a:t>
            </a:r>
            <a:r>
              <a:rPr lang="tr-TR" sz="2200" dirty="0" smtClean="0"/>
              <a:t> dönemi (1413-1421) gibi daha geç bir zaman gösteren farklı görüşler varken, tüfeğin ilk kez kullanıldığı tarihi, Düzmece Mustafa Olayına (1421) bağlayan görüşler mevcuttur. İkinci gruptakiler ise tarih vermek yerine bunun bir süreç olduğuna dikkat çekme eğilimindedirler. Bu iddialardan birine göre Osmanlılar, ateşli silahları Balkanlardaki fetihleri sırasında temas ettikleri Sırplardan ve Boşnaklardan öğrenmişlerdir. Bu grupta değerlendirilebilecek diğer bir iddiaya göre ise Osmanlıların ateşli silahlarla tanışmaları </a:t>
            </a:r>
            <a:r>
              <a:rPr lang="tr-TR" sz="2200" dirty="0" err="1" smtClean="0"/>
              <a:t>Kandiye</a:t>
            </a:r>
            <a:r>
              <a:rPr lang="tr-TR" sz="2200" dirty="0" smtClean="0"/>
              <a:t> Kuşatması sırasında karşılaştıkları Hıristiyanlar vasıtasıyla olmuştur.</a:t>
            </a:r>
            <a:endParaRPr lang="tr-TR" sz="2200" dirty="0"/>
          </a:p>
        </p:txBody>
      </p:sp>
      <p:sp>
        <p:nvSpPr>
          <p:cNvPr id="3" name="2 Başlık"/>
          <p:cNvSpPr>
            <a:spLocks noGrp="1"/>
          </p:cNvSpPr>
          <p:nvPr>
            <p:ph type="title"/>
          </p:nvPr>
        </p:nvSpPr>
        <p:spPr>
          <a:xfrm>
            <a:off x="-571536" y="214290"/>
            <a:ext cx="10072726" cy="1219200"/>
          </a:xfrm>
        </p:spPr>
        <p:txBody>
          <a:bodyPr>
            <a:normAutofit/>
          </a:bodyPr>
          <a:lstStyle/>
          <a:p>
            <a:pPr algn="ctr"/>
            <a:r>
              <a:rPr lang="tr-TR" sz="3200" b="1" dirty="0" smtClean="0">
                <a:effectLst>
                  <a:outerShdw blurRad="38100" dist="38100" dir="2700000" algn="tl">
                    <a:srgbClr val="000000">
                      <a:alpha val="43137"/>
                    </a:srgbClr>
                  </a:outerShdw>
                </a:effectLst>
              </a:rPr>
              <a:t>Osmanlı İlk Kez Ateşli Silahları Ne Zaman Kullandı?</a:t>
            </a:r>
            <a:endParaRPr lang="tr-TR" sz="3200" b="1" spc="0" dirty="0">
              <a:ln w="18415" cmpd="sng">
                <a:solidFill>
                  <a:srgbClr val="FFFFFF"/>
                </a:solidFill>
                <a:prstDash val="solid"/>
              </a:ln>
              <a:solidFill>
                <a:srgbClr val="FFFFFF"/>
              </a:solidFill>
              <a:effectLst>
                <a:outerShdw blurRad="38100" dist="38100" dir="2700000" algn="tl">
                  <a:srgbClr val="000000">
                    <a:alpha val="43137"/>
                  </a:srgbClr>
                </a:outerShdw>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0" y="1142984"/>
            <a:ext cx="9144000" cy="5715016"/>
          </a:xfrm>
        </p:spPr>
        <p:txBody>
          <a:bodyPr/>
          <a:lstStyle/>
          <a:p>
            <a:r>
              <a:rPr lang="tr-TR" dirty="0" smtClean="0"/>
              <a:t>Savaş topu, geniş boru şeklinde olup ağır gülleleri uzak mesafeye ateşlemek için dizayn edilmiştir. İlk dönemlerde ağaçtan yapılan topların yerini zamanla demir, bakır ve tunç toplar almıştır. İlk defa Çin'de ve sonra Avrupa'da kullanıldı.</a:t>
            </a:r>
            <a:endParaRPr lang="tr-TR" dirty="0"/>
          </a:p>
        </p:txBody>
      </p:sp>
      <p:sp>
        <p:nvSpPr>
          <p:cNvPr id="3" name="2 Başlık"/>
          <p:cNvSpPr>
            <a:spLocks noGrp="1"/>
          </p:cNvSpPr>
          <p:nvPr>
            <p:ph type="title"/>
          </p:nvPr>
        </p:nvSpPr>
        <p:spPr>
          <a:xfrm>
            <a:off x="428596" y="-214338"/>
            <a:ext cx="8229600" cy="1219200"/>
          </a:xfrm>
        </p:spPr>
        <p:txBody>
          <a:bodyPr>
            <a:normAutofit fontScale="90000"/>
          </a:bodyPr>
          <a:lstStyle/>
          <a:p>
            <a:r>
              <a:rPr lang="tr-TR" dirty="0" smtClean="0"/>
              <a:t> </a:t>
            </a:r>
            <a:br>
              <a:rPr lang="tr-TR" dirty="0" smtClean="0"/>
            </a:br>
            <a:r>
              <a:rPr lang="tr-TR" dirty="0" smtClean="0"/>
              <a:t/>
            </a:r>
            <a:br>
              <a:rPr lang="tr-TR" dirty="0" smtClean="0"/>
            </a:br>
            <a:r>
              <a:rPr lang="tr-TR" sz="5300" dirty="0" smtClean="0"/>
              <a:t/>
            </a:r>
            <a:br>
              <a:rPr lang="tr-TR" sz="5300" dirty="0" smtClean="0"/>
            </a:br>
            <a:r>
              <a:rPr lang="tr-TR" sz="5300" dirty="0" smtClean="0"/>
              <a:t>         </a:t>
            </a:r>
            <a:r>
              <a:rPr lang="tr-TR" sz="5300" b="1" dirty="0" smtClean="0"/>
              <a:t>Toplar           </a:t>
            </a:r>
            <a:endParaRPr lang="tr-TR" sz="53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2318_m.png"/>
          <p:cNvPicPr>
            <a:picLocks noChangeAspect="1" noChangeArrowheads="1"/>
          </p:cNvPicPr>
          <p:nvPr/>
        </p:nvPicPr>
        <p:blipFill>
          <a:blip r:embed="rId2" cstate="print"/>
          <a:srcRect/>
          <a:stretch>
            <a:fillRect/>
          </a:stretch>
        </p:blipFill>
        <p:spPr bwMode="auto">
          <a:xfrm>
            <a:off x="642910" y="642918"/>
            <a:ext cx="8002588" cy="5619752"/>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ek_4.jpg"/>
          <p:cNvPicPr>
            <a:picLocks noChangeAspect="1" noChangeArrowheads="1"/>
          </p:cNvPicPr>
          <p:nvPr/>
        </p:nvPicPr>
        <p:blipFill>
          <a:blip r:embed="rId2" cstate="print"/>
          <a:srcRect/>
          <a:stretch>
            <a:fillRect/>
          </a:stretch>
        </p:blipFill>
        <p:spPr bwMode="auto">
          <a:xfrm>
            <a:off x="571472" y="571479"/>
            <a:ext cx="8072494" cy="5889031"/>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375</TotalTime>
  <Words>1088</Words>
  <PresentationFormat>Ekran Gösterisi (4:3)</PresentationFormat>
  <Paragraphs>37</Paragraphs>
  <Slides>32</Slides>
  <Notes>2</Notes>
  <HiddenSlides>0</HiddenSlides>
  <MMClips>1</MMClips>
  <ScaleCrop>false</ScaleCrop>
  <HeadingPairs>
    <vt:vector size="4" baseType="variant">
      <vt:variant>
        <vt:lpstr>Tema</vt:lpstr>
      </vt:variant>
      <vt:variant>
        <vt:i4>1</vt:i4>
      </vt:variant>
      <vt:variant>
        <vt:lpstr>Slayt Başlıkları</vt:lpstr>
      </vt:variant>
      <vt:variant>
        <vt:i4>32</vt:i4>
      </vt:variant>
    </vt:vector>
  </HeadingPairs>
  <TitlesOfParts>
    <vt:vector size="33" baseType="lpstr">
      <vt:lpstr>Kağıt</vt:lpstr>
      <vt:lpstr>Osmanlı’da Kullanılan Ateşli Silahlar</vt:lpstr>
      <vt:lpstr>Ateşin Silah Olarak Kullanılması</vt:lpstr>
      <vt:lpstr>Barutun İcadı</vt:lpstr>
      <vt:lpstr>Slayt 4</vt:lpstr>
      <vt:lpstr>İlk Ateşli Silahlar</vt:lpstr>
      <vt:lpstr>Osmanlı İlk Kez Ateşli Silahları Ne Zaman Kullandı?</vt:lpstr>
      <vt:lpstr>             Toplar           </vt:lpstr>
      <vt:lpstr>Slayt 8</vt:lpstr>
      <vt:lpstr>Slayt 9</vt:lpstr>
      <vt:lpstr>    Osmanlı’da Topçuluk</vt:lpstr>
      <vt:lpstr>Slayt 11</vt:lpstr>
      <vt:lpstr>Slayt 12</vt:lpstr>
      <vt:lpstr> Osmanlı’da Topçuluğun Gerileyişi </vt:lpstr>
      <vt:lpstr>   Tüfek</vt:lpstr>
      <vt:lpstr>Slayt 15</vt:lpstr>
      <vt:lpstr>Slayt 16</vt:lpstr>
      <vt:lpstr>     Osmanlı’da Tüfek</vt:lpstr>
      <vt:lpstr>Slayt 18</vt:lpstr>
      <vt:lpstr>Slayt 19</vt:lpstr>
      <vt:lpstr>Tüfeğin Gelişimi</vt:lpstr>
      <vt:lpstr>Slayt 21</vt:lpstr>
      <vt:lpstr>          Tabanca</vt:lpstr>
      <vt:lpstr>Slayt 23</vt:lpstr>
      <vt:lpstr>Slayt 24</vt:lpstr>
      <vt:lpstr>Slayt 25</vt:lpstr>
      <vt:lpstr>      Havan Ve Humbara</vt:lpstr>
      <vt:lpstr>Slayt 27</vt:lpstr>
      <vt:lpstr>Slayt 28</vt:lpstr>
      <vt:lpstr>Slayt 29</vt:lpstr>
      <vt:lpstr>Bomba </vt:lpstr>
      <vt:lpstr>Slayt 31</vt:lpstr>
      <vt:lpstr>İnternet kaynaklarım</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2016-02-24T18:41:34Z</dcterms:created>
  <dcterms:modified xsi:type="dcterms:W3CDTF">2016-04-10T12:10:25Z</dcterms:modified>
  <cp:category>www.sorubak.com</cp:category>
</cp:coreProperties>
</file>