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037098-F1C4-4F56-A1B0-680BB3518907}" type="datetimeFigureOut">
              <a:rPr lang="tr-TR" smtClean="0"/>
              <a:pPr/>
              <a:t>16.06.2016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2990EB-C30B-4939-83D5-E287583D0474}"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ATATÜRK</a:t>
            </a:r>
            <a:r>
              <a:rPr lang="tr-TR" baseline="0" dirty="0" smtClean="0"/>
              <a:t> İLKOKULU AMASYA MERKEZ</a:t>
            </a:r>
          </a:p>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dirty="0" smtClean="0">
                <a:solidFill>
                  <a:schemeClr val="tx1"/>
                </a:solidFill>
                <a:latin typeface="+mn-lt"/>
                <a:ea typeface="+mn-ea"/>
                <a:cs typeface="+mn-cs"/>
              </a:rPr>
              <a:t>.com </a:t>
            </a:r>
            <a:endParaRPr lang="tr-TR" dirty="0"/>
          </a:p>
        </p:txBody>
      </p:sp>
      <p:sp>
        <p:nvSpPr>
          <p:cNvPr id="4" name="3 Slayt Numarası Yer Tutucusu"/>
          <p:cNvSpPr>
            <a:spLocks noGrp="1"/>
          </p:cNvSpPr>
          <p:nvPr>
            <p:ph type="sldNum" sz="quarter" idx="10"/>
          </p:nvPr>
        </p:nvSpPr>
        <p:spPr/>
        <p:txBody>
          <a:bodyPr/>
          <a:lstStyle/>
          <a:p>
            <a:fld id="{032990EB-C30B-4939-83D5-E287583D0474}"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dirty="0" smtClean="0">
                <a:solidFill>
                  <a:schemeClr val="tx1"/>
                </a:solidFill>
                <a:latin typeface="+mn-lt"/>
                <a:ea typeface="+mn-ea"/>
                <a:cs typeface="+mn-cs"/>
              </a:rPr>
              <a:t>.com</a:t>
            </a:r>
            <a:endParaRPr lang="tr-TR" dirty="0"/>
          </a:p>
        </p:txBody>
      </p:sp>
      <p:sp>
        <p:nvSpPr>
          <p:cNvPr id="4" name="3 Slayt Numarası Yer Tutucusu"/>
          <p:cNvSpPr>
            <a:spLocks noGrp="1"/>
          </p:cNvSpPr>
          <p:nvPr>
            <p:ph type="sldNum" sz="quarter" idx="10"/>
          </p:nvPr>
        </p:nvSpPr>
        <p:spPr/>
        <p:txBody>
          <a:bodyPr/>
          <a:lstStyle/>
          <a:p>
            <a:fld id="{032990EB-C30B-4939-83D5-E287583D0474}" type="slidenum">
              <a:rPr lang="tr-TR" smtClean="0"/>
              <a:pPr/>
              <a:t>4</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32990EB-C30B-4939-83D5-E287583D0474}" type="slidenum">
              <a:rPr lang="tr-TR" smtClean="0"/>
              <a:pPr/>
              <a:t>10</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32990EB-C30B-4939-83D5-E287583D0474}" type="slidenum">
              <a:rPr lang="tr-TR" smtClean="0"/>
              <a:pPr/>
              <a:t>16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D9F75050-0E15-4C5B-92B0-66D068882F1F}" type="datetimeFigureOut">
              <a:rPr lang="tr-TR" smtClean="0"/>
              <a:pPr/>
              <a:t>16.06.2016</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16.06.2016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16.06.2016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D9F75050-0E15-4C5B-92B0-66D068882F1F}" type="datetimeFigureOut">
              <a:rPr lang="tr-TR" smtClean="0"/>
              <a:pPr/>
              <a:t>16.06.2016</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D9F75050-0E15-4C5B-92B0-66D068882F1F}" type="datetimeFigureOut">
              <a:rPr lang="tr-TR" smtClean="0"/>
              <a:pPr/>
              <a:t>16.06.2016</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B1DEFA8C-F947-479F-BE07-76B6B3F80BF1}"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16.06.2016</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D9F75050-0E15-4C5B-92B0-66D068882F1F}" type="datetimeFigureOut">
              <a:rPr lang="tr-TR" smtClean="0"/>
              <a:pPr/>
              <a:t>16.06.2016</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16.06.2016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16.06.2016</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D9F75050-0E15-4C5B-92B0-66D068882F1F}" type="datetimeFigureOut">
              <a:rPr lang="tr-TR" smtClean="0"/>
              <a:pPr/>
              <a:t>16.06.2016</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D9F75050-0E15-4C5B-92B0-66D068882F1F}" type="datetimeFigureOut">
              <a:rPr lang="tr-TR" smtClean="0"/>
              <a:pPr/>
              <a:t>16.06.2016</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D9F75050-0E15-4C5B-92B0-66D068882F1F}" type="datetimeFigureOut">
              <a:rPr lang="tr-TR" smtClean="0"/>
              <a:pPr/>
              <a:t>16.06.2016</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214423"/>
            <a:ext cx="7772400" cy="2286016"/>
          </a:xfrm>
        </p:spPr>
        <p:txBody>
          <a:bodyPr>
            <a:normAutofit/>
          </a:bodyPr>
          <a:lstStyle/>
          <a:p>
            <a:r>
              <a:rPr lang="tr-TR" dirty="0" smtClean="0"/>
              <a:t>MİLLİ EĞİTİM BAKANLIĞI  2015-2019 STRATEJIK PLANI</a:t>
            </a:r>
            <a:br>
              <a:rPr lang="tr-TR" dirty="0" smtClean="0"/>
            </a:br>
            <a:endParaRPr lang="tr-TR" dirty="0"/>
          </a:p>
        </p:txBody>
      </p:sp>
      <p:sp>
        <p:nvSpPr>
          <p:cNvPr id="4" name="3 Altbilgi Yer Tutucusu"/>
          <p:cNvSpPr>
            <a:spLocks noGrp="1"/>
          </p:cNvSpPr>
          <p:nvPr>
            <p:ph type="ftr" sz="quarter" idx="11"/>
          </p:nvPr>
        </p:nvSpPr>
        <p:spPr>
          <a:xfrm>
            <a:off x="500034" y="5214950"/>
            <a:ext cx="6662766" cy="800879"/>
          </a:xfrm>
        </p:spPr>
        <p:txBody>
          <a:bodyPr/>
          <a:lstStyle/>
          <a:p>
            <a:r>
              <a:rPr lang="tr-TR" dirty="0" smtClean="0"/>
              <a:t>AT</a:t>
            </a:r>
            <a:endParaRPr lang="tr-TR" dirty="0"/>
          </a:p>
        </p:txBody>
      </p:sp>
      <p:sp>
        <p:nvSpPr>
          <p:cNvPr id="5" name="4 Alt Başlık"/>
          <p:cNvSpPr>
            <a:spLocks noGrp="1"/>
          </p:cNvSpPr>
          <p:nvPr>
            <p:ph type="subTitle" idx="1"/>
          </p:nvPr>
        </p:nvSpPr>
        <p:spPr>
          <a:xfrm>
            <a:off x="540544" y="2857496"/>
            <a:ext cx="8062912" cy="1145384"/>
          </a:xfrm>
        </p:spPr>
        <p:txBody>
          <a:bodyPr/>
          <a:lstStyle/>
          <a:p>
            <a:r>
              <a:rPr lang="tr-TR" dirty="0" smtClean="0"/>
              <a:t>ATATÜRK İLKOKULU MERKEZ AMASYA</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14290"/>
            <a:ext cx="8229600" cy="5911873"/>
          </a:xfrm>
        </p:spPr>
        <p:txBody>
          <a:bodyPr/>
          <a:lstStyle/>
          <a:p>
            <a:r>
              <a:rPr lang="tr-TR" dirty="0" smtClean="0"/>
              <a:t>17. Yurt dışında yaşayan vatandaşlarımıza sunulan Türkçe ve Türk kültürü derslerinin öğretim programları ve ders materyalleri ihtiyaçlara uygun olarak güncellenecektir.</a:t>
            </a:r>
          </a:p>
          <a:p>
            <a:endParaRPr lang="tr-TR" dirty="0" smtClean="0"/>
          </a:p>
          <a:p>
            <a:r>
              <a:rPr lang="tr-TR" dirty="0" smtClean="0"/>
              <a:t>18. Ders kitapları ve eğitim araçlarının hazırlanmasında sektör kapasitenin geliştirilmesi ile sistemin verimliliğinin artırılması için Bakanlık birimleri ve yayınevleri ile bilgi paylaşımının sürekliliği sağlanacaktır.</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000108"/>
            <a:ext cx="8229600" cy="5126055"/>
          </a:xfrm>
        </p:spPr>
        <p:txBody>
          <a:bodyPr/>
          <a:lstStyle/>
          <a:p>
            <a:r>
              <a:rPr lang="tr-TR" dirty="0" smtClean="0"/>
              <a:t>19. Ders kitaplarının niteliğini artırmak amacıyla etki analizleri yapılacak, ders kitapları ve eğitim araçlarını inceleme sisteminin işleyişi ile ilgili izleme ve değerlendirme çalışmaları gerçekleştirilecek, sistemin sürekli olarak iyileştirilmesini sağlayacak güncellemeler yapılabilmesi için kullanıcıların geri bildirimde bulunabileceği, görüş ve önerilerini sunabileceği bir veri tabanı oluşturulacaktır.</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5768997"/>
          </a:xfrm>
        </p:spPr>
        <p:txBody>
          <a:bodyPr>
            <a:normAutofit lnSpcReduction="10000"/>
          </a:bodyPr>
          <a:lstStyle/>
          <a:p>
            <a:r>
              <a:rPr lang="tr-TR" dirty="0" smtClean="0"/>
              <a:t>20. Haftalık ders çizelgeleri, temel yeterliliklerin geliştirilmesini sağlayacak bir dağılım ile ders çeşidi açısından yönetilebilir ve sürdürülebilir bir yapıda düzenlenecektir.</a:t>
            </a:r>
          </a:p>
          <a:p>
            <a:endParaRPr lang="tr-TR" dirty="0" smtClean="0"/>
          </a:p>
          <a:p>
            <a:r>
              <a:rPr lang="tr-TR" dirty="0" smtClean="0"/>
              <a:t>21. Öğrencilerin açık öğretim okullarında ortalama kayıtlı kalma süresi gibi önemli verilerin toplanmasına yönelik izleme sistemi kurularak veriye dayalı olarak açık öğretim sisteminin niteliği geliştirilecek ve içerik olarak örgün eğitimle uyumlu hale getirilecektir.</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5768997"/>
          </a:xfrm>
        </p:spPr>
        <p:txBody>
          <a:bodyPr/>
          <a:lstStyle/>
          <a:p>
            <a:r>
              <a:rPr lang="tr-TR" dirty="0" smtClean="0"/>
              <a:t>22. Özellikle öğretmenlere yönelik gerçekleştirilen uzaktan eğitim faaliyetlerinin sayısı ve niteliği artırılacaktır.</a:t>
            </a:r>
          </a:p>
          <a:p>
            <a:endParaRPr lang="tr-TR" dirty="0" smtClean="0"/>
          </a:p>
          <a:p>
            <a:r>
              <a:rPr lang="tr-TR" dirty="0" smtClean="0"/>
              <a:t>23. Öğretmenlik mesleği genel ve özel alan yeterlilikleri belirlenecektir. Belirlenen yeterlilikler doğrultusunda öğretmenlerin mesleki gelişimine yönelik Okul Temelli Mesleki Gelişim Modeli yaygınlaştırılacaktır.</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5697559"/>
          </a:xfrm>
        </p:spPr>
        <p:txBody>
          <a:bodyPr>
            <a:normAutofit lnSpcReduction="10000"/>
          </a:bodyPr>
          <a:lstStyle/>
          <a:p>
            <a:r>
              <a:rPr lang="tr-TR" dirty="0" smtClean="0"/>
              <a:t>24. Özel kurslarda yürütülen eğitimler ve bu eğitimler sonunda yapılan sınavların izlenmesine yönelik elektronik modül geliştirilecektir.</a:t>
            </a:r>
          </a:p>
          <a:p>
            <a:endParaRPr lang="tr-TR" dirty="0" smtClean="0"/>
          </a:p>
          <a:p>
            <a:r>
              <a:rPr lang="tr-TR" dirty="0" smtClean="0"/>
              <a:t>25. Eğitim sisteminin performansının değerlendirilmesine imkân tanıyacak şekilde Türkiye Yeterlilikler Çerçevesi (TYÇ) ile Millî Eğitim Kalite Çerçevesine uygun olarak öğrenci kazanımlarının izlenebilmesini </a:t>
            </a:r>
            <a:r>
              <a:rPr lang="tr-TR" dirty="0" err="1" smtClean="0"/>
              <a:t>teminen</a:t>
            </a:r>
            <a:r>
              <a:rPr lang="tr-TR" dirty="0" smtClean="0"/>
              <a:t> ulusal düzeyde çoklu değerlendirme mekanizması geliştirilecektir.</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5697559"/>
          </a:xfrm>
        </p:spPr>
        <p:txBody>
          <a:bodyPr>
            <a:normAutofit lnSpcReduction="10000"/>
          </a:bodyPr>
          <a:lstStyle/>
          <a:p>
            <a:r>
              <a:rPr lang="tr-TR" dirty="0" smtClean="0"/>
              <a:t>26. Merkezi sınav sonuçlarının ülke, il, ilçe ve okul düzeyinde analizleri yapılacaktır.</a:t>
            </a:r>
          </a:p>
          <a:p>
            <a:endParaRPr lang="tr-TR" dirty="0" smtClean="0"/>
          </a:p>
          <a:p>
            <a:r>
              <a:rPr lang="tr-TR" dirty="0" smtClean="0"/>
              <a:t>27. Özellikle sorun alanları olarak tespit edilen konularda (liderlik ve sınıf yönetimi, yetkinlik, öğretme usulü, ölçme ve değerlendirme, materyal hazırlama, iletişim kurma, teknolojiyi etkin ve verimli kullanma, yabancı dil, mesleki etik) öğretmenlerin belirli </a:t>
            </a:r>
            <a:r>
              <a:rPr lang="tr-TR" dirty="0" err="1" smtClean="0"/>
              <a:t>periyodlarda</a:t>
            </a:r>
            <a:r>
              <a:rPr lang="tr-TR" dirty="0" smtClean="0"/>
              <a:t> eğitim yapmaları sağlanacak ve ilgili kurum ve kuruluşlarla iş birliğine gidilecektir.</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5697559"/>
          </a:xfrm>
        </p:spPr>
        <p:txBody>
          <a:bodyPr/>
          <a:lstStyle/>
          <a:p>
            <a:r>
              <a:rPr lang="tr-TR" dirty="0" smtClean="0"/>
              <a:t>28. Özel eğitim ve rehabilitasyon merkezlerinde etkin ve verimli hizmet sunulması amacıyla destek eğitim programları geliştirilecek, güncellenecek ve izleme ve değerlendirme sistemi güçlendirilecektir.</a:t>
            </a:r>
          </a:p>
          <a:p>
            <a:endParaRPr lang="tr-TR" dirty="0" smtClean="0"/>
          </a:p>
          <a:p>
            <a:r>
              <a:rPr lang="tr-TR" dirty="0" smtClean="0"/>
              <a:t>29. Trafik ve sürücü eğitimlerinin öğretim programları değişen ve gelişen koşullara göre güncellenecek ve uluslararası standartlarda sınavlar yapılacaktır.</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5697559"/>
          </a:xfrm>
        </p:spPr>
        <p:txBody>
          <a:bodyPr/>
          <a:lstStyle/>
          <a:p>
            <a:r>
              <a:rPr lang="tr-TR" dirty="0" smtClean="0"/>
              <a:t>30. Özel öğretim kurumlarında eğitim ve öğretimler Türkiye Yeterlilikler Çerçevesindeki seviyelerde tanımlanan bilgi, beceri ve yetkinliklere uygun yapılacak ve eğitim ve öğretim faaliyetleri sonucunda düzenlenen belge ve sertifikalar için standartlar geliştirilecektir.</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HAZIRLAYANLAR</a:t>
            </a:r>
            <a:endParaRPr lang="tr-TR" dirty="0"/>
          </a:p>
        </p:txBody>
      </p:sp>
      <p:sp>
        <p:nvSpPr>
          <p:cNvPr id="3" name="2 İçerik Yer Tutucusu"/>
          <p:cNvSpPr>
            <a:spLocks noGrp="1"/>
          </p:cNvSpPr>
          <p:nvPr>
            <p:ph idx="1"/>
          </p:nvPr>
        </p:nvSpPr>
        <p:spPr/>
        <p:txBody>
          <a:bodyPr/>
          <a:lstStyle/>
          <a:p>
            <a:r>
              <a:rPr lang="tr-TR" dirty="0" smtClean="0"/>
              <a:t>SERAP YILMAZ</a:t>
            </a:r>
          </a:p>
          <a:p>
            <a:r>
              <a:rPr lang="tr-TR" dirty="0" smtClean="0"/>
              <a:t>İSMAİL YILMAZ</a:t>
            </a:r>
          </a:p>
          <a:p>
            <a:r>
              <a:rPr lang="tr-TR" dirty="0" smtClean="0"/>
              <a:t>ELİF TİLKİCİOĞLU</a:t>
            </a:r>
          </a:p>
          <a:p>
            <a:r>
              <a:rPr lang="tr-TR" dirty="0" smtClean="0"/>
              <a:t>KAMİLE ŞAHİN</a:t>
            </a:r>
          </a:p>
          <a:p>
            <a:r>
              <a:rPr lang="tr-TR" dirty="0" smtClean="0"/>
              <a:t>GÜLSEREN TUĞÇE BATMAZ</a:t>
            </a:r>
          </a:p>
          <a:p>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STRATEJİLER</a:t>
            </a:r>
            <a:endParaRPr lang="tr-TR" dirty="0"/>
          </a:p>
        </p:txBody>
      </p:sp>
      <p:sp>
        <p:nvSpPr>
          <p:cNvPr id="3" name="2 İçerik Yer Tutucusu"/>
          <p:cNvSpPr>
            <a:spLocks noGrp="1"/>
          </p:cNvSpPr>
          <p:nvPr>
            <p:ph idx="1"/>
          </p:nvPr>
        </p:nvSpPr>
        <p:spPr>
          <a:xfrm>
            <a:off x="457200" y="1357298"/>
            <a:ext cx="8229600" cy="4768865"/>
          </a:xfrm>
        </p:spPr>
        <p:txBody>
          <a:bodyPr/>
          <a:lstStyle/>
          <a:p>
            <a:r>
              <a:rPr lang="tr-TR" dirty="0" smtClean="0"/>
              <a:t>1. Bireysel, bölgesel ve okul türü farklılıkları göz önüne alınarak örgün ve yaygın eğitimi destekleme ve yetiştirme kursları yaygınlaştırılacaktır.</a:t>
            </a:r>
          </a:p>
          <a:p>
            <a:r>
              <a:rPr lang="tr-TR" dirty="0" smtClean="0"/>
              <a:t>2. Hayat Boyu Öğrenme Koordinasyon ve Bilgi Birimleri başta olmak üzere bütün yaygın eğitim kurumlarında hayat boyu rehberlik hizmeti altyapısı oluşturulacaktır.</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5697559"/>
          </a:xfrm>
        </p:spPr>
        <p:txBody>
          <a:bodyPr/>
          <a:lstStyle/>
          <a:p>
            <a:r>
              <a:rPr lang="tr-TR" dirty="0" smtClean="0"/>
              <a:t>3. Eğitsel, kişisel ve meslekî rehberlik faaliyetlerinin yürütülmesinde beşeri ve fiziki kaynaklarda yaşanan sıkıntıların da ortadan kaldırılabilmesi amacıyla toplumsal </a:t>
            </a:r>
            <a:r>
              <a:rPr lang="tr-TR" dirty="0" err="1" smtClean="0"/>
              <a:t>farkındalık</a:t>
            </a:r>
            <a:r>
              <a:rPr lang="tr-TR" dirty="0" smtClean="0"/>
              <a:t> düzeyi artırılacak ve diğer kurumlarla da bu alanda iş birliğine gidilecektir.</a:t>
            </a:r>
          </a:p>
          <a:p>
            <a:r>
              <a:rPr lang="tr-TR" dirty="0" smtClean="0"/>
              <a:t>4. Rehberlik ve araştırma merkezlerinin eğitsel değerlendirme ve tanılama hizmetleri başta olmak üzere, riskli ve öncelikli alanlar tespit edilerek bütün süreçlerinin hizmet kalitesi artırılacaktır.</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786478"/>
          </a:xfrm>
        </p:spPr>
        <p:txBody>
          <a:bodyPr>
            <a:normAutofit fontScale="92500" lnSpcReduction="10000"/>
          </a:bodyPr>
          <a:lstStyle/>
          <a:p>
            <a:r>
              <a:rPr lang="tr-TR" dirty="0" smtClean="0"/>
              <a:t>5. Okul sağlığı ve hijyen konularında öğrencilerin, ailelerin ve çalışanların bilinçlendirilmesine yönelik faaliyetler yapılacaktır. Okulların bu konularda değerlendirmelere katılmaları ve sertifika almaları desteklenecektir.</a:t>
            </a:r>
          </a:p>
          <a:p>
            <a:endParaRPr lang="tr-TR" dirty="0" smtClean="0"/>
          </a:p>
          <a:p>
            <a:r>
              <a:rPr lang="tr-TR" dirty="0" smtClean="0"/>
              <a:t>6. Okul güvenliği, çevreye duyarlılık, özel eğitime ihtiyaç duyan bireylere uygunluk gibi hususlarda okulların mekânsal kalitesinin yükseltilmesi amacıyla eğitim ortamları için standartlar belirlenerek standartlara uygunluğu gösteren mavi, yeşil vb. bayrak uygulamaları başlatılacaktır.</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6072230"/>
          </a:xfrm>
        </p:spPr>
        <p:txBody>
          <a:bodyPr>
            <a:normAutofit lnSpcReduction="10000"/>
          </a:bodyPr>
          <a:lstStyle/>
          <a:p>
            <a:r>
              <a:rPr lang="tr-TR" dirty="0" smtClean="0"/>
              <a:t>7. Bütün eğitim kademelerinde sosyal, sanatsal, kültürel ve sportif faaliyetlerin sayısı, çeşidi ve öğrencilerin söz konusu faaliyetlere katılım oranı artırılacak, gerçekleştirilecek faaliyetlerin takip edilebilmesine imkân sağlayacak bir izleme sistemi geliştirilecektir.</a:t>
            </a:r>
          </a:p>
          <a:p>
            <a:endParaRPr lang="tr-TR" dirty="0" smtClean="0"/>
          </a:p>
          <a:p>
            <a:r>
              <a:rPr lang="tr-TR" dirty="0" smtClean="0"/>
              <a:t>8. Öğrencilerin olay ve olguları bilimsel bakış açısıyla değerlendirebilmelerini sağlamak amacıyla bilim sınıfları oluşturma, bilim fuarları düzenleme gibi faaliyetler gerçekleştirilecektir.</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6000792"/>
          </a:xfrm>
        </p:spPr>
        <p:txBody>
          <a:bodyPr>
            <a:normAutofit fontScale="92500"/>
          </a:bodyPr>
          <a:lstStyle/>
          <a:p>
            <a:r>
              <a:rPr lang="tr-TR" dirty="0" smtClean="0"/>
              <a:t>9. Okuma kültürünün erken yaşlardan başlayarak yaygınlaştırılması amacıyla yayınlar çıkarılacak, okullara gönderilen kitap sayısı artırılacak, yayın arşivi elektronik ortama aktarılacak ve izleme çalışmaları yapılacaktır.</a:t>
            </a:r>
          </a:p>
          <a:p>
            <a:endParaRPr lang="tr-TR" dirty="0" smtClean="0"/>
          </a:p>
          <a:p>
            <a:r>
              <a:rPr lang="tr-TR" dirty="0" smtClean="0"/>
              <a:t>10. Öğretim programları Türkiye Yeterlilikler Çerçevesi’nin 2, 3 ve 4 seviyelerinde tanımlanan bilgi, beceri ve yetkinlikleri esas alınarak geliştirilecektir. Programlar yapılacak etki analizleri dikkate alınarak geliştirilecek ve güncellenecektir.</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5768997"/>
          </a:xfrm>
        </p:spPr>
        <p:txBody>
          <a:bodyPr/>
          <a:lstStyle/>
          <a:p>
            <a:r>
              <a:rPr lang="tr-TR" dirty="0" smtClean="0"/>
              <a:t>11. Üstün yetenekli bireylerin eğitim ve öğretim süreçleri konusunda aile, öğretmen, yönetici ve maarif müfettişlerine eğitimler verilecektir.</a:t>
            </a:r>
          </a:p>
          <a:p>
            <a:endParaRPr lang="tr-TR" dirty="0" smtClean="0"/>
          </a:p>
          <a:p>
            <a:r>
              <a:rPr lang="tr-TR" dirty="0" smtClean="0"/>
              <a:t>12. İlgili paydaşlarla iş birliği yapılarak engelli bireylerin eğitim ve öğretim ihtiyaçlarını karşılayacak öğretim programlarının geliştirilmesi ve güncellenmesi çalışmaları yapılacaktır.</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8229600" cy="5840435"/>
          </a:xfrm>
        </p:spPr>
        <p:txBody>
          <a:bodyPr/>
          <a:lstStyle/>
          <a:p>
            <a:r>
              <a:rPr lang="tr-TR" dirty="0" smtClean="0"/>
              <a:t>13. Engelli bireylerin eğitim ve öğretim süreçleri konusunda aile, öğretmen, yönetici ve maarif müfettişlerine eğitimler yapılacaktır.</a:t>
            </a:r>
          </a:p>
          <a:p>
            <a:endParaRPr lang="tr-TR" dirty="0" smtClean="0"/>
          </a:p>
          <a:p>
            <a:r>
              <a:rPr lang="tr-TR" dirty="0" smtClean="0"/>
              <a:t>14. FATİH Projesi ile örgün ve yaygın eğitim kurumlarında bilgi ve iletişim teknolojisi altyapısı geliştirilecek, öğrenci ve öğretmenlerin bu teknolojileri kullanma yetkinlikleri artırılacaktır.</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8229600" cy="5840435"/>
          </a:xfrm>
        </p:spPr>
        <p:txBody>
          <a:bodyPr>
            <a:normAutofit lnSpcReduction="10000"/>
          </a:bodyPr>
          <a:lstStyle/>
          <a:p>
            <a:r>
              <a:rPr lang="tr-TR" dirty="0" smtClean="0"/>
              <a:t>15. Z-Kitaplar ile diğer elektronik içeriklerin oluşturulması, kullanımı, satın alımı ve telif hakları konularında standartlar belirlenecek ve elektronik içeriklerin incelenmesi ve değerlendirilmesi için sürdürülebilir, hızlı, etkili ve objektif bir sistem tasarlanacaktır.</a:t>
            </a:r>
          </a:p>
          <a:p>
            <a:endParaRPr lang="tr-TR" dirty="0" smtClean="0"/>
          </a:p>
          <a:p>
            <a:r>
              <a:rPr lang="tr-TR" dirty="0" smtClean="0"/>
              <a:t>16. Eğitim Bilişim Ağının (EBA) öğrenci, öğretmen ve ilgili bireyler tarafından kullanımı artırılacak ve etkin kullanımının sağlanması için öğretmenlere hizmet içi eğitimler verilecektir.</a:t>
            </a:r>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21</TotalTime>
  <Words>877</Words>
  <PresentationFormat>Ekran Gösterisi (4:3)</PresentationFormat>
  <Paragraphs>59</Paragraphs>
  <Slides>18</Slides>
  <Notes>4</Notes>
  <HiddenSlides>0</HiddenSlides>
  <MMClips>0</MMClips>
  <ScaleCrop>false</ScaleCrop>
  <HeadingPairs>
    <vt:vector size="4" baseType="variant">
      <vt:variant>
        <vt:lpstr>Tema</vt:lpstr>
      </vt:variant>
      <vt:variant>
        <vt:i4>1</vt:i4>
      </vt:variant>
      <vt:variant>
        <vt:lpstr>Slayt Başlıkları</vt:lpstr>
      </vt:variant>
      <vt:variant>
        <vt:i4>18</vt:i4>
      </vt:variant>
    </vt:vector>
  </HeadingPairs>
  <TitlesOfParts>
    <vt:vector size="19" baseType="lpstr">
      <vt:lpstr>Canlı</vt:lpstr>
      <vt:lpstr>MİLLİ EĞİTİM BAKANLIĞI  2015-2019 STRATEJIK PLANI </vt:lpstr>
      <vt:lpstr>STRATEJİLER</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HAZIRLAYANLAR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2016-06-15T07:38:42Z</dcterms:created>
  <dcterms:modified xsi:type="dcterms:W3CDTF">2016-06-16T11:57:23Z</dcterms:modified>
  <cp:category>www.sorubak.com</cp:category>
</cp:coreProperties>
</file>