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40"/>
  </p:notesMasterIdLst>
  <p:sldIdLst>
    <p:sldId id="421" r:id="rId2"/>
    <p:sldId id="352" r:id="rId3"/>
    <p:sldId id="420" r:id="rId4"/>
    <p:sldId id="423" r:id="rId5"/>
    <p:sldId id="422" r:id="rId6"/>
    <p:sldId id="472" r:id="rId7"/>
    <p:sldId id="470" r:id="rId8"/>
    <p:sldId id="453" r:id="rId9"/>
    <p:sldId id="469" r:id="rId10"/>
    <p:sldId id="425" r:id="rId11"/>
    <p:sldId id="350" r:id="rId12"/>
    <p:sldId id="454" r:id="rId13"/>
    <p:sldId id="455" r:id="rId14"/>
    <p:sldId id="473" r:id="rId15"/>
    <p:sldId id="456" r:id="rId16"/>
    <p:sldId id="474" r:id="rId17"/>
    <p:sldId id="475" r:id="rId18"/>
    <p:sldId id="476" r:id="rId19"/>
    <p:sldId id="477" r:id="rId20"/>
    <p:sldId id="457" r:id="rId21"/>
    <p:sldId id="478" r:id="rId22"/>
    <p:sldId id="498" r:id="rId23"/>
    <p:sldId id="480" r:id="rId24"/>
    <p:sldId id="481" r:id="rId25"/>
    <p:sldId id="488" r:id="rId26"/>
    <p:sldId id="483" r:id="rId27"/>
    <p:sldId id="484" r:id="rId28"/>
    <p:sldId id="485" r:id="rId29"/>
    <p:sldId id="486" r:id="rId30"/>
    <p:sldId id="487" r:id="rId31"/>
    <p:sldId id="490" r:id="rId32"/>
    <p:sldId id="491" r:id="rId33"/>
    <p:sldId id="492" r:id="rId34"/>
    <p:sldId id="493" r:id="rId35"/>
    <p:sldId id="494" r:id="rId36"/>
    <p:sldId id="495" r:id="rId37"/>
    <p:sldId id="496" r:id="rId38"/>
    <p:sldId id="497" r:id="rId3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E51FD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78" autoAdjust="0"/>
    <p:restoredTop sz="86380" autoAdjust="0"/>
  </p:normalViewPr>
  <p:slideViewPr>
    <p:cSldViewPr>
      <p:cViewPr>
        <p:scale>
          <a:sx n="73" d="100"/>
          <a:sy n="73" d="100"/>
        </p:scale>
        <p:origin x="-1272" y="-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A219DF-1EE4-4FA0-9A0D-C0940FA27BCB}" type="datetimeFigureOut">
              <a:rPr lang="tr-TR" smtClean="0"/>
              <a:pPr/>
              <a:t>25.08.2016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D6E46E-20EB-4812-B7EB-96F5229F758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5860200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6E46E-20EB-4812-B7EB-96F5229F7586}" type="slidenum">
              <a:rPr lang="tr-TR" smtClean="0"/>
              <a:pPr/>
              <a:t>3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6E46E-20EB-4812-B7EB-96F5229F7586}" type="slidenum">
              <a:rPr lang="tr-TR" smtClean="0"/>
              <a:pPr/>
              <a:t>7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6E46E-20EB-4812-B7EB-96F5229F7586}" type="slidenum">
              <a:rPr lang="tr-TR" smtClean="0"/>
              <a:pPr/>
              <a:t>16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4291104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6E46E-20EB-4812-B7EB-96F5229F7586}" type="slidenum">
              <a:rPr lang="tr-TR" smtClean="0"/>
              <a:pPr/>
              <a:t>17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6E46E-20EB-4812-B7EB-96F5229F7586}" type="slidenum">
              <a:rPr lang="tr-TR" smtClean="0"/>
              <a:pPr/>
              <a:t>28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ik Üçgen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Başlık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Alt Başlık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grpSp>
        <p:nvGrpSpPr>
          <p:cNvPr id="2" name="Gr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Serbest 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Serbest 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Serbest 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Düz Bağlayıcı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Veri Yer Tutucusu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1E8A88F-8DEA-4DF7-827B-A1595E8AEE0A}" type="datetimeFigureOut">
              <a:rPr lang="tr-TR" smtClean="0"/>
              <a:pPr/>
              <a:t>25.08.2016</a:t>
            </a:fld>
            <a:endParaRPr lang="tr-TR"/>
          </a:p>
        </p:txBody>
      </p:sp>
      <p:sp>
        <p:nvSpPr>
          <p:cNvPr id="19" name="Altbilgi Yer Tutucusu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7" name="Slayt Numarası Yer Tutucus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E8A88F-8DEA-4DF7-827B-A1595E8AEE0A}" type="datetimeFigureOut">
              <a:rPr lang="tr-TR" smtClean="0"/>
              <a:pPr/>
              <a:t>25.08.2016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E8A88F-8DEA-4DF7-827B-A1595E8AEE0A}" type="datetimeFigureOut">
              <a:rPr lang="tr-TR" smtClean="0"/>
              <a:pPr/>
              <a:t>25.08.2016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E8A88F-8DEA-4DF7-827B-A1595E8AEE0A}" type="datetimeFigureOut">
              <a:rPr lang="tr-TR" smtClean="0"/>
              <a:pPr/>
              <a:t>25.08.2016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Başlık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E8A88F-8DEA-4DF7-827B-A1595E8AEE0A}" type="datetimeFigureOut">
              <a:rPr lang="tr-TR" smtClean="0"/>
              <a:pPr/>
              <a:t>25.08.2016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Köşeli Çift Ayraç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Köşeli Çift Ayraç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E8A88F-8DEA-4DF7-827B-A1595E8AEE0A}" type="datetimeFigureOut">
              <a:rPr lang="tr-TR" smtClean="0"/>
              <a:pPr/>
              <a:t>25.08.2016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Başlık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E8A88F-8DEA-4DF7-827B-A1595E8AEE0A}" type="datetimeFigureOut">
              <a:rPr lang="tr-TR" smtClean="0"/>
              <a:pPr/>
              <a:t>25.08.2016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E8A88F-8DEA-4DF7-827B-A1595E8AEE0A}" type="datetimeFigureOut">
              <a:rPr lang="tr-TR" smtClean="0"/>
              <a:pPr/>
              <a:t>25.08.2016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6" name="Başlık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E8A88F-8DEA-4DF7-827B-A1595E8AEE0A}" type="datetimeFigureOut">
              <a:rPr lang="tr-TR" smtClean="0"/>
              <a:pPr/>
              <a:t>25.08.2016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61E8A88F-8DEA-4DF7-827B-A1595E8AEE0A}" type="datetimeFigureOut">
              <a:rPr lang="tr-TR" smtClean="0"/>
              <a:pPr/>
              <a:t>25.08.2016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1E8A88F-8DEA-4DF7-827B-A1595E8AEE0A}" type="datetimeFigureOut">
              <a:rPr lang="tr-TR" smtClean="0"/>
              <a:pPr/>
              <a:t>25.08.2016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Serbest 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Serbest 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Dik Üçgen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Düz Bağlayıcı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Köşeli Çift Ayraç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Köşeli Çift Ayraç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erbest 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Serbest 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Dik Üçgen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Düz Bağlayıcı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Başlık Yer Tutucusu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Metin Yer Tutucusu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Veri Yer Tutucusu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61E8A88F-8DEA-4DF7-827B-A1595E8AEE0A}" type="datetimeFigureOut">
              <a:rPr lang="tr-TR" smtClean="0"/>
              <a:pPr/>
              <a:t>25.08.2016</a:t>
            </a:fld>
            <a:endParaRPr lang="tr-TR"/>
          </a:p>
        </p:txBody>
      </p:sp>
      <p:sp>
        <p:nvSpPr>
          <p:cNvPr id="22" name="Altbilgi Yer Tutucusu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8" name="Slayt Numarası Yer Tutucusu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5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gif"/><Relationship Id="rId5" Type="http://schemas.openxmlformats.org/officeDocument/2006/relationships/image" Target="../media/image32.jpeg"/><Relationship Id="rId4" Type="http://schemas.openxmlformats.org/officeDocument/2006/relationships/image" Target="../media/image25.gi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gif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gif"/><Relationship Id="rId5" Type="http://schemas.openxmlformats.org/officeDocument/2006/relationships/image" Target="../media/image25.gif"/><Relationship Id="rId4" Type="http://schemas.openxmlformats.org/officeDocument/2006/relationships/image" Target="../media/image20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gif"/><Relationship Id="rId5" Type="http://schemas.openxmlformats.org/officeDocument/2006/relationships/image" Target="../media/image41.jpeg"/><Relationship Id="rId4" Type="http://schemas.openxmlformats.org/officeDocument/2006/relationships/image" Target="../media/image40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0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gif"/><Relationship Id="rId5" Type="http://schemas.openxmlformats.org/officeDocument/2006/relationships/image" Target="../media/image5.gif"/><Relationship Id="rId4" Type="http://schemas.openxmlformats.org/officeDocument/2006/relationships/image" Target="../media/image40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0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jpeg"/><Relationship Id="rId4" Type="http://schemas.openxmlformats.org/officeDocument/2006/relationships/image" Target="../media/image40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gif"/><Relationship Id="rId5" Type="http://schemas.openxmlformats.org/officeDocument/2006/relationships/image" Target="../media/image48.jpeg"/><Relationship Id="rId4" Type="http://schemas.openxmlformats.org/officeDocument/2006/relationships/image" Target="../media/image47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7" Type="http://schemas.openxmlformats.org/officeDocument/2006/relationships/image" Target="../media/image42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5" Type="http://schemas.openxmlformats.org/officeDocument/2006/relationships/image" Target="../media/image40.gif"/><Relationship Id="rId4" Type="http://schemas.openxmlformats.org/officeDocument/2006/relationships/image" Target="../media/image20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jpeg"/><Relationship Id="rId4" Type="http://schemas.openxmlformats.org/officeDocument/2006/relationships/image" Target="../media/image40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gif"/><Relationship Id="rId4" Type="http://schemas.openxmlformats.org/officeDocument/2006/relationships/image" Target="../media/image10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png"/><Relationship Id="rId4" Type="http://schemas.openxmlformats.org/officeDocument/2006/relationships/image" Target="../media/image55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7" Type="http://schemas.openxmlformats.org/officeDocument/2006/relationships/image" Target="../media/image59.gif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5" Type="http://schemas.openxmlformats.org/officeDocument/2006/relationships/image" Target="../media/image58.gif"/><Relationship Id="rId4" Type="http://schemas.openxmlformats.org/officeDocument/2006/relationships/image" Target="../media/image40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jpeg"/><Relationship Id="rId4" Type="http://schemas.openxmlformats.org/officeDocument/2006/relationships/image" Target="../media/image40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jpeg"/><Relationship Id="rId5" Type="http://schemas.openxmlformats.org/officeDocument/2006/relationships/image" Target="../media/image24.png"/><Relationship Id="rId4" Type="http://schemas.openxmlformats.org/officeDocument/2006/relationships/image" Target="../media/image40.gi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jpeg"/><Relationship Id="rId4" Type="http://schemas.openxmlformats.org/officeDocument/2006/relationships/image" Target="../media/image6.g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63.jpeg"/><Relationship Id="rId4" Type="http://schemas.openxmlformats.org/officeDocument/2006/relationships/image" Target="../media/image6.gi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gif"/><Relationship Id="rId2" Type="http://schemas.openxmlformats.org/officeDocument/2006/relationships/image" Target="../media/image65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gif"/><Relationship Id="rId4" Type="http://schemas.openxmlformats.org/officeDocument/2006/relationships/image" Target="../media/image13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gif"/><Relationship Id="rId4" Type="http://schemas.openxmlformats.org/officeDocument/2006/relationships/image" Target="../media/image10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gif"/><Relationship Id="rId5" Type="http://schemas.openxmlformats.org/officeDocument/2006/relationships/image" Target="../media/image10.gif"/><Relationship Id="rId4" Type="http://schemas.openxmlformats.org/officeDocument/2006/relationships/image" Target="../media/image20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1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gif"/><Relationship Id="rId5" Type="http://schemas.openxmlformats.org/officeDocument/2006/relationships/image" Target="../media/image20.gif"/><Relationship Id="rId4" Type="http://schemas.openxmlformats.org/officeDocument/2006/relationships/image" Target="../media/image19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6"/>
          <p:cNvSpPr>
            <a:spLocks noChangeArrowheads="1" noChangeShapeType="1" noTextEdit="1"/>
          </p:cNvSpPr>
          <p:nvPr/>
        </p:nvSpPr>
        <p:spPr bwMode="auto">
          <a:xfrm>
            <a:off x="209367" y="332656"/>
            <a:ext cx="8429684" cy="103091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765"/>
              </a:avLst>
            </a:prstTxWarp>
          </a:bodyPr>
          <a:lstStyle/>
          <a:p>
            <a:pPr algn="ctr">
              <a:defRPr/>
            </a:pPr>
            <a:r>
              <a:rPr lang="tr-TR" sz="3600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Calibri" pitchFamily="34" charset="0"/>
              </a:rPr>
              <a:t>MADDEYİ NİTELEYEN ÖZELLİKLER</a:t>
            </a:r>
            <a:endParaRPr lang="tr-TR" sz="3600" kern="10" dirty="0">
              <a:ln w="12700">
                <a:solidFill>
                  <a:srgbClr val="FF0000"/>
                </a:solidFill>
                <a:round/>
                <a:headEnd/>
                <a:tailEnd/>
              </a:ln>
              <a:solidFill>
                <a:srgbClr val="FFC000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24582" name="Picture 6" descr="http://img.photobucket.com/albums/v235/SmileyMags/Dads/Dad1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1651599"/>
            <a:ext cx="1552575" cy="1304926"/>
          </a:xfrm>
          <a:prstGeom prst="rect">
            <a:avLst/>
          </a:prstGeom>
          <a:noFill/>
        </p:spPr>
      </p:pic>
      <p:pic>
        <p:nvPicPr>
          <p:cNvPr id="1026" name="Picture 2" descr="http://img-fotki.yandex.ru/get/6411/39663434.1b4/0_79541_d2b6c0c_L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1703526"/>
            <a:ext cx="5943034" cy="42076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animationsa2z.com/attachments/Image/family/family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4287" y="3284984"/>
            <a:ext cx="1455657" cy="1469572"/>
          </a:xfrm>
          <a:prstGeom prst="rect">
            <a:avLst/>
          </a:prstGeom>
          <a:noFill/>
        </p:spPr>
      </p:pic>
      <p:pic>
        <p:nvPicPr>
          <p:cNvPr id="9" name="Picture 4" descr="http://www.yenislayt.com/upload/7ea07df0ec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5110036"/>
            <a:ext cx="2002897" cy="16023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497929" y="545596"/>
            <a:ext cx="7598648" cy="1512167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C00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endParaRPr lang="tr-TR" sz="2800" b="1" dirty="0"/>
          </a:p>
          <a:p>
            <a:pPr marL="0" indent="0">
              <a:buNone/>
            </a:pPr>
            <a:r>
              <a:rPr lang="tr-TR" sz="2800" b="1" dirty="0" smtClean="0"/>
              <a:t>  </a:t>
            </a:r>
            <a:r>
              <a:rPr lang="tr-TR" sz="280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SERTLİK- </a:t>
            </a:r>
            <a:r>
              <a:rPr lang="tr-TR" sz="28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YUMUŞAKLIK</a:t>
            </a:r>
            <a:r>
              <a:rPr lang="tr-TR" sz="2800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tr-TR" sz="2800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</a:br>
            <a:endParaRPr lang="tr-TR" sz="3000" b="1" dirty="0">
              <a:solidFill>
                <a:srgbClr val="FFFF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4 Resim" descr="akıllı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421" y="3140968"/>
            <a:ext cx="1238561" cy="2747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2" descr="http://www.upliftifyer.com/wpimages/wp99ef8ec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645024"/>
            <a:ext cx="2520280" cy="2171701"/>
          </a:xfrm>
          <a:prstGeom prst="rect">
            <a:avLst/>
          </a:prstGeom>
          <a:noFill/>
        </p:spPr>
      </p:pic>
      <p:pic>
        <p:nvPicPr>
          <p:cNvPr id="7170" name="Picture 2" descr="http://img-fotki.yandex.ru/get/5302/natali73123.290/0_50fb9_46c794d2_L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566710"/>
            <a:ext cx="2952328" cy="32500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ulut Belirtme Çizgisi"/>
          <p:cNvSpPr/>
          <p:nvPr/>
        </p:nvSpPr>
        <p:spPr>
          <a:xfrm>
            <a:off x="323528" y="214290"/>
            <a:ext cx="8606160" cy="2857500"/>
          </a:xfrm>
          <a:prstGeom prst="cloudCallout">
            <a:avLst>
              <a:gd name="adj1" fmla="val -32185"/>
              <a:gd name="adj2" fmla="val 106335"/>
            </a:avLst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tr-TR" sz="2400" dirty="0" smtClean="0"/>
          </a:p>
          <a:p>
            <a:r>
              <a:rPr lang="tr-TR" sz="2800" b="1" dirty="0" smtClean="0">
                <a:latin typeface="Calibri" pitchFamily="34" charset="0"/>
                <a:cs typeface="Calibri" pitchFamily="34" charset="0"/>
              </a:rPr>
              <a:t>Kolayca </a:t>
            </a:r>
            <a:r>
              <a:rPr lang="tr-TR" sz="2800" b="1" dirty="0">
                <a:latin typeface="Calibri" pitchFamily="34" charset="0"/>
                <a:cs typeface="Calibri" pitchFamily="34" charset="0"/>
              </a:rPr>
              <a:t>şekil alabilen maddelere yumuşak madde denir. Oyun hamuru, sünger, </a:t>
            </a:r>
            <a:r>
              <a:rPr lang="tr-TR" sz="2800" b="1" dirty="0" smtClean="0">
                <a:latin typeface="Calibri" pitchFamily="34" charset="0"/>
                <a:cs typeface="Calibri" pitchFamily="34" charset="0"/>
              </a:rPr>
              <a:t>pamuk, yün </a:t>
            </a:r>
            <a:r>
              <a:rPr lang="tr-TR" sz="2800" b="1" dirty="0">
                <a:latin typeface="Calibri" pitchFamily="34" charset="0"/>
                <a:cs typeface="Calibri" pitchFamily="34" charset="0"/>
              </a:rPr>
              <a:t>gibi maddeler yumuşak maddelerdir.</a:t>
            </a:r>
            <a:br>
              <a:rPr lang="tr-TR" sz="2800" b="1" dirty="0">
                <a:latin typeface="Calibri" pitchFamily="34" charset="0"/>
                <a:cs typeface="Calibri" pitchFamily="34" charset="0"/>
              </a:rPr>
            </a:br>
            <a:endParaRPr lang="tr-TR" sz="2800" b="1" dirty="0" smtClean="0">
              <a:solidFill>
                <a:srgbClr val="FFFF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9458" name="Picture 2" descr="http://img.photobucket.com/albums/v235/SmileyMags/Moms/3462002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162446"/>
            <a:ext cx="2249356" cy="2428868"/>
          </a:xfrm>
          <a:prstGeom prst="rect">
            <a:avLst/>
          </a:prstGeom>
          <a:noFill/>
        </p:spPr>
      </p:pic>
      <p:pic>
        <p:nvPicPr>
          <p:cNvPr id="10242" name="Picture 2" descr="http://www.toptanoteltekstilurunleri.com/wp-content/uploads/2014/10/TWL-3013-580x3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8317" y="3071790"/>
            <a:ext cx="1781371" cy="13667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s://i5.walmartimages.com/asr/139f4b36-f59e-4949-be8a-b403b3e634b0_1.ab45bbb361fc6eb89d8bef4cde93b06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157715"/>
            <a:ext cx="2009462" cy="20094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http://www.gumusyapimarket.com.tr/image/cache/data/urunler/h%C4%B1rdavat/sunger-sivaci-500x50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7236" y="4854106"/>
            <a:ext cx="1942968" cy="17372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ulut Belirtme Çizgisi"/>
          <p:cNvSpPr/>
          <p:nvPr/>
        </p:nvSpPr>
        <p:spPr>
          <a:xfrm>
            <a:off x="395536" y="285728"/>
            <a:ext cx="8391276" cy="3071264"/>
          </a:xfrm>
          <a:prstGeom prst="cloudCallout">
            <a:avLst>
              <a:gd name="adj1" fmla="val 36231"/>
              <a:gd name="adj2" fmla="val 88105"/>
            </a:avLst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3200" b="1" dirty="0">
                <a:latin typeface="Calibri" pitchFamily="34" charset="0"/>
                <a:cs typeface="Calibri" pitchFamily="34" charset="0"/>
              </a:rPr>
              <a:t>Kolayca şekil almayan, kolayca çizilemeyen, buruşmayan maddeler sert maddelerdir.</a:t>
            </a:r>
            <a:br>
              <a:rPr lang="tr-TR" sz="3200" b="1" dirty="0">
                <a:latin typeface="Calibri" pitchFamily="34" charset="0"/>
                <a:cs typeface="Calibri" pitchFamily="34" charset="0"/>
              </a:rPr>
            </a:br>
            <a:endParaRPr lang="tr-TR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Picture 2" descr="http://img.photobucket.com/albums/v235/SmileyMags/Moms/3462002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43667" y="4365104"/>
            <a:ext cx="2243145" cy="2243145"/>
          </a:xfrm>
          <a:prstGeom prst="rect">
            <a:avLst/>
          </a:prstGeom>
          <a:noFill/>
        </p:spPr>
      </p:pic>
      <p:pic>
        <p:nvPicPr>
          <p:cNvPr id="7" name="Picture 2" descr="http://img-fotki.yandex.ru/get/5302/natali73123.290/0_50fb9_46c794d2_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360400"/>
            <a:ext cx="3538364" cy="288728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ulut Belirtme Çizgisi"/>
          <p:cNvSpPr/>
          <p:nvPr/>
        </p:nvSpPr>
        <p:spPr>
          <a:xfrm>
            <a:off x="913141" y="203539"/>
            <a:ext cx="7723846" cy="2206598"/>
          </a:xfrm>
          <a:prstGeom prst="cloudCallout">
            <a:avLst>
              <a:gd name="adj1" fmla="val -32127"/>
              <a:gd name="adj2" fmla="val 123333"/>
            </a:avLst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tr-TR" sz="3200" dirty="0"/>
              <a:t> </a:t>
            </a:r>
            <a:endParaRPr lang="tr-TR" sz="3200" dirty="0" smtClean="0"/>
          </a:p>
          <a:p>
            <a:r>
              <a:rPr lang="tr-TR" sz="320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Tahta</a:t>
            </a:r>
            <a:r>
              <a:rPr lang="tr-TR" sz="32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, demir ve çelikten yapılan maddeler sert maddelerdir.</a:t>
            </a:r>
          </a:p>
          <a:p>
            <a:endParaRPr lang="tr-TR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5604" name="Picture 4" descr="http://www.islam.info.tr/din/animasyon/tavsanlar/tavsan1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6812" y="3581407"/>
            <a:ext cx="140017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8" name="Picture 10" descr="[​IMG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70424" y="4872386"/>
            <a:ext cx="1371600" cy="1162050"/>
          </a:xfrm>
          <a:prstGeom prst="rect">
            <a:avLst/>
          </a:prstGeom>
          <a:noFill/>
        </p:spPr>
      </p:pic>
      <p:pic>
        <p:nvPicPr>
          <p:cNvPr id="22540" name="Picture 12" descr="[​IMG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98978" y="2382924"/>
            <a:ext cx="1371600" cy="1162050"/>
          </a:xfrm>
          <a:prstGeom prst="rect">
            <a:avLst/>
          </a:prstGeom>
          <a:noFill/>
        </p:spPr>
      </p:pic>
      <p:pic>
        <p:nvPicPr>
          <p:cNvPr id="7" name="Picture 2" descr="http://img.photobucket.com/albums/v235/SmileyMags/Moms/3462002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3536057"/>
            <a:ext cx="2395737" cy="2395737"/>
          </a:xfrm>
          <a:prstGeom prst="rect">
            <a:avLst/>
          </a:prstGeom>
          <a:noFill/>
        </p:spPr>
      </p:pic>
      <p:pic>
        <p:nvPicPr>
          <p:cNvPr id="8194" name="Picture 2" descr="https://2.bp.blogspot.com/-G3JXMDcXW3g/V5TIa-yx0FI/AAAAAAAF4aM/4nuDzovvXpkTPR1oXwVVE9tY0LwTJf_RgCLcB/s1600/ynv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890014"/>
            <a:ext cx="2678817" cy="314442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497929" y="545596"/>
            <a:ext cx="7598648" cy="1803284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C00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endParaRPr lang="tr-TR" sz="2800" b="1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tr-TR" sz="2800" b="1" dirty="0" smtClean="0">
                <a:solidFill>
                  <a:srgbClr val="FFFF00"/>
                </a:solidFill>
              </a:rPr>
              <a:t>ESNEKLİK </a:t>
            </a:r>
            <a:r>
              <a:rPr lang="tr-TR" sz="2800" b="1" dirty="0">
                <a:solidFill>
                  <a:srgbClr val="FFFF00"/>
                </a:solidFill>
              </a:rPr>
              <a:t>- KIRILGANLIK</a:t>
            </a:r>
            <a:br>
              <a:rPr lang="tr-TR" sz="2800" b="1" dirty="0">
                <a:solidFill>
                  <a:srgbClr val="FFFF00"/>
                </a:solidFill>
              </a:rPr>
            </a:br>
            <a:endParaRPr lang="tr-TR" sz="3000" b="1" dirty="0">
              <a:solidFill>
                <a:srgbClr val="FFFF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4 Resim" descr="akıllı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421" y="3140968"/>
            <a:ext cx="1238561" cy="2747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2" descr="http://www.upliftifyer.com/wpimages/wp99ef8ec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645024"/>
            <a:ext cx="2520280" cy="2171701"/>
          </a:xfrm>
          <a:prstGeom prst="rect">
            <a:avLst/>
          </a:prstGeom>
          <a:noFill/>
        </p:spPr>
      </p:pic>
      <p:pic>
        <p:nvPicPr>
          <p:cNvPr id="12292" name="Picture 4" descr="http://2.bp.blogspot.com/-9TfyBJaebro/TwduoIEppyI/AAAAAAAAKeQ/ipcM01DkHcM/s320/hareketli_balon_resimleri_15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780928"/>
            <a:ext cx="1866900" cy="24719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13753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http://www.islam.info.tr/din/animasyon/tavsanlar/tavsan1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58059" y="3654946"/>
            <a:ext cx="140017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8" name="Picture 10" descr="[​IMG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9831" y="4939312"/>
            <a:ext cx="1371600" cy="1162050"/>
          </a:xfrm>
          <a:prstGeom prst="rect">
            <a:avLst/>
          </a:prstGeom>
          <a:noFill/>
        </p:spPr>
      </p:pic>
      <p:pic>
        <p:nvPicPr>
          <p:cNvPr id="22540" name="Picture 12" descr="[​IMG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6644" y="2492896"/>
            <a:ext cx="1371600" cy="1162050"/>
          </a:xfrm>
          <a:prstGeom prst="rect">
            <a:avLst/>
          </a:prstGeom>
          <a:noFill/>
        </p:spPr>
      </p:pic>
      <p:pic>
        <p:nvPicPr>
          <p:cNvPr id="7" name="Picture 2" descr="http://img.photobucket.com/albums/v235/SmileyMags/Moms/3462002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2762257"/>
            <a:ext cx="3333750" cy="3333750"/>
          </a:xfrm>
          <a:prstGeom prst="rect">
            <a:avLst/>
          </a:prstGeom>
          <a:noFill/>
        </p:spPr>
      </p:pic>
      <p:sp>
        <p:nvSpPr>
          <p:cNvPr id="2" name="Dikdörtgen 1"/>
          <p:cNvSpPr/>
          <p:nvPr/>
        </p:nvSpPr>
        <p:spPr>
          <a:xfrm>
            <a:off x="309536" y="404664"/>
            <a:ext cx="8654952" cy="1754326"/>
          </a:xfrm>
          <a:prstGeom prst="rect">
            <a:avLst/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r>
              <a:rPr lang="tr-TR" sz="36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Kuvvet uygulanınca şekli değişen, kuvvet kalkınca tekrar eski haline dönen maddelere esnek maddeler denir</a:t>
            </a:r>
            <a:r>
              <a:rPr lang="tr-TR" sz="2400" b="1" dirty="0">
                <a:solidFill>
                  <a:srgbClr val="FFFF00"/>
                </a:solidFill>
              </a:rPr>
              <a:t>. </a:t>
            </a:r>
          </a:p>
        </p:txBody>
      </p:sp>
      <p:pic>
        <p:nvPicPr>
          <p:cNvPr id="15362" name="Picture 2" descr="http://www.office1.com.tr/ambalaj-lastigi-proteks-70mm.500gr.poset-do-500-9929-11-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571756"/>
            <a:ext cx="3810000" cy="18573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2.bp.blogspot.com/-9TfyBJaebro/TwduoIEppyI/AAAAAAAAKeQ/ipcM01DkHcM/s320/hareketli_balon_resimleri_15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3302" y="3624070"/>
            <a:ext cx="1866900" cy="24719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http://www.islam.info.tr/din/animasyon/tavsanlar/tavsan1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9226" y="3618989"/>
            <a:ext cx="140017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8" name="Picture 10" descr="[​IMG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72400" y="4941168"/>
            <a:ext cx="1371600" cy="1162050"/>
          </a:xfrm>
          <a:prstGeom prst="rect">
            <a:avLst/>
          </a:prstGeom>
          <a:noFill/>
        </p:spPr>
      </p:pic>
      <p:pic>
        <p:nvPicPr>
          <p:cNvPr id="22540" name="Picture 12" descr="[​IMG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7801" y="2486026"/>
            <a:ext cx="1371600" cy="1162050"/>
          </a:xfrm>
          <a:prstGeom prst="rect">
            <a:avLst/>
          </a:prstGeom>
          <a:noFill/>
        </p:spPr>
      </p:pic>
      <p:pic>
        <p:nvPicPr>
          <p:cNvPr id="7" name="Picture 2" descr="http://img.photobucket.com/albums/v235/SmileyMags/Moms/34620026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2486026"/>
            <a:ext cx="3333750" cy="3333750"/>
          </a:xfrm>
          <a:prstGeom prst="rect">
            <a:avLst/>
          </a:prstGeom>
          <a:noFill/>
        </p:spPr>
      </p:pic>
      <p:sp>
        <p:nvSpPr>
          <p:cNvPr id="2" name="Dikdörtgen 1"/>
          <p:cNvSpPr/>
          <p:nvPr/>
        </p:nvSpPr>
        <p:spPr>
          <a:xfrm>
            <a:off x="309536" y="404664"/>
            <a:ext cx="8654952" cy="1754326"/>
          </a:xfrm>
          <a:prstGeom prst="rect">
            <a:avLst/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r>
              <a:rPr lang="tr-TR" sz="360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Esnek </a:t>
            </a:r>
            <a:r>
              <a:rPr lang="tr-TR" sz="36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maddeler uzayıp kısalabilir ve kolayca </a:t>
            </a:r>
            <a:r>
              <a:rPr lang="tr-TR" sz="360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bükülebilirler. Silgi</a:t>
            </a:r>
            <a:r>
              <a:rPr lang="tr-TR" sz="36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, paket lastiği, sünger, yay ve balon esnek maddelere örnektir</a:t>
            </a:r>
            <a:r>
              <a:rPr lang="tr-TR" sz="360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.</a:t>
            </a:r>
            <a:endParaRPr lang="tr-TR" sz="3600" b="1" dirty="0">
              <a:solidFill>
                <a:srgbClr val="FFFF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1266" name="Picture 2" descr="http://4.bp.blogspot.com/-nJw_SejfgAk/Twdul1VntwI/AAAAAAAAKd4/N1Dpgdm8CpQ/s1600/hareketli_balon_resimleri_12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486026"/>
            <a:ext cx="1459876" cy="18722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ttp://www.gumusyapimarket.com.tr/image/cache/data/urunler/h%C4%B1rdavat/sunger-sivaci-500x50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5528" y="4529538"/>
            <a:ext cx="1942968" cy="163817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cdn.avansas.com/assets/52527/mas-365-paket-lastigi-500-gr-1-zoom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628573"/>
            <a:ext cx="1539139" cy="15391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95790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upliftifyer.com/wpimages/wp99ef8ec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645024"/>
            <a:ext cx="2520280" cy="2171701"/>
          </a:xfrm>
          <a:prstGeom prst="rect">
            <a:avLst/>
          </a:prstGeom>
          <a:noFill/>
        </p:spPr>
      </p:pic>
      <p:sp>
        <p:nvSpPr>
          <p:cNvPr id="2" name="Dikdörtgen 1"/>
          <p:cNvSpPr/>
          <p:nvPr/>
        </p:nvSpPr>
        <p:spPr>
          <a:xfrm>
            <a:off x="323528" y="404664"/>
            <a:ext cx="8208912" cy="2554545"/>
          </a:xfrm>
          <a:prstGeom prst="rect">
            <a:avLst/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r>
              <a:rPr lang="tr-TR" sz="32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Herhangi bir etki sonucu kolayca kırılabilen ve eski haline dönemeyen maddelere kırılgan madde denir. Cam, porselen, ayna kırılgan maddelere </a:t>
            </a:r>
            <a:r>
              <a:rPr lang="tr-TR" sz="320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örnektir. Bazı </a:t>
            </a:r>
            <a:r>
              <a:rPr lang="tr-TR" sz="32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maddeler çok kolay, bazıları ise daha zor kırılabilir.</a:t>
            </a:r>
          </a:p>
        </p:txBody>
      </p:sp>
      <p:pic>
        <p:nvPicPr>
          <p:cNvPr id="13314" name="Picture 2" descr="http://jolka.qwqw.hu/tarhely/jolka/kepek/201406/tukor_png40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074726"/>
            <a:ext cx="2497460" cy="31647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://www.alghad.com/files/26376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6205" y="3645024"/>
            <a:ext cx="2439343" cy="20241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7278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Resim" descr="akıllı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421" y="3140968"/>
            <a:ext cx="1238561" cy="2747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2" descr="http://www.upliftifyer.com/wpimages/wp99ef8ec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645024"/>
            <a:ext cx="2520280" cy="2171701"/>
          </a:xfrm>
          <a:prstGeom prst="rect">
            <a:avLst/>
          </a:prstGeom>
          <a:noFill/>
        </p:spPr>
      </p:pic>
      <p:sp>
        <p:nvSpPr>
          <p:cNvPr id="2" name="Dikdörtgen 1"/>
          <p:cNvSpPr/>
          <p:nvPr/>
        </p:nvSpPr>
        <p:spPr>
          <a:xfrm>
            <a:off x="323528" y="404664"/>
            <a:ext cx="8208912" cy="1569660"/>
          </a:xfrm>
          <a:prstGeom prst="rect">
            <a:avLst/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r>
              <a:rPr lang="tr-TR" sz="320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Cam</a:t>
            </a:r>
            <a:r>
              <a:rPr lang="tr-TR" sz="32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, porselen, ayna kırılgan maddelere </a:t>
            </a:r>
            <a:r>
              <a:rPr lang="tr-TR" sz="320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örnektir. Bazı </a:t>
            </a:r>
            <a:r>
              <a:rPr lang="tr-TR" sz="32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maddeler çok kolay, bazıları ise daha zor kırılabilir.</a:t>
            </a:r>
          </a:p>
        </p:txBody>
      </p:sp>
      <p:pic>
        <p:nvPicPr>
          <p:cNvPr id="14338" name="Picture 2" descr="http://www.yenimoda.tv/wp-content/uploads/d%C3%BCz-sade-klasik-cam-su-barda%C4%9F%C4%B1-model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947295"/>
            <a:ext cx="2943622" cy="31353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39012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497929" y="545596"/>
            <a:ext cx="7598648" cy="1803284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C00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endParaRPr lang="tr-TR" sz="2800" b="1" dirty="0" smtClean="0"/>
          </a:p>
          <a:p>
            <a:pPr marL="0" indent="0">
              <a:buNone/>
            </a:pPr>
            <a:r>
              <a:rPr lang="tr-TR" b="1" dirty="0" smtClean="0">
                <a:solidFill>
                  <a:srgbClr val="FFFF00"/>
                </a:solidFill>
              </a:rPr>
              <a:t>PÜRÜZLÜ </a:t>
            </a:r>
            <a:r>
              <a:rPr lang="tr-TR" b="1" dirty="0">
                <a:solidFill>
                  <a:srgbClr val="FFFF00"/>
                </a:solidFill>
              </a:rPr>
              <a:t>- PÜRÜZSÜZ</a:t>
            </a:r>
            <a:br>
              <a:rPr lang="tr-TR" b="1" dirty="0">
                <a:solidFill>
                  <a:srgbClr val="FFFF00"/>
                </a:solidFill>
              </a:rPr>
            </a:br>
            <a:endParaRPr lang="tr-TR" b="1" dirty="0" smtClean="0">
              <a:solidFill>
                <a:srgbClr val="FFFF00"/>
              </a:solidFill>
            </a:endParaRPr>
          </a:p>
        </p:txBody>
      </p:sp>
      <p:pic>
        <p:nvPicPr>
          <p:cNvPr id="5" name="4 Resim" descr="akıllı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3140968"/>
            <a:ext cx="1238561" cy="2747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2" descr="http://www.upliftifyer.com/wpimages/wp99ef8ec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645024"/>
            <a:ext cx="2520280" cy="2171701"/>
          </a:xfrm>
          <a:prstGeom prst="rect">
            <a:avLst/>
          </a:prstGeom>
          <a:noFill/>
        </p:spPr>
      </p:pic>
      <p:pic>
        <p:nvPicPr>
          <p:cNvPr id="2" name="Picture 2" descr="http://www.egesegitim.com.tr/yesillaminat_2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515599"/>
            <a:ext cx="3816424" cy="184950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gamedev.net/uploads/monthly_07_2014/post-221975-0-52773900-140497748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9148" y="4221088"/>
            <a:ext cx="1793776" cy="17937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45561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_s1035"/>
          <p:cNvSpPr>
            <a:spLocks noChangeArrowheads="1"/>
          </p:cNvSpPr>
          <p:nvPr/>
        </p:nvSpPr>
        <p:spPr bwMode="auto">
          <a:xfrm>
            <a:off x="611188" y="836613"/>
            <a:ext cx="7777162" cy="72072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>
            <a:solidFill>
              <a:srgbClr val="FF0000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/>
            <a:endParaRPr lang="tr-TR" sz="4400" dirty="0">
              <a:latin typeface="Comic Sans MS" pitchFamily="66" charset="0"/>
            </a:endParaRPr>
          </a:p>
          <a:p>
            <a:pPr algn="ctr"/>
            <a:endParaRPr lang="tr-TR" sz="4400" dirty="0">
              <a:latin typeface="Comic Sans MS" pitchFamily="66" charset="0"/>
            </a:endParaRPr>
          </a:p>
        </p:txBody>
      </p:sp>
      <p:sp>
        <p:nvSpPr>
          <p:cNvPr id="3075" name="WordArt 6"/>
          <p:cNvSpPr>
            <a:spLocks noChangeArrowheads="1" noChangeShapeType="1" noTextEdit="1"/>
          </p:cNvSpPr>
          <p:nvPr/>
        </p:nvSpPr>
        <p:spPr bwMode="auto">
          <a:xfrm>
            <a:off x="1403350" y="981075"/>
            <a:ext cx="6121400" cy="4333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BİLGİ YUVAMIZIN KUZUCUKLARI</a:t>
            </a:r>
          </a:p>
        </p:txBody>
      </p:sp>
      <p:sp>
        <p:nvSpPr>
          <p:cNvPr id="3076" name="WordArt 14"/>
          <p:cNvSpPr>
            <a:spLocks noChangeArrowheads="1" noChangeShapeType="1" noTextEdit="1"/>
          </p:cNvSpPr>
          <p:nvPr/>
        </p:nvSpPr>
        <p:spPr bwMode="auto">
          <a:xfrm>
            <a:off x="1908175" y="5084763"/>
            <a:ext cx="4895850" cy="10080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Tuncay YILDIRICI</a:t>
            </a:r>
          </a:p>
        </p:txBody>
      </p:sp>
      <p:pic>
        <p:nvPicPr>
          <p:cNvPr id="3077" name="Picture 6" descr="[​IMG]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50" y="1714488"/>
            <a:ext cx="2220913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2" descr="http://www.simresim.com/resim/karisik-resimler_04/gif-ifade-icon-57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643182"/>
            <a:ext cx="1485900" cy="1485900"/>
          </a:xfrm>
          <a:prstGeom prst="rect">
            <a:avLst/>
          </a:prstGeom>
          <a:noFill/>
        </p:spPr>
      </p:pic>
      <p:pic>
        <p:nvPicPr>
          <p:cNvPr id="23556" name="Picture 4" descr="http://cliparts.co/cliparts/8TG/6gj/8TG6gjETa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02" y="2000240"/>
            <a:ext cx="2009297" cy="288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ulut Belirtme Çizgisi"/>
          <p:cNvSpPr/>
          <p:nvPr/>
        </p:nvSpPr>
        <p:spPr>
          <a:xfrm>
            <a:off x="395536" y="214290"/>
            <a:ext cx="8534152" cy="1990574"/>
          </a:xfrm>
          <a:prstGeom prst="cloudCallout">
            <a:avLst>
              <a:gd name="adj1" fmla="val -35912"/>
              <a:gd name="adj2" fmla="val 173476"/>
            </a:avLst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28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Ben bin dokuz </a:t>
            </a:r>
            <a:r>
              <a:rPr lang="tr-TR" sz="28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yüz</a:t>
            </a:r>
          </a:p>
          <a:p>
            <a:r>
              <a:rPr lang="tr-TR" sz="2800" b="1" dirty="0" smtClean="0">
                <a:latin typeface="Calibri" pitchFamily="34" charset="0"/>
                <a:cs typeface="Calibri" pitchFamily="34" charset="0"/>
              </a:rPr>
              <a:t>Maddelere </a:t>
            </a:r>
            <a:r>
              <a:rPr lang="tr-TR" sz="2800" b="1" dirty="0">
                <a:latin typeface="Calibri" pitchFamily="34" charset="0"/>
                <a:cs typeface="Calibri" pitchFamily="34" charset="0"/>
              </a:rPr>
              <a:t>dokunarak pürüzlü ya da pürüzsüz olduklarını anlayabiliriz.</a:t>
            </a:r>
            <a:br>
              <a:rPr lang="tr-TR" sz="2800" b="1" dirty="0">
                <a:latin typeface="Calibri" pitchFamily="34" charset="0"/>
                <a:cs typeface="Calibri" pitchFamily="34" charset="0"/>
              </a:rPr>
            </a:br>
            <a:endParaRPr lang="tr-TR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5604" name="Picture 4" descr="http://www.islam.info.tr/din/animasyon/tavsanlar/tavsan1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1562" y="3971436"/>
            <a:ext cx="140017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8" name="Picture 10" descr="[​IMG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30783" y="4952507"/>
            <a:ext cx="1371600" cy="1162050"/>
          </a:xfrm>
          <a:prstGeom prst="rect">
            <a:avLst/>
          </a:prstGeom>
          <a:noFill/>
        </p:spPr>
      </p:pic>
      <p:pic>
        <p:nvPicPr>
          <p:cNvPr id="22540" name="Picture 12" descr="[​IMG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8088" y="2852936"/>
            <a:ext cx="1371600" cy="1162050"/>
          </a:xfrm>
          <a:prstGeom prst="rect">
            <a:avLst/>
          </a:prstGeom>
          <a:noFill/>
        </p:spPr>
      </p:pic>
      <p:pic>
        <p:nvPicPr>
          <p:cNvPr id="47106" name="Picture 2" descr="http://img.photobucket.com/albums/v235/SmileyMags/Dads/Dad24b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4395299"/>
            <a:ext cx="1910286" cy="1719258"/>
          </a:xfrm>
          <a:prstGeom prst="rect">
            <a:avLst/>
          </a:prstGeom>
          <a:noFill/>
        </p:spPr>
      </p:pic>
      <p:pic>
        <p:nvPicPr>
          <p:cNvPr id="18434" name="Picture 2" descr="http://www.sinifsan.com/imajlar/bayrakresim/212352932ahsap_abakuslu_yazi_tahtasi_100_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696232"/>
            <a:ext cx="2617395" cy="29015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://www.somtasmadencilik.com/FileUpload/bs485846/File/granit_kup_tas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50" y="2259532"/>
            <a:ext cx="1728191" cy="172819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ulut Belirtme Çizgisi"/>
          <p:cNvSpPr/>
          <p:nvPr/>
        </p:nvSpPr>
        <p:spPr>
          <a:xfrm>
            <a:off x="395536" y="214290"/>
            <a:ext cx="8534152" cy="2278606"/>
          </a:xfrm>
          <a:prstGeom prst="cloudCallout">
            <a:avLst>
              <a:gd name="adj1" fmla="val -30096"/>
              <a:gd name="adj2" fmla="val 142566"/>
            </a:avLst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2800" b="1" dirty="0" smtClean="0">
                <a:latin typeface="Calibri" pitchFamily="34" charset="0"/>
                <a:cs typeface="Calibri" pitchFamily="34" charset="0"/>
              </a:rPr>
              <a:t>Yüzeyi </a:t>
            </a:r>
            <a:r>
              <a:rPr lang="tr-TR" sz="2800" b="1" dirty="0">
                <a:latin typeface="Calibri" pitchFamily="34" charset="0"/>
                <a:cs typeface="Calibri" pitchFamily="34" charset="0"/>
              </a:rPr>
              <a:t>girintili, çıkıntılı olan maddeler pürüzlü maddelerdir</a:t>
            </a:r>
            <a:endParaRPr lang="tr-TR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5604" name="Picture 4" descr="http://www.islam.info.tr/din/animasyon/tavsanlar/tavsan1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1562" y="3971436"/>
            <a:ext cx="140017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8" name="Picture 10" descr="[​IMG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30783" y="4952507"/>
            <a:ext cx="1371600" cy="1162050"/>
          </a:xfrm>
          <a:prstGeom prst="rect">
            <a:avLst/>
          </a:prstGeom>
          <a:noFill/>
        </p:spPr>
      </p:pic>
      <p:pic>
        <p:nvPicPr>
          <p:cNvPr id="22540" name="Picture 12" descr="[​IMG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8088" y="2852936"/>
            <a:ext cx="1371600" cy="1162050"/>
          </a:xfrm>
          <a:prstGeom prst="rect">
            <a:avLst/>
          </a:prstGeom>
          <a:noFill/>
        </p:spPr>
      </p:pic>
      <p:pic>
        <p:nvPicPr>
          <p:cNvPr id="47106" name="Picture 2" descr="http://img.photobucket.com/albums/v235/SmileyMags/Dads/Dad24b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221088"/>
            <a:ext cx="2304256" cy="1719258"/>
          </a:xfrm>
          <a:prstGeom prst="rect">
            <a:avLst/>
          </a:prstGeom>
          <a:noFill/>
        </p:spPr>
      </p:pic>
      <p:pic>
        <p:nvPicPr>
          <p:cNvPr id="21506" name="Picture 2" descr="https://encrypted-tbn1.gstatic.com/images?q=tbn:ANd9GcRNcYVvdPWAfPUR0gUnX4PNtCvvql15TBmAiWFmO9gwyHSO_0Bq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906638"/>
            <a:ext cx="1743075" cy="26289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28132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ulut Belirtme Çizgisi"/>
          <p:cNvSpPr/>
          <p:nvPr/>
        </p:nvSpPr>
        <p:spPr>
          <a:xfrm>
            <a:off x="395536" y="214290"/>
            <a:ext cx="8534152" cy="1990574"/>
          </a:xfrm>
          <a:prstGeom prst="cloudCallout">
            <a:avLst>
              <a:gd name="adj1" fmla="val -35912"/>
              <a:gd name="adj2" fmla="val 173476"/>
            </a:avLst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tr-TR" sz="2800" dirty="0" smtClean="0"/>
          </a:p>
          <a:p>
            <a:endParaRPr lang="tr-TR" sz="2800" dirty="0"/>
          </a:p>
          <a:p>
            <a:r>
              <a:rPr lang="tr-TR" sz="3600" b="1" dirty="0" smtClean="0">
                <a:latin typeface="Calibri" pitchFamily="34" charset="0"/>
                <a:cs typeface="Calibri" pitchFamily="34" charset="0"/>
              </a:rPr>
              <a:t>Ağaç </a:t>
            </a:r>
            <a:r>
              <a:rPr lang="tr-TR" sz="3600" b="1" dirty="0">
                <a:latin typeface="Calibri" pitchFamily="34" charset="0"/>
                <a:cs typeface="Calibri" pitchFamily="34" charset="0"/>
              </a:rPr>
              <a:t>kabuğu, kaya, halı ve taş pürüzlü yüzeye sahiptir.</a:t>
            </a:r>
            <a:br>
              <a:rPr lang="tr-TR" sz="3600" b="1" dirty="0">
                <a:latin typeface="Calibri" pitchFamily="34" charset="0"/>
                <a:cs typeface="Calibri" pitchFamily="34" charset="0"/>
              </a:rPr>
            </a:br>
            <a:r>
              <a:rPr lang="tr-TR" sz="2800" dirty="0"/>
              <a:t/>
            </a:r>
            <a:br>
              <a:rPr lang="tr-TR" sz="2800" dirty="0"/>
            </a:br>
            <a:endParaRPr lang="tr-TR" sz="28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5604" name="Picture 4" descr="http://www.islam.info.tr/din/animasyon/tavsanlar/tavsan1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1562" y="3971436"/>
            <a:ext cx="140017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8" name="Picture 10" descr="[​IMG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30783" y="4952507"/>
            <a:ext cx="1371600" cy="1162050"/>
          </a:xfrm>
          <a:prstGeom prst="rect">
            <a:avLst/>
          </a:prstGeom>
          <a:noFill/>
        </p:spPr>
      </p:pic>
      <p:pic>
        <p:nvPicPr>
          <p:cNvPr id="22540" name="Picture 12" descr="[​IMG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8088" y="2852936"/>
            <a:ext cx="1371600" cy="1162050"/>
          </a:xfrm>
          <a:prstGeom prst="rect">
            <a:avLst/>
          </a:prstGeom>
          <a:noFill/>
        </p:spPr>
      </p:pic>
      <p:pic>
        <p:nvPicPr>
          <p:cNvPr id="47106" name="Picture 2" descr="http://img.photobucket.com/albums/v235/SmileyMags/Dads/Dad24b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4395299"/>
            <a:ext cx="1910286" cy="1719258"/>
          </a:xfrm>
          <a:prstGeom prst="rect">
            <a:avLst/>
          </a:prstGeom>
          <a:noFill/>
        </p:spPr>
      </p:pic>
      <p:pic>
        <p:nvPicPr>
          <p:cNvPr id="20484" name="Picture 4" descr="http://www.yenislayt.com/upload/7ea07df0ec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140968"/>
            <a:ext cx="3446058" cy="275684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www.akhepedia.com/images/effect/hali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04" y="2204864"/>
            <a:ext cx="1631281" cy="13808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86723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ulut Belirtme Çizgisi"/>
          <p:cNvSpPr/>
          <p:nvPr/>
        </p:nvSpPr>
        <p:spPr>
          <a:xfrm>
            <a:off x="824950" y="214290"/>
            <a:ext cx="7435247" cy="2278606"/>
          </a:xfrm>
          <a:prstGeom prst="cloudCallout">
            <a:avLst>
              <a:gd name="adj1" fmla="val -36772"/>
              <a:gd name="adj2" fmla="val 133967"/>
            </a:avLst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tr-TR" sz="2800" dirty="0" smtClean="0"/>
          </a:p>
          <a:p>
            <a:r>
              <a:rPr lang="tr-TR" sz="3200" b="1" dirty="0" smtClean="0">
                <a:latin typeface="Calibri" pitchFamily="34" charset="0"/>
                <a:cs typeface="Calibri" pitchFamily="34" charset="0"/>
              </a:rPr>
              <a:t>Yüzeyi </a:t>
            </a:r>
            <a:r>
              <a:rPr lang="tr-TR" sz="3200" b="1" dirty="0">
                <a:latin typeface="Calibri" pitchFamily="34" charset="0"/>
                <a:cs typeface="Calibri" pitchFamily="34" charset="0"/>
              </a:rPr>
              <a:t>düzgün, kaygan </a:t>
            </a:r>
            <a:endParaRPr lang="tr-TR" sz="3200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tr-TR" sz="3200" b="1" dirty="0" smtClean="0">
                <a:latin typeface="Calibri" pitchFamily="34" charset="0"/>
                <a:cs typeface="Calibri" pitchFamily="34" charset="0"/>
              </a:rPr>
              <a:t>olan </a:t>
            </a:r>
            <a:r>
              <a:rPr lang="tr-TR" sz="3200" b="1" dirty="0">
                <a:latin typeface="Calibri" pitchFamily="34" charset="0"/>
                <a:cs typeface="Calibri" pitchFamily="34" charset="0"/>
              </a:rPr>
              <a:t>maddeler pürüzsüz maddelerdir.</a:t>
            </a:r>
            <a:br>
              <a:rPr lang="tr-TR" sz="3200" b="1" dirty="0">
                <a:latin typeface="Calibri" pitchFamily="34" charset="0"/>
                <a:cs typeface="Calibri" pitchFamily="34" charset="0"/>
              </a:rPr>
            </a:br>
            <a:endParaRPr lang="tr-TR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5604" name="Picture 4" descr="http://www.islam.info.tr/din/animasyon/tavsanlar/tavsan1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1562" y="3971436"/>
            <a:ext cx="140017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8" name="Picture 10" descr="[​IMG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30783" y="4952507"/>
            <a:ext cx="1371600" cy="1162050"/>
          </a:xfrm>
          <a:prstGeom prst="rect">
            <a:avLst/>
          </a:prstGeom>
          <a:noFill/>
        </p:spPr>
      </p:pic>
      <p:pic>
        <p:nvPicPr>
          <p:cNvPr id="22540" name="Picture 12" descr="[​IMG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8088" y="2852936"/>
            <a:ext cx="1371600" cy="1162050"/>
          </a:xfrm>
          <a:prstGeom prst="rect">
            <a:avLst/>
          </a:prstGeom>
          <a:noFill/>
        </p:spPr>
      </p:pic>
      <p:pic>
        <p:nvPicPr>
          <p:cNvPr id="47106" name="Picture 2" descr="http://img.photobucket.com/albums/v235/SmileyMags/Dads/Dad24b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221088"/>
            <a:ext cx="2304256" cy="1719258"/>
          </a:xfrm>
          <a:prstGeom prst="rect">
            <a:avLst/>
          </a:prstGeom>
          <a:noFill/>
        </p:spPr>
      </p:pic>
      <p:pic>
        <p:nvPicPr>
          <p:cNvPr id="19460" name="Picture 4" descr="http://www.buresegitim.com/images/entries/full-size/Duvara_Monte_Birinci_Sinif_Cizgili_Yazi_Tahtas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4118" y="2701557"/>
            <a:ext cx="3815598" cy="253975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88062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ulut Belirtme Çizgisi"/>
          <p:cNvSpPr/>
          <p:nvPr/>
        </p:nvSpPr>
        <p:spPr>
          <a:xfrm>
            <a:off x="395536" y="214290"/>
            <a:ext cx="8534152" cy="2278606"/>
          </a:xfrm>
          <a:prstGeom prst="cloudCallout">
            <a:avLst>
              <a:gd name="adj1" fmla="val -30096"/>
              <a:gd name="adj2" fmla="val 142566"/>
            </a:avLst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3200" b="1" dirty="0">
                <a:latin typeface="Calibri" pitchFamily="34" charset="0"/>
                <a:cs typeface="Calibri" pitchFamily="34" charset="0"/>
              </a:rPr>
              <a:t>Cam, yazı tahtası, fayanslar ve ampul pürüzsüz maddelerdir.</a:t>
            </a:r>
          </a:p>
        </p:txBody>
      </p:sp>
      <p:pic>
        <p:nvPicPr>
          <p:cNvPr id="25604" name="Picture 4" descr="http://www.islam.info.tr/din/animasyon/tavsanlar/tavsan1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1562" y="3971436"/>
            <a:ext cx="140017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8" name="Picture 10" descr="[​IMG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30783" y="4952507"/>
            <a:ext cx="1371600" cy="1162050"/>
          </a:xfrm>
          <a:prstGeom prst="rect">
            <a:avLst/>
          </a:prstGeom>
          <a:noFill/>
        </p:spPr>
      </p:pic>
      <p:pic>
        <p:nvPicPr>
          <p:cNvPr id="22540" name="Picture 12" descr="[​IMG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8088" y="2852936"/>
            <a:ext cx="1371600" cy="1162050"/>
          </a:xfrm>
          <a:prstGeom prst="rect">
            <a:avLst/>
          </a:prstGeom>
          <a:noFill/>
        </p:spPr>
      </p:pic>
      <p:pic>
        <p:nvPicPr>
          <p:cNvPr id="47106" name="Picture 2" descr="http://img.photobucket.com/albums/v235/SmileyMags/Dads/Dad24b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221088"/>
            <a:ext cx="2304256" cy="1719258"/>
          </a:xfrm>
          <a:prstGeom prst="rect">
            <a:avLst/>
          </a:prstGeom>
          <a:noFill/>
        </p:spPr>
      </p:pic>
      <p:pic>
        <p:nvPicPr>
          <p:cNvPr id="16386" name="Picture 2" descr="https://encrypted-tbn0.gstatic.com/images?q=tbn:ANd9GcSRTIMT78MCLB9nYGAPbIh4MCO3mYuqBmI0og1LAalYGUwwYYAh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886120"/>
            <a:ext cx="2581275" cy="17716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46492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497929" y="836712"/>
            <a:ext cx="7598648" cy="1512168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C00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tr-TR" sz="2800" b="1" dirty="0" smtClean="0"/>
              <a:t>  </a:t>
            </a:r>
            <a:r>
              <a:rPr lang="tr-TR" sz="4000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KOKULU </a:t>
            </a:r>
            <a:r>
              <a:rPr lang="tr-TR" sz="4000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- KOKUSUZ</a:t>
            </a:r>
            <a:br>
              <a:rPr lang="tr-TR" sz="4000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</a:br>
            <a:endParaRPr lang="tr-TR" sz="4000" dirty="0" smtClean="0">
              <a:solidFill>
                <a:srgbClr val="FFFF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4 Resim" descr="akıllı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2894234"/>
            <a:ext cx="1238561" cy="2747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2" descr="http://www.upliftifyer.com/wpimages/wp99ef8ec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7929" y="2924944"/>
            <a:ext cx="2016224" cy="2171701"/>
          </a:xfrm>
          <a:prstGeom prst="rect">
            <a:avLst/>
          </a:prstGeom>
          <a:noFill/>
        </p:spPr>
      </p:pic>
      <p:pic>
        <p:nvPicPr>
          <p:cNvPr id="25602" name="Picture 2" descr="http://img22.dreamies.de/img/185/b/xxlvznkyu9p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618941"/>
            <a:ext cx="2285373" cy="20829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 descr="https://encrypted-tbn0.gstatic.com/images?q=tbn:ANd9GcSNtBEaCEN7OWGmhXOkLU5-Tfzk4ek5aa6cKEAuKh3TQYMbsHKv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153" y="2562993"/>
            <a:ext cx="1524000" cy="1447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://www.somtasmadencilik.com/FileUpload/bs485846/File/granit_kup_tas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1" y="4437112"/>
            <a:ext cx="1728191" cy="172819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32440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ulut Belirtme Çizgisi"/>
          <p:cNvSpPr/>
          <p:nvPr/>
        </p:nvSpPr>
        <p:spPr>
          <a:xfrm>
            <a:off x="395536" y="214290"/>
            <a:ext cx="8534152" cy="2782662"/>
          </a:xfrm>
          <a:prstGeom prst="cloudCallout">
            <a:avLst>
              <a:gd name="adj1" fmla="val -33617"/>
              <a:gd name="adj2" fmla="val 107828"/>
            </a:avLst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3200" b="1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r>
              <a:rPr lang="tr-TR" sz="3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tr-TR" sz="2800" b="1" dirty="0">
                <a:latin typeface="Calibri" pitchFamily="34" charset="0"/>
                <a:cs typeface="Calibri" pitchFamily="34" charset="0"/>
              </a:rPr>
              <a:t>Burnumuzla varlıkların kokulu veya kokusuz olduğunu algılayabiliriz. Ayrıca maddeleri kokusu yardımı ile ayırt edebiliriz.</a:t>
            </a:r>
            <a:br>
              <a:rPr lang="tr-TR" sz="2800" b="1" dirty="0">
                <a:latin typeface="Calibri" pitchFamily="34" charset="0"/>
                <a:cs typeface="Calibri" pitchFamily="34" charset="0"/>
              </a:rPr>
            </a:br>
            <a:endParaRPr lang="tr-TR" sz="28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7106" name="Picture 2" descr="http://img.photobucket.com/albums/v235/SmileyMags/Dads/Dad24b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221088"/>
            <a:ext cx="2304256" cy="1719258"/>
          </a:xfrm>
          <a:prstGeom prst="rect">
            <a:avLst/>
          </a:prstGeom>
          <a:noFill/>
        </p:spPr>
      </p:pic>
      <p:pic>
        <p:nvPicPr>
          <p:cNvPr id="24578" name="Picture 2" descr="http://www.delinetciler.org/resimler/2009/02/470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966891"/>
            <a:ext cx="2081808" cy="20818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0" name="Picture 4" descr="http://www.turkiyegazetesi.com.tr/Resources/kolonya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891" y="3279184"/>
            <a:ext cx="2160294" cy="15899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67168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ulut Belirtme Çizgisi"/>
          <p:cNvSpPr/>
          <p:nvPr/>
        </p:nvSpPr>
        <p:spPr>
          <a:xfrm>
            <a:off x="685318" y="214290"/>
            <a:ext cx="7806113" cy="2278606"/>
          </a:xfrm>
          <a:prstGeom prst="cloudCallout">
            <a:avLst>
              <a:gd name="adj1" fmla="val -34280"/>
              <a:gd name="adj2" fmla="val 132247"/>
            </a:avLst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3200" b="1" dirty="0" smtClean="0">
                <a:latin typeface="Calibri" pitchFamily="34" charset="0"/>
                <a:cs typeface="Calibri" pitchFamily="34" charset="0"/>
              </a:rPr>
              <a:t>.</a:t>
            </a:r>
            <a:r>
              <a:rPr lang="tr-TR" sz="3200" dirty="0"/>
              <a:t> </a:t>
            </a:r>
            <a:endParaRPr lang="tr-TR" sz="3200" dirty="0" smtClean="0"/>
          </a:p>
          <a:p>
            <a:r>
              <a:rPr lang="tr-TR" sz="3600" b="1" dirty="0" smtClean="0">
                <a:latin typeface="Calibri" pitchFamily="34" charset="0"/>
                <a:cs typeface="Calibri" pitchFamily="34" charset="0"/>
              </a:rPr>
              <a:t>Çiçek</a:t>
            </a:r>
            <a:r>
              <a:rPr lang="tr-TR" sz="3600" b="1" dirty="0">
                <a:latin typeface="Calibri" pitchFamily="34" charset="0"/>
                <a:cs typeface="Calibri" pitchFamily="34" charset="0"/>
              </a:rPr>
              <a:t>, meyve, soğan, parfüm, kolonya kokulu maddelerdir.</a:t>
            </a:r>
            <a:br>
              <a:rPr lang="tr-TR" sz="3600" b="1" dirty="0">
                <a:latin typeface="Calibri" pitchFamily="34" charset="0"/>
                <a:cs typeface="Calibri" pitchFamily="34" charset="0"/>
              </a:rPr>
            </a:br>
            <a:endParaRPr lang="tr-TR" sz="36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7106" name="Picture 2" descr="http://img.photobucket.com/albums/v235/SmileyMags/Dads/Dad24b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221088"/>
            <a:ext cx="2304256" cy="1719258"/>
          </a:xfrm>
          <a:prstGeom prst="rect">
            <a:avLst/>
          </a:prstGeom>
          <a:noFill/>
        </p:spPr>
      </p:pic>
      <p:pic>
        <p:nvPicPr>
          <p:cNvPr id="22530" name="Picture 2" descr="http://3.bp.blogspot.com/-zpuE80zQzvU/VH5fVn01R7I/AAAAAAACiOg/_0TWp4SdibQ/s1600/%C3%A7i%C3%A7ek_gifleri_forumfirtina%2B(34)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694098"/>
            <a:ext cx="2291851" cy="32462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2" name="Picture 4" descr="https://s-media-cache-ak0.pinimg.com/236x/d5/77/11/d57711ff77cc05ee4f84b36fc711d6b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276872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67168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ulut Belirtme Çizgisi"/>
          <p:cNvSpPr/>
          <p:nvPr/>
        </p:nvSpPr>
        <p:spPr>
          <a:xfrm>
            <a:off x="395536" y="214290"/>
            <a:ext cx="8534152" cy="1990574"/>
          </a:xfrm>
          <a:prstGeom prst="cloudCallout">
            <a:avLst>
              <a:gd name="adj1" fmla="val -30096"/>
              <a:gd name="adj2" fmla="val 142566"/>
            </a:avLst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3200" b="1" dirty="0">
                <a:latin typeface="Calibri" pitchFamily="34" charset="0"/>
                <a:cs typeface="Calibri" pitchFamily="34" charset="0"/>
              </a:rPr>
              <a:t>Hava ,taş, şeker, tuz ve altın ise kokusuz maddelerdir. </a:t>
            </a:r>
            <a:r>
              <a:rPr lang="tr-TR" sz="3200" b="1" dirty="0" smtClean="0">
                <a:latin typeface="Calibri" pitchFamily="34" charset="0"/>
                <a:cs typeface="Calibri" pitchFamily="34" charset="0"/>
              </a:rPr>
              <a:t>.</a:t>
            </a:r>
            <a:endParaRPr lang="tr-TR" sz="32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5604" name="Picture 4" descr="http://www.islam.info.tr/din/animasyon/tavsanlar/tavsan1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1562" y="3971436"/>
            <a:ext cx="140017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8" name="Picture 10" descr="[​IMG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30783" y="4952507"/>
            <a:ext cx="1371600" cy="1162050"/>
          </a:xfrm>
          <a:prstGeom prst="rect">
            <a:avLst/>
          </a:prstGeom>
          <a:noFill/>
        </p:spPr>
      </p:pic>
      <p:pic>
        <p:nvPicPr>
          <p:cNvPr id="22540" name="Picture 12" descr="[​IMG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8088" y="2852936"/>
            <a:ext cx="1371600" cy="1162050"/>
          </a:xfrm>
          <a:prstGeom prst="rect">
            <a:avLst/>
          </a:prstGeom>
          <a:noFill/>
        </p:spPr>
      </p:pic>
      <p:pic>
        <p:nvPicPr>
          <p:cNvPr id="47106" name="Picture 2" descr="http://img.photobucket.com/albums/v235/SmileyMags/Dads/Dad24b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4221088"/>
            <a:ext cx="2304256" cy="1719258"/>
          </a:xfrm>
          <a:prstGeom prst="rect">
            <a:avLst/>
          </a:prstGeom>
          <a:noFill/>
        </p:spPr>
      </p:pic>
      <p:pic>
        <p:nvPicPr>
          <p:cNvPr id="26626" name="Picture 2" descr="http://www.sekerimkupseker.com/images/back/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913801"/>
            <a:ext cx="3186250" cy="21152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http://www.somtasmadencilik.com/FileUpload/bs485846/File/granit_kup_tas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50" y="2259532"/>
            <a:ext cx="1728191" cy="172819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67168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ulut Belirtme Çizgisi"/>
          <p:cNvSpPr/>
          <p:nvPr/>
        </p:nvSpPr>
        <p:spPr>
          <a:xfrm>
            <a:off x="395535" y="257089"/>
            <a:ext cx="7806113" cy="2019784"/>
          </a:xfrm>
          <a:prstGeom prst="cloudCallout">
            <a:avLst>
              <a:gd name="adj1" fmla="val -33108"/>
              <a:gd name="adj2" fmla="val 134718"/>
            </a:avLst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3200" b="1" dirty="0">
                <a:latin typeface="Calibri" pitchFamily="34" charset="0"/>
                <a:cs typeface="Calibri" pitchFamily="34" charset="0"/>
              </a:rPr>
              <a:t>Tuz ruhu gibi bazı maddeleri koklamak tehlikelidir.</a:t>
            </a:r>
          </a:p>
          <a:p>
            <a:endParaRPr lang="tr-TR" sz="32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5604" name="Picture 4" descr="http://www.islam.info.tr/din/animasyon/tavsanlar/tavsan1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1562" y="3971436"/>
            <a:ext cx="140017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8" name="Picture 10" descr="[​IMG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30783" y="4952507"/>
            <a:ext cx="1371600" cy="1162050"/>
          </a:xfrm>
          <a:prstGeom prst="rect">
            <a:avLst/>
          </a:prstGeom>
          <a:noFill/>
        </p:spPr>
      </p:pic>
      <p:pic>
        <p:nvPicPr>
          <p:cNvPr id="22540" name="Picture 12" descr="[​IMG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8088" y="2852936"/>
            <a:ext cx="1371600" cy="1162050"/>
          </a:xfrm>
          <a:prstGeom prst="rect">
            <a:avLst/>
          </a:prstGeom>
          <a:noFill/>
        </p:spPr>
      </p:pic>
      <p:pic>
        <p:nvPicPr>
          <p:cNvPr id="47106" name="Picture 2" descr="http://img.photobucket.com/albums/v235/SmileyMags/Dads/Dad24b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221088"/>
            <a:ext cx="2304256" cy="1719258"/>
          </a:xfrm>
          <a:prstGeom prst="rect">
            <a:avLst/>
          </a:prstGeom>
          <a:noFill/>
        </p:spPr>
      </p:pic>
      <p:pic>
        <p:nvPicPr>
          <p:cNvPr id="27650" name="Picture 2" descr="http://www.eflatun.web.tr/images/gorseller/000-2ac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345020"/>
            <a:ext cx="3404320" cy="23882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67168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428596" y="357166"/>
            <a:ext cx="8358246" cy="3143842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C00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tr-TR" sz="28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Çevrede gördüğümüz, duyu organlarımızla algılayabildiğimiz boşlukta yer kaplayan canlı ve cansız varlıkların </a:t>
            </a:r>
            <a:r>
              <a:rPr lang="tr-TR" sz="28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tümüne madde</a:t>
            </a:r>
            <a:r>
              <a:rPr lang="tr-TR" sz="28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 denir.</a:t>
            </a:r>
            <a:br>
              <a:rPr lang="tr-TR" sz="28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</a:br>
            <a:r>
              <a:rPr lang="tr-TR" sz="2800" dirty="0">
                <a:solidFill>
                  <a:schemeClr val="bg1"/>
                </a:solidFill>
              </a:rPr>
              <a:t/>
            </a:r>
            <a:br>
              <a:rPr lang="tr-TR" sz="2800" dirty="0">
                <a:solidFill>
                  <a:schemeClr val="bg1"/>
                </a:solidFill>
              </a:rPr>
            </a:br>
            <a:endParaRPr lang="tr-TR" sz="28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Picture 8" descr="http://4.bp.blogspot.com/-KFYDcmeYOUk/T5QeCVtRFUI/AAAAAAAAC18/d5_1jH9BsLU/s1600/59e2327edd42b2c940eb0cddb8c7c623_131297875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1942" y="3645024"/>
            <a:ext cx="2543175" cy="1466851"/>
          </a:xfrm>
          <a:prstGeom prst="rect">
            <a:avLst/>
          </a:prstGeom>
          <a:noFill/>
        </p:spPr>
      </p:pic>
      <p:pic>
        <p:nvPicPr>
          <p:cNvPr id="7" name="Picture 10" descr="[​IMG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59969" y="3645024"/>
            <a:ext cx="1047750" cy="1714500"/>
          </a:xfrm>
          <a:prstGeom prst="rect">
            <a:avLst/>
          </a:prstGeom>
          <a:noFill/>
        </p:spPr>
      </p:pic>
      <p:pic>
        <p:nvPicPr>
          <p:cNvPr id="3074" name="Picture 2" descr="http://www.delinetciler.org/resimler/2007/11/462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649493"/>
            <a:ext cx="3810000" cy="23717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ulut Belirtme Çizgisi"/>
          <p:cNvSpPr/>
          <p:nvPr/>
        </p:nvSpPr>
        <p:spPr>
          <a:xfrm>
            <a:off x="1187624" y="214290"/>
            <a:ext cx="6480720" cy="2278606"/>
          </a:xfrm>
          <a:prstGeom prst="cloudCallout">
            <a:avLst>
              <a:gd name="adj1" fmla="val -37957"/>
              <a:gd name="adj2" fmla="val 120781"/>
            </a:avLst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32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tr-TR" sz="3200" b="1" dirty="0" smtClean="0">
                <a:latin typeface="Calibri" pitchFamily="34" charset="0"/>
                <a:cs typeface="Calibri" pitchFamily="34" charset="0"/>
              </a:rPr>
              <a:t>                    </a:t>
            </a:r>
            <a:r>
              <a:rPr lang="tr-TR" sz="440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TAT</a:t>
            </a:r>
            <a:r>
              <a:rPr lang="tr-TR" sz="4400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tr-TR" sz="4400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</a:br>
            <a:endParaRPr lang="tr-TR" sz="4400" b="1" dirty="0">
              <a:solidFill>
                <a:srgbClr val="FFFF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5604" name="Picture 4" descr="http://www.islam.info.tr/din/animasyon/tavsanlar/tavsan1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7516" y="2204864"/>
            <a:ext cx="140017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6" name="Picture 2" descr="http://img.photobucket.com/albums/v235/SmileyMags/Dads/Dad24b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221088"/>
            <a:ext cx="2304256" cy="1719258"/>
          </a:xfrm>
          <a:prstGeom prst="rect">
            <a:avLst/>
          </a:prstGeom>
          <a:noFill/>
        </p:spPr>
      </p:pic>
      <p:pic>
        <p:nvPicPr>
          <p:cNvPr id="30724" name="Picture 4" descr="[​IMG]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935607"/>
            <a:ext cx="2808312" cy="31789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[​IMG]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6820" y="4154444"/>
            <a:ext cx="1943047" cy="17859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67168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ulut Belirtme Çizgisi"/>
          <p:cNvSpPr/>
          <p:nvPr/>
        </p:nvSpPr>
        <p:spPr>
          <a:xfrm>
            <a:off x="251520" y="235472"/>
            <a:ext cx="8352928" cy="2833488"/>
          </a:xfrm>
          <a:prstGeom prst="cloudCallout">
            <a:avLst>
              <a:gd name="adj1" fmla="val -35257"/>
              <a:gd name="adj2" fmla="val 103380"/>
            </a:avLst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3200" b="1" dirty="0" smtClean="0">
                <a:latin typeface="Calibri" pitchFamily="34" charset="0"/>
                <a:cs typeface="Calibri" pitchFamily="34" charset="0"/>
              </a:rPr>
              <a:t>Bazı </a:t>
            </a:r>
            <a:r>
              <a:rPr lang="tr-TR" sz="3200" b="1" dirty="0">
                <a:latin typeface="Calibri" pitchFamily="34" charset="0"/>
                <a:cs typeface="Calibri" pitchFamily="34" charset="0"/>
              </a:rPr>
              <a:t>maddeleri tadına bakarak tanıyabiliriz.. Meyve ve sebzelerin tadını yiyerek anlayabiliriz. </a:t>
            </a:r>
          </a:p>
        </p:txBody>
      </p:sp>
      <p:pic>
        <p:nvPicPr>
          <p:cNvPr id="47106" name="Picture 2" descr="http://img.photobucket.com/albums/v235/SmileyMags/Dads/Dad24b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221088"/>
            <a:ext cx="2304256" cy="1719258"/>
          </a:xfrm>
          <a:prstGeom prst="rect">
            <a:avLst/>
          </a:prstGeom>
          <a:noFill/>
        </p:spPr>
      </p:pic>
      <p:pic>
        <p:nvPicPr>
          <p:cNvPr id="28674" name="Picture 2" descr="http://najlepszegify.blox.pl/resource/1_20140126002812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590" y="3212976"/>
            <a:ext cx="4176464" cy="33123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4578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ulut Belirtme Çizgisi"/>
          <p:cNvSpPr/>
          <p:nvPr/>
        </p:nvSpPr>
        <p:spPr>
          <a:xfrm>
            <a:off x="395536" y="214290"/>
            <a:ext cx="8534152" cy="2638646"/>
          </a:xfrm>
          <a:prstGeom prst="cloudCallout">
            <a:avLst>
              <a:gd name="adj1" fmla="val -39127"/>
              <a:gd name="adj2" fmla="val 112862"/>
            </a:avLst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3200" b="1" dirty="0">
                <a:latin typeface="Calibri" pitchFamily="34" charset="0"/>
                <a:cs typeface="Calibri" pitchFamily="34" charset="0"/>
              </a:rPr>
              <a:t>Bazı maddeler tatlı, bazı maddeler ekşi, bazı maddeler acı, bazı maddeler de tuzlu olabilir.</a:t>
            </a:r>
          </a:p>
        </p:txBody>
      </p:sp>
      <p:pic>
        <p:nvPicPr>
          <p:cNvPr id="25604" name="Picture 4" descr="http://www.islam.info.tr/din/animasyon/tavsanlar/tavsan1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1562" y="3971436"/>
            <a:ext cx="140017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8" name="Picture 10" descr="[​IMG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30783" y="4952507"/>
            <a:ext cx="1371600" cy="1162050"/>
          </a:xfrm>
          <a:prstGeom prst="rect">
            <a:avLst/>
          </a:prstGeom>
          <a:noFill/>
        </p:spPr>
      </p:pic>
      <p:pic>
        <p:nvPicPr>
          <p:cNvPr id="22540" name="Picture 12" descr="[​IMG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8088" y="2852936"/>
            <a:ext cx="1371600" cy="1162050"/>
          </a:xfrm>
          <a:prstGeom prst="rect">
            <a:avLst/>
          </a:prstGeom>
          <a:noFill/>
        </p:spPr>
      </p:pic>
      <p:pic>
        <p:nvPicPr>
          <p:cNvPr id="47106" name="Picture 2" descr="http://img.photobucket.com/albums/v235/SmileyMags/Dads/Dad24b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221088"/>
            <a:ext cx="2304256" cy="1719258"/>
          </a:xfrm>
          <a:prstGeom prst="rect">
            <a:avLst/>
          </a:prstGeom>
          <a:noFill/>
        </p:spPr>
      </p:pic>
      <p:pic>
        <p:nvPicPr>
          <p:cNvPr id="29700" name="Picture 4" descr="[​IMG]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2612" y="2760885"/>
            <a:ext cx="2704162" cy="1800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2" name="Picture 6" descr="[​IMG]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621" y="2455429"/>
            <a:ext cx="1530772" cy="17859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4" name="Picture 8" descr="[​IMG]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2693" y="4395298"/>
            <a:ext cx="2218524" cy="15917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4578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ulut Belirtme Çizgisi"/>
          <p:cNvSpPr/>
          <p:nvPr/>
        </p:nvSpPr>
        <p:spPr>
          <a:xfrm>
            <a:off x="395536" y="214290"/>
            <a:ext cx="8534152" cy="2782662"/>
          </a:xfrm>
          <a:prstGeom prst="cloudCallout">
            <a:avLst>
              <a:gd name="adj1" fmla="val -40045"/>
              <a:gd name="adj2" fmla="val 101272"/>
            </a:avLst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tr-TR" sz="3200" dirty="0" smtClean="0"/>
          </a:p>
          <a:p>
            <a:r>
              <a:rPr lang="tr-TR" sz="320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İçinde </a:t>
            </a:r>
            <a:r>
              <a:rPr lang="tr-TR" sz="32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ne olduğunu bilmediğiniz sıvıları kesinlikle koklamamalı ve tadına bakmamalıyız.</a:t>
            </a:r>
          </a:p>
          <a:p>
            <a:endParaRPr lang="tr-TR" sz="3200" b="1" dirty="0">
              <a:solidFill>
                <a:srgbClr val="FFFF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5604" name="Picture 4" descr="http://www.islam.info.tr/din/animasyon/tavsanlar/tavsan1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1562" y="3971436"/>
            <a:ext cx="140017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8" name="Picture 10" descr="[​IMG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30783" y="4952507"/>
            <a:ext cx="1371600" cy="1162050"/>
          </a:xfrm>
          <a:prstGeom prst="rect">
            <a:avLst/>
          </a:prstGeom>
          <a:noFill/>
        </p:spPr>
      </p:pic>
      <p:pic>
        <p:nvPicPr>
          <p:cNvPr id="22540" name="Picture 12" descr="[​IMG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8088" y="2852936"/>
            <a:ext cx="1371600" cy="1162050"/>
          </a:xfrm>
          <a:prstGeom prst="rect">
            <a:avLst/>
          </a:prstGeom>
          <a:noFill/>
        </p:spPr>
      </p:pic>
      <p:pic>
        <p:nvPicPr>
          <p:cNvPr id="47106" name="Picture 2" descr="http://img.photobucket.com/albums/v235/SmileyMags/Dads/Dad24b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221088"/>
            <a:ext cx="2304256" cy="1719258"/>
          </a:xfrm>
          <a:prstGeom prst="rect">
            <a:avLst/>
          </a:prstGeom>
          <a:noFill/>
        </p:spPr>
      </p:pic>
      <p:pic>
        <p:nvPicPr>
          <p:cNvPr id="31748" name="Picture 4" descr="http://www.gimat.com.tr/images/Sektor/big/c85fc46f-776e-4c1c-9408-6a0a2d10c29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299539"/>
            <a:ext cx="4410911" cy="30392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4578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ulut Belirtme Çizgisi"/>
          <p:cNvSpPr/>
          <p:nvPr/>
        </p:nvSpPr>
        <p:spPr>
          <a:xfrm>
            <a:off x="395536" y="214290"/>
            <a:ext cx="8534152" cy="1846558"/>
          </a:xfrm>
          <a:prstGeom prst="cloudCallout">
            <a:avLst>
              <a:gd name="adj1" fmla="val -30096"/>
              <a:gd name="adj2" fmla="val 142566"/>
            </a:avLst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3200" b="1" dirty="0" smtClean="0">
                <a:latin typeface="Calibri" pitchFamily="34" charset="0"/>
                <a:cs typeface="Calibri" pitchFamily="34" charset="0"/>
              </a:rPr>
              <a:t>.</a:t>
            </a:r>
            <a:r>
              <a:rPr lang="tr-TR" sz="3200" b="1" dirty="0"/>
              <a:t> </a:t>
            </a:r>
            <a:endParaRPr lang="tr-TR" sz="3200" b="1" dirty="0" smtClean="0"/>
          </a:p>
          <a:p>
            <a:r>
              <a:rPr lang="tr-TR" sz="4800" b="1" dirty="0" smtClean="0">
                <a:latin typeface="Calibri" pitchFamily="34" charset="0"/>
                <a:cs typeface="Calibri" pitchFamily="34" charset="0"/>
              </a:rPr>
              <a:t>RENKLİ </a:t>
            </a:r>
            <a:r>
              <a:rPr lang="tr-TR" sz="4800" b="1" dirty="0">
                <a:latin typeface="Calibri" pitchFamily="34" charset="0"/>
                <a:cs typeface="Calibri" pitchFamily="34" charset="0"/>
              </a:rPr>
              <a:t>- RENKSİZ</a:t>
            </a:r>
            <a:r>
              <a:rPr lang="tr-TR" sz="4800" dirty="0">
                <a:latin typeface="Calibri" pitchFamily="34" charset="0"/>
                <a:cs typeface="Calibri" pitchFamily="34" charset="0"/>
              </a:rPr>
              <a:t/>
            </a:r>
            <a:br>
              <a:rPr lang="tr-TR" sz="4800" dirty="0">
                <a:latin typeface="Calibri" pitchFamily="34" charset="0"/>
                <a:cs typeface="Calibri" pitchFamily="34" charset="0"/>
              </a:rPr>
            </a:br>
            <a:endParaRPr lang="tr-TR" sz="48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5604" name="Picture 4" descr="http://www.islam.info.tr/din/animasyon/tavsanlar/tavsan1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1562" y="3971436"/>
            <a:ext cx="140017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8" name="Picture 10" descr="[​IMG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30783" y="4952507"/>
            <a:ext cx="1371600" cy="1162050"/>
          </a:xfrm>
          <a:prstGeom prst="rect">
            <a:avLst/>
          </a:prstGeom>
          <a:noFill/>
        </p:spPr>
      </p:pic>
      <p:pic>
        <p:nvPicPr>
          <p:cNvPr id="22540" name="Picture 12" descr="[​IMG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8088" y="2852936"/>
            <a:ext cx="1371600" cy="1162050"/>
          </a:xfrm>
          <a:prstGeom prst="rect">
            <a:avLst/>
          </a:prstGeom>
          <a:noFill/>
        </p:spPr>
      </p:pic>
      <p:pic>
        <p:nvPicPr>
          <p:cNvPr id="47106" name="Picture 2" descr="http://img.photobucket.com/albums/v235/SmileyMags/Dads/Dad24b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221088"/>
            <a:ext cx="2304256" cy="1719258"/>
          </a:xfrm>
          <a:prstGeom prst="rect">
            <a:avLst/>
          </a:prstGeom>
          <a:noFill/>
        </p:spPr>
      </p:pic>
      <p:pic>
        <p:nvPicPr>
          <p:cNvPr id="7" name="Picture 2" descr="http://img-fotki.yandex.ru/get/5302/natali73123.290/0_50fb9_46c794d2_L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060848"/>
            <a:ext cx="2120255" cy="23340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2" name="Picture 2" descr="http://s2.trthaber.com/resimler/398000/39870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4819161"/>
            <a:ext cx="2532843" cy="14272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4578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ulut Belirtme Çizgisi"/>
          <p:cNvSpPr/>
          <p:nvPr/>
        </p:nvSpPr>
        <p:spPr>
          <a:xfrm>
            <a:off x="395536" y="214290"/>
            <a:ext cx="8534152" cy="2782662"/>
          </a:xfrm>
          <a:prstGeom prst="cloudCallout">
            <a:avLst>
              <a:gd name="adj1" fmla="val 21181"/>
              <a:gd name="adj2" fmla="val 81556"/>
            </a:avLst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tr-TR" sz="3200" dirty="0" smtClean="0"/>
          </a:p>
          <a:p>
            <a:r>
              <a:rPr lang="tr-TR" sz="3200" b="1" dirty="0">
                <a:latin typeface="Calibri" pitchFamily="34" charset="0"/>
                <a:cs typeface="Calibri" pitchFamily="34" charset="0"/>
              </a:rPr>
              <a:t>Gözümüzle maddelerin renkli ya da renksiz olduğunu algılarız. Cam, hava, su gibi maddeler renksizdir</a:t>
            </a:r>
            <a:r>
              <a:rPr lang="tr-TR" sz="320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.</a:t>
            </a:r>
            <a:endParaRPr lang="tr-TR" sz="3200" b="1" dirty="0">
              <a:solidFill>
                <a:srgbClr val="FFFF00"/>
              </a:solidFill>
              <a:latin typeface="Calibri" pitchFamily="34" charset="0"/>
              <a:cs typeface="Calibri" pitchFamily="34" charset="0"/>
            </a:endParaRPr>
          </a:p>
          <a:p>
            <a:endParaRPr lang="tr-TR" sz="3200" b="1" dirty="0">
              <a:solidFill>
                <a:srgbClr val="FFFF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5604" name="Picture 4" descr="http://www.islam.info.tr/din/animasyon/tavsanlar/tavsan1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922911"/>
            <a:ext cx="140017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0" name="Picture 12" descr="[​IMG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0095" y="2978908"/>
            <a:ext cx="1371600" cy="1162050"/>
          </a:xfrm>
          <a:prstGeom prst="rect">
            <a:avLst/>
          </a:prstGeom>
          <a:noFill/>
        </p:spPr>
      </p:pic>
      <p:pic>
        <p:nvPicPr>
          <p:cNvPr id="7" name="Picture 6" descr="[​IMG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77367" y="2999386"/>
            <a:ext cx="2220913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Picture 2" descr="http://i0.wp.com/notajans.com/wp-content/uploads/2015/10/sedef-cam.jpg?resize=560%2C30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775196"/>
            <a:ext cx="3096344" cy="22954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2542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ulut Belirtme Çizgisi"/>
          <p:cNvSpPr/>
          <p:nvPr/>
        </p:nvSpPr>
        <p:spPr>
          <a:xfrm>
            <a:off x="395536" y="214290"/>
            <a:ext cx="8534152" cy="2782662"/>
          </a:xfrm>
          <a:prstGeom prst="cloudCallout">
            <a:avLst>
              <a:gd name="adj1" fmla="val 21181"/>
              <a:gd name="adj2" fmla="val 81556"/>
            </a:avLst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tr-TR" sz="3200" dirty="0" smtClean="0"/>
          </a:p>
          <a:p>
            <a:r>
              <a:rPr lang="tr-TR" sz="3200" dirty="0" smtClean="0"/>
              <a:t> </a:t>
            </a:r>
            <a:r>
              <a:rPr lang="tr-TR" sz="3200" dirty="0"/>
              <a:t>K</a:t>
            </a:r>
            <a:r>
              <a:rPr lang="tr-TR" sz="3200" dirty="0" smtClean="0"/>
              <a:t>alem</a:t>
            </a:r>
            <a:r>
              <a:rPr lang="tr-TR" sz="3200" dirty="0"/>
              <a:t>, kapı ağaç gibi maddeler ise renklidir.</a:t>
            </a:r>
            <a:br>
              <a:rPr lang="tr-TR" sz="3200" dirty="0"/>
            </a:br>
            <a:endParaRPr lang="tr-TR" sz="3200" b="1" dirty="0">
              <a:solidFill>
                <a:srgbClr val="FFFF00"/>
              </a:solidFill>
              <a:latin typeface="Calibri" pitchFamily="34" charset="0"/>
              <a:cs typeface="Calibri" pitchFamily="34" charset="0"/>
            </a:endParaRPr>
          </a:p>
          <a:p>
            <a:endParaRPr lang="tr-TR" sz="3200" b="1" dirty="0">
              <a:solidFill>
                <a:srgbClr val="FFFF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5604" name="Picture 4" descr="http://www.islam.info.tr/din/animasyon/tavsanlar/tavsan1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922911"/>
            <a:ext cx="140017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0" name="Picture 12" descr="[​IMG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0095" y="2978908"/>
            <a:ext cx="1371600" cy="1162050"/>
          </a:xfrm>
          <a:prstGeom prst="rect">
            <a:avLst/>
          </a:prstGeom>
          <a:noFill/>
        </p:spPr>
      </p:pic>
      <p:pic>
        <p:nvPicPr>
          <p:cNvPr id="7" name="Picture 6" descr="[​IMG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77367" y="2999386"/>
            <a:ext cx="2220913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4" name="Picture 2" descr="https://encrypted-tbn0.gstatic.com/images?q=tbn:ANd9GcQMk50HleWOas4_idOF5-EFwqcuN3tlu0eUtQj1WqVDBYjTy_ZV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275210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img-fotki.yandex.ru/get/5302/natali73123.290/0_50fb9_46c794d2_L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063195"/>
            <a:ext cx="2120255" cy="23340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0852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ulut Belirtme Çizgisi"/>
          <p:cNvSpPr/>
          <p:nvPr/>
        </p:nvSpPr>
        <p:spPr>
          <a:xfrm>
            <a:off x="395536" y="214290"/>
            <a:ext cx="8534152" cy="2782662"/>
          </a:xfrm>
          <a:prstGeom prst="cloudCallout">
            <a:avLst>
              <a:gd name="adj1" fmla="val 21181"/>
              <a:gd name="adj2" fmla="val 81556"/>
            </a:avLst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tr-TR" sz="3200" dirty="0" smtClean="0"/>
          </a:p>
          <a:p>
            <a:endParaRPr lang="tr-TR" sz="3200" dirty="0" smtClean="0">
              <a:latin typeface="Calibri" pitchFamily="34" charset="0"/>
              <a:cs typeface="Calibri" pitchFamily="34" charset="0"/>
            </a:endParaRPr>
          </a:p>
          <a:p>
            <a:r>
              <a:rPr lang="tr-TR" sz="3200" dirty="0" smtClean="0">
                <a:latin typeface="Calibri" pitchFamily="34" charset="0"/>
                <a:cs typeface="Calibri" pitchFamily="34" charset="0"/>
              </a:rPr>
              <a:t>Maddeleri </a:t>
            </a:r>
            <a:r>
              <a:rPr lang="tr-TR" sz="3200" dirty="0">
                <a:latin typeface="Calibri" pitchFamily="34" charset="0"/>
                <a:cs typeface="Calibri" pitchFamily="34" charset="0"/>
              </a:rPr>
              <a:t>sadece renklerine göre ayıramayız. Beyaz renkteki tuz ve şekeri rengine göre ayırt edemeyiz.</a:t>
            </a:r>
          </a:p>
          <a:p>
            <a:r>
              <a:rPr lang="tr-TR" sz="320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.</a:t>
            </a:r>
            <a:endParaRPr lang="tr-TR" sz="3200" b="1" dirty="0">
              <a:solidFill>
                <a:srgbClr val="FFFF00"/>
              </a:solidFill>
              <a:latin typeface="Calibri" pitchFamily="34" charset="0"/>
              <a:cs typeface="Calibri" pitchFamily="34" charset="0"/>
            </a:endParaRPr>
          </a:p>
          <a:p>
            <a:endParaRPr lang="tr-TR" sz="3200" b="1" dirty="0">
              <a:solidFill>
                <a:srgbClr val="FFFF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" name="Picture 6" descr="[​IMG]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77367" y="2999386"/>
            <a:ext cx="2220913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Picture 2" descr="http://i.sabah.com.tr/sbh/2015/10/27/650x344/144592949102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271532"/>
            <a:ext cx="4122590" cy="263538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0852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ulut Belirtme Çizgisi"/>
          <p:cNvSpPr/>
          <p:nvPr/>
        </p:nvSpPr>
        <p:spPr>
          <a:xfrm>
            <a:off x="395536" y="214290"/>
            <a:ext cx="8534152" cy="2062582"/>
          </a:xfrm>
          <a:prstGeom prst="cloudCallout">
            <a:avLst>
              <a:gd name="adj1" fmla="val 14599"/>
              <a:gd name="adj2" fmla="val 37898"/>
            </a:avLst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3200" b="1" dirty="0">
                <a:solidFill>
                  <a:srgbClr val="FFFF00"/>
                </a:solidFill>
                <a:latin typeface="Cambria Math"/>
              </a:rPr>
              <a:t>Hava, su gibi maddelerin de </a:t>
            </a:r>
            <a:r>
              <a:rPr lang="tr-TR" sz="3200" b="1" dirty="0" smtClean="0">
                <a:solidFill>
                  <a:srgbClr val="FFFF00"/>
                </a:solidFill>
                <a:latin typeface="Cambria Math"/>
              </a:rPr>
              <a:t>renksizdir</a:t>
            </a:r>
            <a:r>
              <a:rPr lang="tr-TR" sz="3200" b="1" dirty="0" smtClean="0">
                <a:solidFill>
                  <a:srgbClr val="92D050"/>
                </a:solidFill>
                <a:latin typeface="Cambria Math"/>
              </a:rPr>
              <a:t>. </a:t>
            </a:r>
            <a:endParaRPr lang="tr-TR" sz="3200" b="1" dirty="0">
              <a:solidFill>
                <a:srgbClr val="92D050"/>
              </a:solidFill>
              <a:latin typeface="Cambria Math"/>
            </a:endParaRPr>
          </a:p>
        </p:txBody>
      </p:sp>
      <p:pic>
        <p:nvPicPr>
          <p:cNvPr id="36868" name="Picture 4" descr="https://lh4.googleusercontent.com/-cX6EPSKzEF4/UP12C086BhI/AAAAAAABwec/vdm_NxpDwZs/s900/Erde2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564904"/>
            <a:ext cx="3410287" cy="31683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img-fotki.yandex.ru/get/5114/141037995.16/0_85e8b_19a3fe1d_XL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3310" y="2780929"/>
            <a:ext cx="3341138" cy="29484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0852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428596" y="357166"/>
            <a:ext cx="7429552" cy="2999826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C00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tr-TR" sz="28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İnsanlar, hayvanlar, bitkiler, taş, toprak, hava, su, masa, sandalye, kalem, silgi, Güneş, Dünya, Ay ve yıldızların hepsi maddedir.</a:t>
            </a:r>
          </a:p>
        </p:txBody>
      </p:sp>
      <p:pic>
        <p:nvPicPr>
          <p:cNvPr id="6" name="Picture 2" descr="Family graphics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67536" y="4005064"/>
            <a:ext cx="1981224" cy="1713446"/>
          </a:xfrm>
          <a:prstGeom prst="rect">
            <a:avLst/>
          </a:prstGeom>
          <a:noFill/>
        </p:spPr>
      </p:pic>
      <p:pic>
        <p:nvPicPr>
          <p:cNvPr id="7" name="Picture 10" descr="[​IMG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2474107"/>
            <a:ext cx="687710" cy="1125344"/>
          </a:xfrm>
          <a:prstGeom prst="rect">
            <a:avLst/>
          </a:prstGeom>
          <a:noFill/>
        </p:spPr>
      </p:pic>
      <p:pic>
        <p:nvPicPr>
          <p:cNvPr id="4098" name="Picture 2" descr="http://s110.photobucket.com/albums/n109/mrslin/background/bmbg00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3599451"/>
            <a:ext cx="3351316" cy="23163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s://lh4.googleusercontent.com/-cX6EPSKzEF4/UP12C086BhI/AAAAAAABwec/vdm_NxpDwZs/s900/Erde2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5752" y="3853675"/>
            <a:ext cx="2406488" cy="20162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428596" y="357166"/>
            <a:ext cx="8358246" cy="2063722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C00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tr-TR" sz="3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Maddeyi Niteleyen Özellikler Nelerdir?</a:t>
            </a:r>
            <a:br>
              <a:rPr lang="tr-TR" sz="3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</a:br>
            <a:endParaRPr lang="tr-TR" sz="3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1506" name="Picture 2" descr="http://img03.blogcu.com/images/c/a/i/caillouturkiye/1f10f5d7aa4550514c2c67ee8d077117_130925708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83767" y="3643308"/>
            <a:ext cx="1905000" cy="1905000"/>
          </a:xfrm>
          <a:prstGeom prst="rect">
            <a:avLst/>
          </a:prstGeom>
          <a:noFill/>
        </p:spPr>
      </p:pic>
      <p:pic>
        <p:nvPicPr>
          <p:cNvPr id="21508" name="Picture 4" descr="[​IMG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140" y="4386875"/>
            <a:ext cx="1811925" cy="1500198"/>
          </a:xfrm>
          <a:prstGeom prst="rect">
            <a:avLst/>
          </a:prstGeom>
          <a:noFill/>
        </p:spPr>
      </p:pic>
      <p:pic>
        <p:nvPicPr>
          <p:cNvPr id="21510" name="Picture 6" descr="[​IMG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2786058"/>
            <a:ext cx="1047750" cy="1714500"/>
          </a:xfrm>
          <a:prstGeom prst="rect">
            <a:avLst/>
          </a:prstGeom>
          <a:noFill/>
        </p:spPr>
      </p:pic>
      <p:pic>
        <p:nvPicPr>
          <p:cNvPr id="21514" name="Picture 10" descr="[​IMG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2672375"/>
            <a:ext cx="1047750" cy="1714500"/>
          </a:xfrm>
          <a:prstGeom prst="rect">
            <a:avLst/>
          </a:prstGeom>
          <a:noFill/>
        </p:spPr>
      </p:pic>
      <p:pic>
        <p:nvPicPr>
          <p:cNvPr id="5122" name="Picture 2" descr="http://gif-jpg-png.ru/_ph/35/2/938231842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8450" y="2708278"/>
            <a:ext cx="3634030" cy="32076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Resim" descr="akıllı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8" y="3500438"/>
            <a:ext cx="1238561" cy="2747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2" descr="agac-hareketli-resim-0008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2396" y="4929198"/>
            <a:ext cx="1228725" cy="990601"/>
          </a:xfrm>
          <a:prstGeom prst="rect">
            <a:avLst/>
          </a:prstGeom>
          <a:noFill/>
        </p:spPr>
      </p:pic>
      <p:pic>
        <p:nvPicPr>
          <p:cNvPr id="19460" name="Picture 4" descr="[​IMG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00958" y="2714620"/>
            <a:ext cx="1371600" cy="1162050"/>
          </a:xfrm>
          <a:prstGeom prst="rect">
            <a:avLst/>
          </a:prstGeom>
          <a:noFill/>
        </p:spPr>
      </p:pic>
      <p:pic>
        <p:nvPicPr>
          <p:cNvPr id="19462" name="Picture 6" descr="[​IMG]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57818" y="4857760"/>
            <a:ext cx="1047750" cy="1714500"/>
          </a:xfrm>
          <a:prstGeom prst="rect">
            <a:avLst/>
          </a:prstGeom>
          <a:noFill/>
        </p:spPr>
      </p:pic>
      <p:pic>
        <p:nvPicPr>
          <p:cNvPr id="51202" name="Picture 2" descr="http://www.upliftifyer.com/wpimages/wp99ef8ec4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00100" y="3357562"/>
            <a:ext cx="3467100" cy="2171701"/>
          </a:xfrm>
          <a:prstGeom prst="rect">
            <a:avLst/>
          </a:prstGeom>
          <a:noFill/>
        </p:spPr>
      </p:pic>
      <p:sp>
        <p:nvSpPr>
          <p:cNvPr id="2" name="Dikdörtgen 1"/>
          <p:cNvSpPr/>
          <p:nvPr/>
        </p:nvSpPr>
        <p:spPr>
          <a:xfrm>
            <a:off x="611559" y="332656"/>
            <a:ext cx="8189561" cy="2062103"/>
          </a:xfrm>
          <a:prstGeom prst="rect">
            <a:avLst/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r>
              <a:rPr lang="tr-TR" sz="32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Maddelerin özelliklerini kimi zaman görerek, kimi zaman dokunarak, kimi zaman koklayarak, kimi zaman işiterek, kimi zaman da tadarak algılayabiliriz. </a:t>
            </a:r>
          </a:p>
        </p:txBody>
      </p:sp>
    </p:spTree>
    <p:extLst>
      <p:ext uri="{BB962C8B-B14F-4D97-AF65-F5344CB8AC3E}">
        <p14:creationId xmlns="" xmlns:p14="http://schemas.microsoft.com/office/powerpoint/2010/main" val="4218702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428596" y="571480"/>
            <a:ext cx="8358246" cy="2286016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C00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tr-TR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Beş duyu organlarımızla maddelerin </a:t>
            </a:r>
            <a:r>
              <a:rPr lang="tr-TR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ÖZELLİKLERİNİ </a:t>
            </a:r>
            <a:r>
              <a:rPr lang="tr-TR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anlayabiliriz</a:t>
            </a:r>
            <a:r>
              <a:rPr lang="tr-TR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. </a:t>
            </a:r>
          </a:p>
          <a:p>
            <a:pPr>
              <a:buNone/>
            </a:pPr>
            <a:endParaRPr lang="tr-TR" b="1" dirty="0" smtClean="0">
              <a:solidFill>
                <a:schemeClr val="bg1"/>
              </a:solidFill>
            </a:endParaRPr>
          </a:p>
        </p:txBody>
      </p:sp>
      <p:pic>
        <p:nvPicPr>
          <p:cNvPr id="5" name="4 Resim" descr="akıllı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35744" y="3142109"/>
            <a:ext cx="1238561" cy="2747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2" descr="agac-hareketli-resim-0008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72396" y="4592413"/>
            <a:ext cx="1228725" cy="990601"/>
          </a:xfrm>
          <a:prstGeom prst="rect">
            <a:avLst/>
          </a:prstGeom>
          <a:noFill/>
        </p:spPr>
      </p:pic>
      <p:pic>
        <p:nvPicPr>
          <p:cNvPr id="19460" name="Picture 4" descr="[​IMG]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00958" y="2492896"/>
            <a:ext cx="1371600" cy="1162050"/>
          </a:xfrm>
          <a:prstGeom prst="rect">
            <a:avLst/>
          </a:prstGeom>
          <a:noFill/>
        </p:spPr>
      </p:pic>
      <p:pic>
        <p:nvPicPr>
          <p:cNvPr id="19462" name="Picture 6" descr="[​IMG]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43882" y="4017165"/>
            <a:ext cx="1047750" cy="1714500"/>
          </a:xfrm>
          <a:prstGeom prst="rect">
            <a:avLst/>
          </a:prstGeom>
          <a:noFill/>
        </p:spPr>
      </p:pic>
      <p:pic>
        <p:nvPicPr>
          <p:cNvPr id="51202" name="Picture 2" descr="http://www.upliftifyer.com/wpimages/wp99ef8ec4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3568" y="3495529"/>
            <a:ext cx="3467100" cy="21717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938341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://www.upliftifyer.com/wpimages/wp99ef8ec4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85757"/>
            <a:ext cx="2885678" cy="2171701"/>
          </a:xfrm>
          <a:prstGeom prst="rect">
            <a:avLst/>
          </a:prstGeom>
          <a:noFill/>
        </p:spPr>
      </p:pic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1763688" y="143947"/>
            <a:ext cx="6837641" cy="420134"/>
          </a:xfrm>
          <a:prstGeom prst="rect">
            <a:avLst/>
          </a:prstGeom>
          <a:solidFill>
            <a:srgbClr val="FFCC99">
              <a:alpha val="5098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28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Maddeyi Niteleyen özellikler</a:t>
            </a:r>
            <a:endParaRPr lang="tr-TR" sz="2800" b="1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Rectangle 15"/>
          <p:cNvSpPr>
            <a:spLocks noChangeArrowheads="1"/>
          </p:cNvSpPr>
          <p:nvPr/>
        </p:nvSpPr>
        <p:spPr bwMode="auto">
          <a:xfrm>
            <a:off x="3766646" y="3976798"/>
            <a:ext cx="4248150" cy="504056"/>
          </a:xfrm>
          <a:prstGeom prst="rect">
            <a:avLst/>
          </a:prstGeom>
          <a:solidFill>
            <a:srgbClr val="FFFF00">
              <a:alpha val="8313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tr-TR" b="1" dirty="0" smtClean="0"/>
          </a:p>
          <a:p>
            <a:pPr algn="ctr"/>
            <a:r>
              <a:rPr lang="tr-TR" sz="2800" b="1" dirty="0" smtClean="0">
                <a:latin typeface="Calibri" pitchFamily="34" charset="0"/>
                <a:cs typeface="Calibri" pitchFamily="34" charset="0"/>
              </a:rPr>
              <a:t>Renkli </a:t>
            </a:r>
            <a:r>
              <a:rPr lang="tr-TR" sz="2800" b="1" dirty="0">
                <a:latin typeface="Calibri" pitchFamily="34" charset="0"/>
                <a:cs typeface="Calibri" pitchFamily="34" charset="0"/>
              </a:rPr>
              <a:t>- </a:t>
            </a:r>
            <a:r>
              <a:rPr lang="tr-TR" sz="2800" b="1" dirty="0" smtClean="0">
                <a:latin typeface="Calibri" pitchFamily="34" charset="0"/>
                <a:cs typeface="Calibri" pitchFamily="34" charset="0"/>
              </a:rPr>
              <a:t>Renksiz</a:t>
            </a:r>
            <a:r>
              <a:rPr lang="tr-TR" sz="2800" b="1" dirty="0">
                <a:latin typeface="Calibri" pitchFamily="34" charset="0"/>
                <a:cs typeface="Calibri" pitchFamily="34" charset="0"/>
              </a:rPr>
              <a:t/>
            </a:r>
            <a:br>
              <a:rPr lang="tr-TR" sz="2800" b="1" dirty="0">
                <a:latin typeface="Calibri" pitchFamily="34" charset="0"/>
                <a:cs typeface="Calibri" pitchFamily="34" charset="0"/>
              </a:rPr>
            </a:br>
            <a:endParaRPr lang="tr-TR" sz="2800" b="1" dirty="0">
              <a:solidFill>
                <a:srgbClr val="FF33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Rectangle 26"/>
          <p:cNvSpPr>
            <a:spLocks noChangeArrowheads="1"/>
          </p:cNvSpPr>
          <p:nvPr/>
        </p:nvSpPr>
        <p:spPr bwMode="auto">
          <a:xfrm>
            <a:off x="3796018" y="4744474"/>
            <a:ext cx="4248150" cy="484726"/>
          </a:xfrm>
          <a:prstGeom prst="rect">
            <a:avLst/>
          </a:prstGeom>
          <a:solidFill>
            <a:srgbClr val="FFFF00">
              <a:alpha val="8313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28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Tat</a:t>
            </a:r>
            <a:endParaRPr lang="tr-TR" sz="2800" b="1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" name="Rectangle 16"/>
          <p:cNvSpPr>
            <a:spLocks noChangeArrowheads="1"/>
          </p:cNvSpPr>
          <p:nvPr/>
        </p:nvSpPr>
        <p:spPr bwMode="auto">
          <a:xfrm>
            <a:off x="3682427" y="752666"/>
            <a:ext cx="4248150" cy="444086"/>
          </a:xfrm>
          <a:prstGeom prst="rect">
            <a:avLst/>
          </a:prstGeom>
          <a:solidFill>
            <a:srgbClr val="FFFF00">
              <a:alpha val="8313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28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Sert </a:t>
            </a:r>
            <a:r>
              <a:rPr lang="tr-TR" sz="28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- </a:t>
            </a:r>
            <a:r>
              <a:rPr lang="tr-TR" sz="28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Yumuşak</a:t>
            </a:r>
            <a:endParaRPr lang="tr-TR" sz="2800" b="1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Rectangle 17"/>
          <p:cNvSpPr>
            <a:spLocks noChangeArrowheads="1"/>
          </p:cNvSpPr>
          <p:nvPr/>
        </p:nvSpPr>
        <p:spPr bwMode="auto">
          <a:xfrm>
            <a:off x="3766646" y="1412776"/>
            <a:ext cx="4248150" cy="288925"/>
          </a:xfrm>
          <a:prstGeom prst="rect">
            <a:avLst/>
          </a:prstGeom>
          <a:solidFill>
            <a:srgbClr val="FFFF00">
              <a:alpha val="8313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28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Esnek - </a:t>
            </a:r>
            <a:r>
              <a:rPr lang="tr-TR" sz="28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KIRILGAN</a:t>
            </a:r>
            <a:endParaRPr lang="tr-TR" sz="2800" b="1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Rectangle 18"/>
          <p:cNvSpPr>
            <a:spLocks noChangeArrowheads="1"/>
          </p:cNvSpPr>
          <p:nvPr/>
        </p:nvSpPr>
        <p:spPr bwMode="auto">
          <a:xfrm>
            <a:off x="3768269" y="2565460"/>
            <a:ext cx="4248150" cy="431677"/>
          </a:xfrm>
          <a:prstGeom prst="rect">
            <a:avLst/>
          </a:prstGeom>
          <a:solidFill>
            <a:srgbClr val="FFFF00">
              <a:alpha val="8313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28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Renksiz - Renksiz</a:t>
            </a:r>
            <a:endParaRPr lang="tr-TR" sz="2800" b="1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7" name="Rectangle 20"/>
          <p:cNvSpPr>
            <a:spLocks noChangeArrowheads="1"/>
          </p:cNvSpPr>
          <p:nvPr/>
        </p:nvSpPr>
        <p:spPr bwMode="auto">
          <a:xfrm>
            <a:off x="3766646" y="3212976"/>
            <a:ext cx="4248150" cy="577850"/>
          </a:xfrm>
          <a:prstGeom prst="rect">
            <a:avLst/>
          </a:prstGeom>
          <a:solidFill>
            <a:srgbClr val="FFFF00">
              <a:alpha val="8313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28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Kokulu - </a:t>
            </a:r>
            <a:r>
              <a:rPr lang="tr-TR" sz="28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Kokusuz</a:t>
            </a:r>
            <a:endParaRPr lang="tr-TR" sz="2800" b="1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8" name="Rectangle 21"/>
          <p:cNvSpPr>
            <a:spLocks noChangeArrowheads="1"/>
          </p:cNvSpPr>
          <p:nvPr/>
        </p:nvSpPr>
        <p:spPr bwMode="auto">
          <a:xfrm>
            <a:off x="3766646" y="1916832"/>
            <a:ext cx="4248150" cy="504056"/>
          </a:xfrm>
          <a:prstGeom prst="rect">
            <a:avLst/>
          </a:prstGeom>
          <a:solidFill>
            <a:srgbClr val="FFFF00">
              <a:alpha val="8313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tr-TR" sz="2400" dirty="0" smtClean="0"/>
          </a:p>
          <a:p>
            <a:pPr algn="ctr"/>
            <a:r>
              <a:rPr lang="tr-TR" sz="2800" b="1" dirty="0" smtClean="0">
                <a:latin typeface="Calibri" pitchFamily="34" charset="0"/>
                <a:cs typeface="Calibri" pitchFamily="34" charset="0"/>
              </a:rPr>
              <a:t>Pürüzlü </a:t>
            </a:r>
            <a:r>
              <a:rPr lang="tr-TR" sz="2800" b="1" dirty="0">
                <a:latin typeface="Calibri" pitchFamily="34" charset="0"/>
                <a:cs typeface="Calibri" pitchFamily="34" charset="0"/>
              </a:rPr>
              <a:t>- </a:t>
            </a:r>
            <a:r>
              <a:rPr lang="tr-TR" sz="2800" b="1" dirty="0" smtClean="0">
                <a:latin typeface="Calibri" pitchFamily="34" charset="0"/>
                <a:cs typeface="Calibri" pitchFamily="34" charset="0"/>
              </a:rPr>
              <a:t>Pürüzsüz</a:t>
            </a:r>
            <a:r>
              <a:rPr lang="tr-TR" sz="2800" b="1" dirty="0">
                <a:latin typeface="Calibri" pitchFamily="34" charset="0"/>
                <a:cs typeface="Calibri" pitchFamily="34" charset="0"/>
              </a:rPr>
              <a:t/>
            </a:r>
            <a:br>
              <a:rPr lang="tr-TR" sz="2800" b="1" dirty="0">
                <a:latin typeface="Calibri" pitchFamily="34" charset="0"/>
                <a:cs typeface="Calibri" pitchFamily="34" charset="0"/>
              </a:rPr>
            </a:br>
            <a:endParaRPr lang="tr-TR" sz="2800" b="1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10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0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10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10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10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10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[​IMG]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501008"/>
            <a:ext cx="1800200" cy="2395702"/>
          </a:xfrm>
          <a:prstGeom prst="rect">
            <a:avLst/>
          </a:prstGeom>
          <a:noFill/>
        </p:spPr>
      </p:pic>
      <p:sp>
        <p:nvSpPr>
          <p:cNvPr id="3" name="Dikdörtgen 2"/>
          <p:cNvSpPr/>
          <p:nvPr/>
        </p:nvSpPr>
        <p:spPr>
          <a:xfrm>
            <a:off x="251520" y="332656"/>
            <a:ext cx="8712968" cy="3046988"/>
          </a:xfrm>
          <a:prstGeom prst="rect">
            <a:avLst/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r>
              <a:rPr lang="tr-TR" sz="32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Maddelerin;</a:t>
            </a:r>
            <a:r>
              <a:rPr lang="tr-TR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tr-TR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</a:br>
            <a:r>
              <a:rPr lang="tr-TR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Renk ve şekillerini </a:t>
            </a:r>
            <a:r>
              <a:rPr lang="tr-TR" sz="32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gözümüzle,</a:t>
            </a:r>
            <a:r>
              <a:rPr lang="tr-TR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tr-TR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</a:br>
            <a:r>
              <a:rPr lang="tr-TR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Kokularını </a:t>
            </a:r>
            <a:r>
              <a:rPr lang="tr-TR" sz="32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burnumuzla,</a:t>
            </a:r>
            <a:r>
              <a:rPr lang="tr-TR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tr-TR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</a:br>
            <a:r>
              <a:rPr lang="tr-TR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Tatlarını </a:t>
            </a:r>
            <a:r>
              <a:rPr lang="tr-TR" sz="32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dilimizle,</a:t>
            </a:r>
            <a:r>
              <a:rPr lang="tr-TR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tr-TR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</a:br>
            <a:r>
              <a:rPr lang="tr-TR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Sertlik, yumuşaklık, pürüzlülük ve pürüzsüzlük gibi özelliklerini </a:t>
            </a:r>
            <a:r>
              <a:rPr lang="tr-TR" sz="32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derimiz</a:t>
            </a:r>
            <a:r>
              <a:rPr lang="tr-TR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 yardımı ile algılarız.</a:t>
            </a:r>
          </a:p>
        </p:txBody>
      </p:sp>
      <p:pic>
        <p:nvPicPr>
          <p:cNvPr id="6146" name="Picture 2" descr="http://img-fotki.yandex.ru/get/3810/gullum.4/0_36aec_8d5e8df5_XL.jpg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503118"/>
            <a:ext cx="5238750" cy="26277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labalık">
  <a:themeElements>
    <a:clrScheme name="Kalabalık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Kalabalık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Kalabalık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1433</TotalTime>
  <Words>427</Words>
  <PresentationFormat>Ekran Gösterisi (4:3)</PresentationFormat>
  <Paragraphs>72</Paragraphs>
  <Slides>38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38</vt:i4>
      </vt:variant>
    </vt:vector>
  </HeadingPairs>
  <TitlesOfParts>
    <vt:vector size="39" baseType="lpstr">
      <vt:lpstr>Kalabalık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2012-11-18T10:59:22Z</dcterms:created>
  <dcterms:modified xsi:type="dcterms:W3CDTF">2016-08-25T07:51:17Z</dcterms:modified>
  <cp:category>www.sorubak.com</cp:category>
</cp:coreProperties>
</file>