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8" r:id="rId12"/>
    <p:sldId id="269" r:id="rId13"/>
    <p:sldId id="266" r:id="rId14"/>
    <p:sldId id="267" r:id="rId15"/>
    <p:sldId id="270" r:id="rId16"/>
    <p:sldId id="271" r:id="rId17"/>
  </p:sldIdLst>
  <p:sldSz cx="9144000" cy="5143500" type="screen16x9"/>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842" y="-978"/>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98690D-8C85-42E5-BF4E-09F7A62DF982}" type="datetimeFigureOut">
              <a:rPr lang="tr-TR" smtClean="0"/>
              <a:pPr/>
              <a:t>31.12.2015</a:t>
            </a:fld>
            <a:endParaRPr lang="tr-TR"/>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53CA33-F6A0-41FC-959B-71599A578B44}" type="slidenum">
              <a:rPr lang="tr-TR" smtClean="0"/>
              <a:pPr/>
              <a:t>‹#›</a:t>
            </a:fld>
            <a:endParaRPr lang="tr-TR"/>
          </a:p>
        </p:txBody>
      </p:sp>
    </p:spTree>
    <p:extLst>
      <p:ext uri="{BB962C8B-B14F-4D97-AF65-F5344CB8AC3E}">
        <p14:creationId xmlns:p14="http://schemas.microsoft.com/office/powerpoint/2010/main" xmlns="" val="3757164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rPr>
              <a:t>www.</a:t>
            </a:r>
            <a:r>
              <a:rPr lang="tr-TR" sz="1200" u="sng" kern="1200" dirty="0" err="1" smtClean="0">
                <a:solidFill>
                  <a:schemeClr val="tx1"/>
                </a:solidFill>
                <a:effectLst/>
                <a:latin typeface="+mn-lt"/>
                <a:ea typeface="+mn-ea"/>
                <a:cs typeface="+mn-cs"/>
              </a:rPr>
              <a:t>sorubak</a:t>
            </a:r>
            <a:r>
              <a:rPr lang="tr-TR" sz="1200" u="sng" kern="1200" dirty="0" smtClean="0">
                <a:solidFill>
                  <a:schemeClr val="tx1"/>
                </a:solidFill>
                <a:effectLst/>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9253CA33-F6A0-41FC-959B-71599A578B44}" type="slidenum">
              <a:rPr lang="tr-TR" smtClean="0"/>
              <a:pPr/>
              <a:t>3</a:t>
            </a:fld>
            <a:endParaRPr lang="tr-TR"/>
          </a:p>
        </p:txBody>
      </p:sp>
    </p:spTree>
    <p:extLst>
      <p:ext uri="{BB962C8B-B14F-4D97-AF65-F5344CB8AC3E}">
        <p14:creationId xmlns:p14="http://schemas.microsoft.com/office/powerpoint/2010/main" xmlns="" val="3774970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253CA33-F6A0-41FC-959B-71599A578B44}" type="slidenum">
              <a:rPr lang="tr-TR" smtClean="0"/>
              <a:pPr/>
              <a:t>16</a:t>
            </a:fld>
            <a:endParaRPr lang="tr-TR"/>
          </a:p>
        </p:txBody>
      </p:sp>
    </p:spTree>
    <p:extLst>
      <p:ext uri="{BB962C8B-B14F-4D97-AF65-F5344CB8AC3E}">
        <p14:creationId xmlns:p14="http://schemas.microsoft.com/office/powerpoint/2010/main" xmlns="" val="1914396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597819"/>
            <a:ext cx="7772400" cy="1102519"/>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05979"/>
            <a:ext cx="2057400" cy="4388644"/>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05979"/>
            <a:ext cx="6019800" cy="43886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3305176"/>
            <a:ext cx="7772400" cy="1021556"/>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31.12.2015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31.12.2015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31.12.2015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31.12.2015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31.12.2015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1" y="204787"/>
            <a:ext cx="3008313" cy="871538"/>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31.12.2015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3600450"/>
            <a:ext cx="5486400" cy="425054"/>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31.12.2015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31.12.2015</a:t>
            </a:fld>
            <a:endParaRPr lang="tr-TR"/>
          </a:p>
        </p:txBody>
      </p:sp>
      <p:sp>
        <p:nvSpPr>
          <p:cNvPr id="5" name="4 Altbilgi Yer Tutucusu"/>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857356" y="428610"/>
            <a:ext cx="4999958" cy="1015663"/>
          </a:xfrm>
          <a:prstGeom prst="rect">
            <a:avLst/>
          </a:prstGeom>
          <a:noFill/>
        </p:spPr>
        <p:txBody>
          <a:bodyPr wrap="none" rtlCol="0">
            <a:spAutoFit/>
          </a:bodyPr>
          <a:lstStyle/>
          <a:p>
            <a:r>
              <a:rPr lang="tr-TR" sz="6000" b="1" dirty="0" smtClean="0">
                <a:solidFill>
                  <a:srgbClr val="0070C0"/>
                </a:solidFill>
                <a:effectLst>
                  <a:outerShdw blurRad="38100" dist="38100" dir="2700000" algn="tl">
                    <a:srgbClr val="000000">
                      <a:alpha val="43137"/>
                    </a:srgbClr>
                  </a:outerShdw>
                </a:effectLst>
                <a:latin typeface="+mj-lt"/>
              </a:rPr>
              <a:t>KURAN DİLİYLE</a:t>
            </a:r>
            <a:endParaRPr lang="tr-TR" sz="6000" b="1" dirty="0">
              <a:solidFill>
                <a:srgbClr val="0070C0"/>
              </a:solidFill>
              <a:effectLst>
                <a:outerShdw blurRad="38100" dist="38100" dir="2700000" algn="tl">
                  <a:srgbClr val="000000">
                    <a:alpha val="43137"/>
                  </a:srgbClr>
                </a:outerShdw>
              </a:effectLst>
              <a:latin typeface="+mj-lt"/>
            </a:endParaRPr>
          </a:p>
        </p:txBody>
      </p:sp>
      <p:sp>
        <p:nvSpPr>
          <p:cNvPr id="5" name="4 Metin kutusu"/>
          <p:cNvSpPr txBox="1"/>
          <p:nvPr/>
        </p:nvSpPr>
        <p:spPr>
          <a:xfrm>
            <a:off x="642910" y="1428742"/>
            <a:ext cx="7850547" cy="1015663"/>
          </a:xfrm>
          <a:prstGeom prst="rect">
            <a:avLst/>
          </a:prstGeom>
          <a:noFill/>
        </p:spPr>
        <p:txBody>
          <a:bodyPr wrap="none" rtlCol="0">
            <a:spAutoFit/>
          </a:bodyPr>
          <a:lstStyle/>
          <a:p>
            <a:r>
              <a:rPr lang="tr-TR" sz="6000" u="sng" dirty="0" smtClean="0">
                <a:solidFill>
                  <a:srgbClr val="00B0F0"/>
                </a:solidFill>
              </a:rPr>
              <a:t>HZ. MUHAMMED (S.A.V)</a:t>
            </a:r>
            <a:endParaRPr lang="tr-TR" sz="6000" b="1" dirty="0">
              <a:solidFill>
                <a:srgbClr val="00B0F0"/>
              </a:solidFill>
              <a:effectLst>
                <a:outerShdw blurRad="38100" dist="38100" dir="2700000" algn="tl">
                  <a:srgbClr val="000000">
                    <a:alpha val="43137"/>
                  </a:srgbClr>
                </a:outerShdw>
              </a:effectLst>
            </a:endParaRPr>
          </a:p>
        </p:txBody>
      </p:sp>
      <p:pic>
        <p:nvPicPr>
          <p:cNvPr id="1026" name="Picture 2" descr="C:\Users\pc\Desktop\MFK\kuran.png"/>
          <p:cNvPicPr>
            <a:picLocks noChangeAspect="1" noChangeArrowheads="1"/>
          </p:cNvPicPr>
          <p:nvPr/>
        </p:nvPicPr>
        <p:blipFill>
          <a:blip r:embed="rId2" cstate="print"/>
          <a:srcRect/>
          <a:stretch>
            <a:fillRect/>
          </a:stretch>
        </p:blipFill>
        <p:spPr bwMode="auto">
          <a:xfrm>
            <a:off x="2571736" y="2000258"/>
            <a:ext cx="4314658" cy="3143242"/>
          </a:xfrm>
          <a:prstGeom prst="rect">
            <a:avLst/>
          </a:prstGeom>
          <a:noFill/>
        </p:spPr>
      </p:pic>
      <p:sp>
        <p:nvSpPr>
          <p:cNvPr id="2" name="Dikdörtgen 1"/>
          <p:cNvSpPr/>
          <p:nvPr/>
        </p:nvSpPr>
        <p:spPr>
          <a:xfrm>
            <a:off x="3606225" y="4764893"/>
            <a:ext cx="2245679" cy="369332"/>
          </a:xfrm>
          <a:prstGeom prst="rect">
            <a:avLst/>
          </a:prstGeom>
        </p:spPr>
        <p:txBody>
          <a:bodyPr wrap="none">
            <a:spAutoFit/>
          </a:bodyPr>
          <a:lstStyle/>
          <a:p>
            <a:r>
              <a:rPr lang="tr-TR" u="sng" dirty="0">
                <a:hlinkClick r:id="rId3"/>
              </a:rPr>
              <a:t>www.egitimhane.com</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357172"/>
            <a:ext cx="8229600" cy="3714776"/>
          </a:xfrm>
        </p:spPr>
        <p:txBody>
          <a:bodyPr>
            <a:normAutofit fontScale="92500" lnSpcReduction="20000"/>
          </a:bodyPr>
          <a:lstStyle/>
          <a:p>
            <a:r>
              <a:rPr lang="tr-TR" i="1" dirty="0" smtClean="0">
                <a:solidFill>
                  <a:schemeClr val="bg1"/>
                </a:solidFill>
              </a:rPr>
              <a:t>a) “Ey inananlar, Allah’a itaat edin ve Resulüne itaat edin...”[7] ayetinde </a:t>
            </a:r>
            <a:r>
              <a:rPr lang="tr-TR" i="1" dirty="0" err="1" smtClean="0">
                <a:solidFill>
                  <a:schemeClr val="bg1"/>
                </a:solidFill>
              </a:rPr>
              <a:t>Resulullah’a</a:t>
            </a:r>
            <a:r>
              <a:rPr lang="tr-TR" i="1" dirty="0" smtClean="0">
                <a:solidFill>
                  <a:schemeClr val="bg1"/>
                </a:solidFill>
              </a:rPr>
              <a:t> itaat edin emri, Allah’a itaat edin emrinden hemen sonra </a:t>
            </a:r>
            <a:r>
              <a:rPr lang="tr-TR" i="1" dirty="0" err="1" smtClean="0">
                <a:solidFill>
                  <a:schemeClr val="bg1"/>
                </a:solidFill>
              </a:rPr>
              <a:t>zikr</a:t>
            </a:r>
            <a:r>
              <a:rPr lang="tr-TR" i="1" dirty="0" smtClean="0">
                <a:solidFill>
                  <a:schemeClr val="bg1"/>
                </a:solidFill>
              </a:rPr>
              <a:t> ediliyor. “İtaat edin” kelimesinin tekrarlanması yalnız Allah’a itaatin yeterli olmadığını bunun </a:t>
            </a:r>
            <a:r>
              <a:rPr lang="tr-TR" i="1" dirty="0" err="1" smtClean="0">
                <a:solidFill>
                  <a:schemeClr val="bg1"/>
                </a:solidFill>
              </a:rPr>
              <a:t>yanısıra</a:t>
            </a:r>
            <a:r>
              <a:rPr lang="tr-TR" i="1" dirty="0" smtClean="0">
                <a:solidFill>
                  <a:schemeClr val="bg1"/>
                </a:solidFill>
              </a:rPr>
              <a:t> Resulüne de itaat edilmesi gerektiğini beyan ederek </a:t>
            </a:r>
            <a:r>
              <a:rPr lang="tr-TR" i="1" dirty="0" err="1" smtClean="0">
                <a:solidFill>
                  <a:schemeClr val="bg1"/>
                </a:solidFill>
              </a:rPr>
              <a:t>Resulullah’a</a:t>
            </a:r>
            <a:r>
              <a:rPr lang="tr-TR" i="1" dirty="0" smtClean="0">
                <a:solidFill>
                  <a:schemeClr val="bg1"/>
                </a:solidFill>
              </a:rPr>
              <a:t> itaat etmenin ayriyeten bir itaat olduğu vurgulanıyor.</a:t>
            </a:r>
            <a:endParaRPr lang="tr-TR"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357172"/>
            <a:ext cx="8229600" cy="3714776"/>
          </a:xfrm>
        </p:spPr>
        <p:txBody>
          <a:bodyPr>
            <a:normAutofit fontScale="85000" lnSpcReduction="10000"/>
          </a:bodyPr>
          <a:lstStyle/>
          <a:p>
            <a:r>
              <a:rPr lang="tr-TR" i="1" smtClean="0">
                <a:solidFill>
                  <a:schemeClr val="bg1"/>
                </a:solidFill>
              </a:rPr>
              <a:t>b) “Allah’a itaat edin ve Resule itaat edin eğer ( Allah’a ve Resulüne itaatten) yüz çevirirseniz muhakkak ki Allah kafirleri sevmez.”[8] </a:t>
            </a:r>
            <a:br>
              <a:rPr lang="tr-TR" i="1" smtClean="0">
                <a:solidFill>
                  <a:schemeClr val="bg1"/>
                </a:solidFill>
              </a:rPr>
            </a:br>
            <a:r>
              <a:rPr lang="tr-TR" i="1" smtClean="0">
                <a:solidFill>
                  <a:schemeClr val="bg1"/>
                </a:solidFill>
              </a:rPr>
              <a:t>Görülüyor ki Allah’a itaatten yüz çevirmek kafir olmayı gerektirdiği gibi Resule itaatsizlik de küfre sürükler. İnsan eğer itikatte Resulullah’tan yüz çevirirse inançta küfre girer ve tevhidi reddetmiş olur, eğer amelde Resulullah’a itaat etmezse amelde küfre girer. Her iki durumda da kafirlerden sayılır.</a:t>
            </a:r>
            <a:endParaRPr lang="tr-TR"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357172"/>
            <a:ext cx="8229600" cy="3714776"/>
          </a:xfrm>
        </p:spPr>
        <p:txBody>
          <a:bodyPr>
            <a:normAutofit fontScale="92500" lnSpcReduction="20000"/>
          </a:bodyPr>
          <a:lstStyle/>
          <a:p>
            <a:r>
              <a:rPr lang="tr-TR" i="1" dirty="0" smtClean="0">
                <a:solidFill>
                  <a:schemeClr val="bg1"/>
                </a:solidFill>
              </a:rPr>
              <a:t>c) “Kim de Allah’a ve Resulüne karşı gelir ( itaatsizlik ederek) onun sınırlarını aşarsa, Allah onu ebedi kalacağı ateşe sokar.”[9]Allah’a itaatsizlik cehenneme girme sebebi olduğu gibi Resule karşı gelmek ve </a:t>
            </a:r>
            <a:r>
              <a:rPr lang="tr-TR" i="1" dirty="0" err="1" smtClean="0">
                <a:solidFill>
                  <a:schemeClr val="bg1"/>
                </a:solidFill>
              </a:rPr>
              <a:t>heva</a:t>
            </a:r>
            <a:r>
              <a:rPr lang="tr-TR" i="1" dirty="0" smtClean="0">
                <a:solidFill>
                  <a:schemeClr val="bg1"/>
                </a:solidFill>
              </a:rPr>
              <a:t>- hevesine uyarak sınırını aşmak da ebedi kalacağı cehenneme girmesine sebep olur. İzzet Allah’a ve Resulüne itaat etmekte, zillet ve ateşe girmek Allah’a ve Resulüne isyan etmektedir.</a:t>
            </a:r>
            <a:endParaRPr lang="tr-TR"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i="1" dirty="0" smtClean="0">
                <a:solidFill>
                  <a:srgbClr val="FFFF00"/>
                </a:solidFill>
              </a:rPr>
              <a:t>4. Müjdelenen Peygamber</a:t>
            </a:r>
            <a:endParaRPr lang="tr-TR" dirty="0">
              <a:solidFill>
                <a:srgbClr val="FFFF00"/>
              </a:solidFill>
            </a:endParaRPr>
          </a:p>
        </p:txBody>
      </p:sp>
      <p:sp>
        <p:nvSpPr>
          <p:cNvPr id="3" name="2 İçerik Yer Tutucusu"/>
          <p:cNvSpPr>
            <a:spLocks noGrp="1"/>
          </p:cNvSpPr>
          <p:nvPr>
            <p:ph idx="1"/>
          </p:nvPr>
        </p:nvSpPr>
        <p:spPr/>
        <p:txBody>
          <a:bodyPr>
            <a:normAutofit fontScale="62500" lnSpcReduction="20000"/>
          </a:bodyPr>
          <a:lstStyle/>
          <a:p>
            <a:r>
              <a:rPr lang="tr-TR" i="1" dirty="0" smtClean="0">
                <a:solidFill>
                  <a:schemeClr val="bg1"/>
                </a:solidFill>
              </a:rPr>
              <a:t>Allah-u Teala, </a:t>
            </a:r>
            <a:r>
              <a:rPr lang="tr-TR" i="1" dirty="0" err="1" smtClean="0">
                <a:solidFill>
                  <a:schemeClr val="bg1"/>
                </a:solidFill>
              </a:rPr>
              <a:t>Kur’an’da</a:t>
            </a:r>
            <a:r>
              <a:rPr lang="tr-TR" i="1" dirty="0" smtClean="0">
                <a:solidFill>
                  <a:schemeClr val="bg1"/>
                </a:solidFill>
              </a:rPr>
              <a:t> Hz. İsa (a.s.)’</a:t>
            </a:r>
            <a:r>
              <a:rPr lang="tr-TR" i="1" dirty="0" err="1" smtClean="0">
                <a:solidFill>
                  <a:schemeClr val="bg1"/>
                </a:solidFill>
              </a:rPr>
              <a:t>ın</a:t>
            </a:r>
            <a:r>
              <a:rPr lang="tr-TR" i="1" dirty="0" smtClean="0">
                <a:solidFill>
                  <a:schemeClr val="bg1"/>
                </a:solidFill>
              </a:rPr>
              <a:t> dilinden </a:t>
            </a:r>
            <a:r>
              <a:rPr lang="tr-TR" i="1" dirty="0" err="1" smtClean="0">
                <a:solidFill>
                  <a:schemeClr val="bg1"/>
                </a:solidFill>
              </a:rPr>
              <a:t>Resulullah’ın</a:t>
            </a:r>
            <a:r>
              <a:rPr lang="tr-TR" i="1" dirty="0" smtClean="0">
                <a:solidFill>
                  <a:schemeClr val="bg1"/>
                </a:solidFill>
              </a:rPr>
              <a:t> geleceğini müjdeliyor.</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“Ve hatırla o zamanı ki Meryem oğlu İsa, ey </a:t>
            </a:r>
            <a:r>
              <a:rPr lang="tr-TR" i="1" dirty="0" err="1" smtClean="0">
                <a:solidFill>
                  <a:schemeClr val="bg1"/>
                </a:solidFill>
              </a:rPr>
              <a:t>İsrailoğulları</a:t>
            </a:r>
            <a:r>
              <a:rPr lang="tr-TR" i="1" dirty="0" smtClean="0">
                <a:solidFill>
                  <a:schemeClr val="bg1"/>
                </a:solidFill>
              </a:rPr>
              <a:t> şüphe yok ki ben size elimdeki Tevrat’ı doğrulayan ve benden sonra gelecek ve adı Ahmet adında bir peygamberi müjdeleyen Allah’ın elçisiyim...”[10]</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Müjdelemek, gelecek peygamberin ümmet için ve bütün beşeriyet alemi için yeni </a:t>
            </a:r>
            <a:r>
              <a:rPr lang="tr-TR" i="1" dirty="0" err="1" smtClean="0">
                <a:solidFill>
                  <a:schemeClr val="bg1"/>
                </a:solidFill>
              </a:rPr>
              <a:t>birşeyler</a:t>
            </a:r>
            <a:r>
              <a:rPr lang="tr-TR" i="1" dirty="0" smtClean="0">
                <a:solidFill>
                  <a:schemeClr val="bg1"/>
                </a:solidFill>
              </a:rPr>
              <a:t> getireceği zaman söz konusu olur. Eğer </a:t>
            </a:r>
            <a:r>
              <a:rPr lang="tr-TR" i="1" dirty="0" err="1" smtClean="0">
                <a:solidFill>
                  <a:schemeClr val="bg1"/>
                </a:solidFill>
              </a:rPr>
              <a:t>Resulullah</a:t>
            </a:r>
            <a:r>
              <a:rPr lang="tr-TR" i="1" dirty="0" smtClean="0">
                <a:solidFill>
                  <a:schemeClr val="bg1"/>
                </a:solidFill>
              </a:rPr>
              <a:t>, İncil ve Tevrat gibi semavi kitaplarda gönderilen hükümlerden farklı ve daha üstün hükümler getirmeyecek olsa o zaman müjdelenmesinin manası olmazdı. </a:t>
            </a:r>
            <a:br>
              <a:rPr lang="tr-TR" i="1" dirty="0" smtClean="0">
                <a:solidFill>
                  <a:schemeClr val="bg1"/>
                </a:solidFill>
              </a:rPr>
            </a:br>
            <a:endParaRPr lang="tr-TR"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428610"/>
            <a:ext cx="8686800" cy="3643338"/>
          </a:xfrm>
        </p:spPr>
        <p:txBody>
          <a:bodyPr>
            <a:normAutofit fontScale="62500" lnSpcReduction="20000"/>
          </a:bodyPr>
          <a:lstStyle/>
          <a:p>
            <a:r>
              <a:rPr lang="tr-TR" i="1" dirty="0" smtClean="0">
                <a:solidFill>
                  <a:schemeClr val="bg1"/>
                </a:solidFill>
              </a:rPr>
              <a:t>Hz. İsa (a.s.)’</a:t>
            </a:r>
            <a:r>
              <a:rPr lang="tr-TR" i="1" dirty="0" err="1" smtClean="0">
                <a:solidFill>
                  <a:schemeClr val="bg1"/>
                </a:solidFill>
              </a:rPr>
              <a:t>ın</a:t>
            </a:r>
            <a:r>
              <a:rPr lang="tr-TR" i="1" dirty="0" smtClean="0">
                <a:solidFill>
                  <a:schemeClr val="bg1"/>
                </a:solidFill>
              </a:rPr>
              <a:t>, </a:t>
            </a:r>
            <a:r>
              <a:rPr lang="tr-TR" i="1" dirty="0" err="1" smtClean="0">
                <a:solidFill>
                  <a:schemeClr val="bg1"/>
                </a:solidFill>
              </a:rPr>
              <a:t>Resulullah’ın</a:t>
            </a:r>
            <a:r>
              <a:rPr lang="tr-TR" i="1" dirty="0" smtClean="0">
                <a:solidFill>
                  <a:schemeClr val="bg1"/>
                </a:solidFill>
              </a:rPr>
              <a:t> geleceğini müjdelemesi, hem </a:t>
            </a:r>
            <a:r>
              <a:rPr lang="tr-TR" i="1" dirty="0" err="1" smtClean="0">
                <a:solidFill>
                  <a:schemeClr val="bg1"/>
                </a:solidFill>
              </a:rPr>
              <a:t>Resulullah’ın</a:t>
            </a:r>
            <a:r>
              <a:rPr lang="tr-TR" i="1" dirty="0" smtClean="0">
                <a:solidFill>
                  <a:schemeClr val="bg1"/>
                </a:solidFill>
              </a:rPr>
              <a:t> kendisinden üstün olduğunu hem de getireceği ilahi hükümlerin ( </a:t>
            </a:r>
            <a:r>
              <a:rPr lang="tr-TR" i="1" dirty="0" err="1" smtClean="0">
                <a:solidFill>
                  <a:schemeClr val="bg1"/>
                </a:solidFill>
              </a:rPr>
              <a:t>Kur’an’ın</a:t>
            </a:r>
            <a:r>
              <a:rPr lang="tr-TR" i="1" dirty="0" smtClean="0">
                <a:solidFill>
                  <a:schemeClr val="bg1"/>
                </a:solidFill>
              </a:rPr>
              <a:t> ) İncil ve önceki semavi kitaplardan üstün olduğunu gösteriyor. Çünkü her peygamberin makam ve manevi kişiliği getirmiş olduğu semavi </a:t>
            </a:r>
            <a:r>
              <a:rPr lang="tr-TR" i="1" dirty="0" err="1" smtClean="0">
                <a:solidFill>
                  <a:schemeClr val="bg1"/>
                </a:solidFill>
              </a:rPr>
              <a:t>kitapda</a:t>
            </a:r>
            <a:r>
              <a:rPr lang="tr-TR" i="1" dirty="0" smtClean="0">
                <a:solidFill>
                  <a:schemeClr val="bg1"/>
                </a:solidFill>
              </a:rPr>
              <a:t> tecelli eder. Hz. Musa (a.s.) Tevrat’ta, Hz. İsa (a.s.) İncil’de ve önceki peygamberler getirmiş oldukları kitap ve </a:t>
            </a:r>
            <a:r>
              <a:rPr lang="tr-TR" i="1" dirty="0" err="1" smtClean="0">
                <a:solidFill>
                  <a:schemeClr val="bg1"/>
                </a:solidFill>
              </a:rPr>
              <a:t>suhuflarda</a:t>
            </a:r>
            <a:r>
              <a:rPr lang="tr-TR" i="1" dirty="0" smtClean="0">
                <a:solidFill>
                  <a:schemeClr val="bg1"/>
                </a:solidFill>
              </a:rPr>
              <a:t> tecelli edip </a:t>
            </a:r>
            <a:r>
              <a:rPr lang="tr-TR" i="1" dirty="0" err="1" smtClean="0">
                <a:solidFill>
                  <a:schemeClr val="bg1"/>
                </a:solidFill>
              </a:rPr>
              <a:t>makaları</a:t>
            </a:r>
            <a:r>
              <a:rPr lang="tr-TR" i="1" dirty="0" smtClean="0">
                <a:solidFill>
                  <a:schemeClr val="bg1"/>
                </a:solidFill>
              </a:rPr>
              <a:t> o kitaplarda zuhur etmiştir. </a:t>
            </a:r>
            <a:r>
              <a:rPr lang="tr-TR" i="1" dirty="0" err="1" smtClean="0">
                <a:solidFill>
                  <a:schemeClr val="bg1"/>
                </a:solidFill>
              </a:rPr>
              <a:t>Resulullah</a:t>
            </a:r>
            <a:r>
              <a:rPr lang="tr-TR" i="1" dirty="0" smtClean="0">
                <a:solidFill>
                  <a:schemeClr val="bg1"/>
                </a:solidFill>
              </a:rPr>
              <a:t> da </a:t>
            </a:r>
            <a:r>
              <a:rPr lang="tr-TR" i="1" dirty="0" err="1" smtClean="0">
                <a:solidFill>
                  <a:schemeClr val="bg1"/>
                </a:solidFill>
              </a:rPr>
              <a:t>Kur’an</a:t>
            </a:r>
            <a:r>
              <a:rPr lang="tr-TR" i="1" dirty="0" smtClean="0">
                <a:solidFill>
                  <a:schemeClr val="bg1"/>
                </a:solidFill>
              </a:rPr>
              <a:t>-ı Kerim’i getirdiği için onda tecelli etmektedir.</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err="1" smtClean="0">
                <a:solidFill>
                  <a:schemeClr val="bg1"/>
                </a:solidFill>
              </a:rPr>
              <a:t>Kur’an</a:t>
            </a:r>
            <a:r>
              <a:rPr lang="tr-TR" i="1" dirty="0" smtClean="0">
                <a:solidFill>
                  <a:schemeClr val="bg1"/>
                </a:solidFill>
              </a:rPr>
              <a:t> kendisinden önceki kitapları tasdik edip onayladığı gibi onlardan üstün, onlara </a:t>
            </a:r>
            <a:r>
              <a:rPr lang="tr-TR" i="1" dirty="0" err="1" smtClean="0">
                <a:solidFill>
                  <a:schemeClr val="bg1"/>
                </a:solidFill>
              </a:rPr>
              <a:t>ihate</a:t>
            </a:r>
            <a:r>
              <a:rPr lang="tr-TR" i="1" dirty="0" smtClean="0">
                <a:solidFill>
                  <a:schemeClr val="bg1"/>
                </a:solidFill>
              </a:rPr>
              <a:t>, ilmi nüfuz ve onları koruyuculuk özelliğine de sahiptir.</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“Sana da kendinden önceki kitabı doğrulayan ve onu (</a:t>
            </a:r>
            <a:r>
              <a:rPr lang="tr-TR" i="1" dirty="0" err="1" smtClean="0">
                <a:solidFill>
                  <a:schemeClr val="bg1"/>
                </a:solidFill>
              </a:rPr>
              <a:t>ihate</a:t>
            </a:r>
            <a:r>
              <a:rPr lang="tr-TR" i="1" dirty="0" smtClean="0">
                <a:solidFill>
                  <a:schemeClr val="bg1"/>
                </a:solidFill>
              </a:rPr>
              <a:t> edip ) kollayıp koruyan Kitabı (</a:t>
            </a:r>
            <a:r>
              <a:rPr lang="tr-TR" i="1" dirty="0" err="1" smtClean="0">
                <a:solidFill>
                  <a:schemeClr val="bg1"/>
                </a:solidFill>
              </a:rPr>
              <a:t>Kur’an’ı</a:t>
            </a:r>
            <a:r>
              <a:rPr lang="tr-TR" i="1" dirty="0" smtClean="0">
                <a:solidFill>
                  <a:schemeClr val="bg1"/>
                </a:solidFill>
              </a:rPr>
              <a:t>) hak olarak indirdik.”[11]</a:t>
            </a:r>
            <a:endParaRPr lang="tr-TR"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42924"/>
            <a:ext cx="8229600" cy="3394472"/>
          </a:xfrm>
        </p:spPr>
        <p:txBody>
          <a:bodyPr>
            <a:normAutofit lnSpcReduction="10000"/>
          </a:bodyPr>
          <a:lstStyle/>
          <a:p>
            <a:r>
              <a:rPr lang="tr-TR" i="1" dirty="0" smtClean="0">
                <a:solidFill>
                  <a:schemeClr val="bg1"/>
                </a:solidFill>
              </a:rPr>
              <a:t>Ayette “</a:t>
            </a:r>
            <a:r>
              <a:rPr lang="tr-TR" i="1" dirty="0" err="1" smtClean="0">
                <a:solidFill>
                  <a:schemeClr val="bg1"/>
                </a:solidFill>
              </a:rPr>
              <a:t>muhaymin</a:t>
            </a:r>
            <a:r>
              <a:rPr lang="tr-TR" i="1" dirty="0" smtClean="0">
                <a:solidFill>
                  <a:schemeClr val="bg1"/>
                </a:solidFill>
              </a:rPr>
              <a:t>” kelimesi kuşatmak, korumak, içinde barındırmak manasında olduğundan </a:t>
            </a:r>
            <a:r>
              <a:rPr lang="tr-TR" i="1" dirty="0" err="1" smtClean="0">
                <a:solidFill>
                  <a:schemeClr val="bg1"/>
                </a:solidFill>
              </a:rPr>
              <a:t>Kur’an’ın</a:t>
            </a:r>
            <a:r>
              <a:rPr lang="tr-TR" i="1" dirty="0" smtClean="0">
                <a:solidFill>
                  <a:schemeClr val="bg1"/>
                </a:solidFill>
              </a:rPr>
              <a:t> diğer kitaplardan üstünlüğünü gösterir. Dolayısıyla bu Kitabı getiren </a:t>
            </a:r>
            <a:r>
              <a:rPr lang="tr-TR" i="1" dirty="0" err="1" smtClean="0">
                <a:solidFill>
                  <a:schemeClr val="bg1"/>
                </a:solidFill>
              </a:rPr>
              <a:t>Resulullah</a:t>
            </a:r>
            <a:r>
              <a:rPr lang="tr-TR" i="1" dirty="0" smtClean="0">
                <a:solidFill>
                  <a:schemeClr val="bg1"/>
                </a:solidFill>
              </a:rPr>
              <a:t> da </a:t>
            </a:r>
            <a:r>
              <a:rPr lang="tr-TR" i="1" dirty="0" err="1" smtClean="0">
                <a:solidFill>
                  <a:schemeClr val="bg1"/>
                </a:solidFill>
              </a:rPr>
              <a:t>Kur’an’da</a:t>
            </a:r>
            <a:r>
              <a:rPr lang="tr-TR" i="1" dirty="0" smtClean="0">
                <a:solidFill>
                  <a:schemeClr val="bg1"/>
                </a:solidFill>
              </a:rPr>
              <a:t> tecelli ettiği için diğer peygamberlerden üstün olacaktır.</a:t>
            </a:r>
            <a:br>
              <a:rPr lang="tr-TR" i="1" dirty="0" smtClean="0">
                <a:solidFill>
                  <a:schemeClr val="bg1"/>
                </a:solidFill>
              </a:rPr>
            </a:br>
            <a:endParaRPr lang="tr-TR"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71470" y="391724"/>
            <a:ext cx="3328982" cy="3823100"/>
          </a:xfrm>
        </p:spPr>
        <p:txBody>
          <a:bodyPr>
            <a:normAutofit fontScale="47500" lnSpcReduction="20000"/>
          </a:bodyPr>
          <a:lstStyle/>
          <a:p>
            <a:pPr>
              <a:buNone/>
            </a:pPr>
            <a:r>
              <a:rPr lang="tr-TR" i="1" dirty="0" smtClean="0">
                <a:solidFill>
                  <a:schemeClr val="bg1"/>
                </a:solidFill>
              </a:rPr>
              <a:t>	5. Müminlere düşkün- Aziz- Şefkatli ( Rauf, Aziz ve Rahim)</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6. Ahlak Sembolü ( </a:t>
            </a:r>
            <a:r>
              <a:rPr lang="tr-TR" i="1" dirty="0" err="1" smtClean="0">
                <a:solidFill>
                  <a:schemeClr val="bg1"/>
                </a:solidFill>
              </a:rPr>
              <a:t>Huluk</a:t>
            </a:r>
            <a:r>
              <a:rPr lang="tr-TR" i="1" dirty="0" smtClean="0">
                <a:solidFill>
                  <a:schemeClr val="bg1"/>
                </a:solidFill>
              </a:rPr>
              <a:t>- un Azim )</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7. Müjdeleyen ve korkutan</a:t>
            </a:r>
            <a:br>
              <a:rPr lang="tr-TR" i="1" dirty="0" smtClean="0">
                <a:solidFill>
                  <a:schemeClr val="bg1"/>
                </a:solidFill>
              </a:rPr>
            </a:br>
            <a:r>
              <a:rPr lang="tr-TR" i="1" dirty="0" smtClean="0">
                <a:solidFill>
                  <a:schemeClr val="bg1"/>
                </a:solidFill>
              </a:rPr>
              <a:t>( Beşir ve Nezir )</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8. </a:t>
            </a:r>
            <a:r>
              <a:rPr lang="tr-TR" i="1" dirty="0" err="1" smtClean="0">
                <a:solidFill>
                  <a:schemeClr val="bg1"/>
                </a:solidFill>
              </a:rPr>
              <a:t>Mübelliğ</a:t>
            </a:r>
            <a:r>
              <a:rPr lang="tr-TR" i="1" dirty="0" smtClean="0">
                <a:solidFill>
                  <a:schemeClr val="bg1"/>
                </a:solidFill>
              </a:rPr>
              <a:t>- Öğretmen ve Eğitmen</a:t>
            </a:r>
            <a:br>
              <a:rPr lang="tr-TR" i="1" dirty="0" smtClean="0">
                <a:solidFill>
                  <a:schemeClr val="bg1"/>
                </a:solidFill>
              </a:rPr>
            </a:br>
            <a:r>
              <a:rPr lang="tr-TR" i="1" dirty="0" smtClean="0">
                <a:solidFill>
                  <a:schemeClr val="bg1"/>
                </a:solidFill>
              </a:rPr>
              <a:t>( </a:t>
            </a:r>
            <a:r>
              <a:rPr lang="tr-TR" i="1" dirty="0" err="1" smtClean="0">
                <a:solidFill>
                  <a:schemeClr val="bg1"/>
                </a:solidFill>
              </a:rPr>
              <a:t>Mubelliğ</a:t>
            </a:r>
            <a:r>
              <a:rPr lang="tr-TR" i="1" dirty="0" smtClean="0">
                <a:solidFill>
                  <a:schemeClr val="bg1"/>
                </a:solidFill>
              </a:rPr>
              <a:t>- Muallim- </a:t>
            </a:r>
            <a:r>
              <a:rPr lang="tr-TR" i="1" dirty="0" err="1" smtClean="0">
                <a:solidFill>
                  <a:schemeClr val="bg1"/>
                </a:solidFill>
              </a:rPr>
              <a:t>Muzekki</a:t>
            </a:r>
            <a:r>
              <a:rPr lang="tr-TR" i="1" dirty="0" smtClean="0">
                <a:solidFill>
                  <a:schemeClr val="bg1"/>
                </a:solidFill>
              </a:rPr>
              <a:t> )</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9. Müminlerin Velisi</a:t>
            </a:r>
            <a:br>
              <a:rPr lang="tr-TR" i="1" dirty="0" smtClean="0">
                <a:solidFill>
                  <a:schemeClr val="bg1"/>
                </a:solidFill>
              </a:rPr>
            </a:br>
            <a:r>
              <a:rPr lang="tr-TR" i="1" dirty="0" smtClean="0">
                <a:solidFill>
                  <a:schemeClr val="bg1"/>
                </a:solidFill>
              </a:rPr>
              <a:t>( </a:t>
            </a:r>
            <a:r>
              <a:rPr lang="tr-TR" i="1" dirty="0" err="1" smtClean="0">
                <a:solidFill>
                  <a:schemeClr val="bg1"/>
                </a:solidFill>
              </a:rPr>
              <a:t>Veliyy</a:t>
            </a:r>
            <a:r>
              <a:rPr lang="tr-TR" i="1" dirty="0" smtClean="0">
                <a:solidFill>
                  <a:schemeClr val="bg1"/>
                </a:solidFill>
              </a:rPr>
              <a:t>-</a:t>
            </a:r>
            <a:r>
              <a:rPr lang="tr-TR" i="1" dirty="0" err="1" smtClean="0">
                <a:solidFill>
                  <a:schemeClr val="bg1"/>
                </a:solidFill>
              </a:rPr>
              <a:t>ul</a:t>
            </a:r>
            <a:r>
              <a:rPr lang="tr-TR" i="1" dirty="0" smtClean="0">
                <a:solidFill>
                  <a:schemeClr val="bg1"/>
                </a:solidFill>
              </a:rPr>
              <a:t> Müminin )</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10. Beyan eden ve Tefsir eden</a:t>
            </a:r>
            <a:br>
              <a:rPr lang="tr-TR" i="1" dirty="0" smtClean="0">
                <a:solidFill>
                  <a:schemeClr val="bg1"/>
                </a:solidFill>
              </a:rPr>
            </a:br>
            <a:r>
              <a:rPr lang="tr-TR" i="1" dirty="0" smtClean="0">
                <a:solidFill>
                  <a:schemeClr val="bg1"/>
                </a:solidFill>
              </a:rPr>
              <a:t>( </a:t>
            </a:r>
            <a:r>
              <a:rPr lang="tr-TR" i="1" dirty="0" err="1" smtClean="0">
                <a:solidFill>
                  <a:schemeClr val="bg1"/>
                </a:solidFill>
              </a:rPr>
              <a:t>Mubeyyin</a:t>
            </a:r>
            <a:r>
              <a:rPr lang="tr-TR" i="1" dirty="0" smtClean="0">
                <a:solidFill>
                  <a:schemeClr val="bg1"/>
                </a:solidFill>
              </a:rPr>
              <a:t> ve </a:t>
            </a:r>
            <a:r>
              <a:rPr lang="tr-TR" i="1" dirty="0" err="1" smtClean="0">
                <a:solidFill>
                  <a:schemeClr val="bg1"/>
                </a:solidFill>
              </a:rPr>
              <a:t>Mufessir</a:t>
            </a:r>
            <a:r>
              <a:rPr lang="tr-TR" i="1" dirty="0" smtClean="0">
                <a:solidFill>
                  <a:schemeClr val="bg1"/>
                </a:solidFill>
              </a:rPr>
              <a:t> )</a:t>
            </a:r>
          </a:p>
          <a:p>
            <a:pPr>
              <a:buNone/>
            </a:pPr>
            <a:endParaRPr lang="tr-TR" i="1" dirty="0" smtClean="0">
              <a:solidFill>
                <a:schemeClr val="bg1"/>
              </a:solidFill>
            </a:endParaRPr>
          </a:p>
          <a:p>
            <a:pPr>
              <a:buNone/>
            </a:pPr>
            <a:r>
              <a:rPr lang="tr-TR" i="1" dirty="0" smtClean="0">
                <a:solidFill>
                  <a:schemeClr val="bg1"/>
                </a:solidFill>
              </a:rPr>
              <a:t>	11. Allah’ın Elçisi ( </a:t>
            </a:r>
            <a:r>
              <a:rPr lang="tr-TR" i="1" dirty="0" err="1" smtClean="0">
                <a:solidFill>
                  <a:schemeClr val="bg1"/>
                </a:solidFill>
              </a:rPr>
              <a:t>Resulullah</a:t>
            </a:r>
            <a:r>
              <a:rPr lang="tr-TR" i="1" dirty="0" smtClean="0">
                <a:solidFill>
                  <a:schemeClr val="bg1"/>
                </a:solidFill>
              </a:rPr>
              <a:t> )</a:t>
            </a:r>
            <a:br>
              <a:rPr lang="tr-TR" i="1" dirty="0" smtClean="0">
                <a:solidFill>
                  <a:schemeClr val="bg1"/>
                </a:solidFill>
              </a:rPr>
            </a:br>
            <a:endParaRPr lang="tr-TR" dirty="0" smtClean="0">
              <a:solidFill>
                <a:schemeClr val="bg1"/>
              </a:solidFill>
            </a:endParaRPr>
          </a:p>
        </p:txBody>
      </p:sp>
      <p:sp>
        <p:nvSpPr>
          <p:cNvPr id="5" name="4 Dikdörtgen"/>
          <p:cNvSpPr/>
          <p:nvPr/>
        </p:nvSpPr>
        <p:spPr>
          <a:xfrm>
            <a:off x="3428992" y="357172"/>
            <a:ext cx="2928958" cy="3816429"/>
          </a:xfrm>
          <a:prstGeom prst="rect">
            <a:avLst/>
          </a:prstGeom>
        </p:spPr>
        <p:txBody>
          <a:bodyPr wrap="square">
            <a:spAutoFit/>
          </a:bodyPr>
          <a:lstStyle/>
          <a:p>
            <a:r>
              <a:rPr lang="tr-TR" sz="1400" i="1" dirty="0" smtClean="0">
                <a:solidFill>
                  <a:schemeClr val="bg1"/>
                </a:solidFill>
              </a:rPr>
              <a:t>12. </a:t>
            </a:r>
            <a:r>
              <a:rPr lang="tr-TR" sz="1400" i="1" dirty="0" err="1" smtClean="0">
                <a:solidFill>
                  <a:schemeClr val="bg1"/>
                </a:solidFill>
              </a:rPr>
              <a:t>Siracen</a:t>
            </a:r>
            <a:r>
              <a:rPr lang="tr-TR" sz="1400" i="1" dirty="0" smtClean="0">
                <a:solidFill>
                  <a:schemeClr val="bg1"/>
                </a:solidFill>
              </a:rPr>
              <a:t> </a:t>
            </a:r>
            <a:r>
              <a:rPr lang="tr-TR" sz="1400" i="1" dirty="0" err="1" smtClean="0">
                <a:solidFill>
                  <a:schemeClr val="bg1"/>
                </a:solidFill>
              </a:rPr>
              <a:t>Munir</a:t>
            </a:r>
            <a:r>
              <a:rPr lang="tr-TR" sz="1400" i="1" dirty="0" smtClean="0">
                <a:solidFill>
                  <a:schemeClr val="bg1"/>
                </a:solidFill>
              </a:rPr>
              <a:t> </a:t>
            </a:r>
          </a:p>
          <a:p>
            <a:endParaRPr lang="tr-TR" sz="1400" i="1" dirty="0" smtClean="0">
              <a:solidFill>
                <a:schemeClr val="bg1"/>
              </a:solidFill>
            </a:endParaRPr>
          </a:p>
          <a:p>
            <a:r>
              <a:rPr lang="tr-TR" sz="1400" i="1" dirty="0" smtClean="0">
                <a:solidFill>
                  <a:schemeClr val="bg1"/>
                </a:solidFill>
              </a:rPr>
              <a:t>13. Amellere Şahit ( </a:t>
            </a:r>
            <a:r>
              <a:rPr lang="tr-TR" sz="1400" i="1" dirty="0" err="1" smtClean="0">
                <a:solidFill>
                  <a:schemeClr val="bg1"/>
                </a:solidFill>
              </a:rPr>
              <a:t>Şahid</a:t>
            </a:r>
            <a:r>
              <a:rPr lang="tr-TR" sz="1400" i="1" dirty="0" smtClean="0">
                <a:solidFill>
                  <a:schemeClr val="bg1"/>
                </a:solidFill>
              </a:rPr>
              <a:t> ) </a:t>
            </a:r>
            <a:br>
              <a:rPr lang="tr-TR" sz="1400" i="1" dirty="0" smtClean="0">
                <a:solidFill>
                  <a:schemeClr val="bg1"/>
                </a:solidFill>
              </a:rPr>
            </a:br>
            <a:r>
              <a:rPr lang="tr-TR" sz="1400" i="1" dirty="0" smtClean="0">
                <a:solidFill>
                  <a:schemeClr val="bg1"/>
                </a:solidFill>
              </a:rPr>
              <a:t/>
            </a:r>
            <a:br>
              <a:rPr lang="tr-TR" sz="1400" i="1" dirty="0" smtClean="0">
                <a:solidFill>
                  <a:schemeClr val="bg1"/>
                </a:solidFill>
              </a:rPr>
            </a:br>
            <a:r>
              <a:rPr lang="tr-TR" sz="1400" i="1" dirty="0" smtClean="0">
                <a:solidFill>
                  <a:schemeClr val="bg1"/>
                </a:solidFill>
              </a:rPr>
              <a:t>14. Allah’ın Kulu ( Abdullah ) </a:t>
            </a:r>
            <a:br>
              <a:rPr lang="tr-TR" sz="1400" i="1" dirty="0" smtClean="0">
                <a:solidFill>
                  <a:schemeClr val="bg1"/>
                </a:solidFill>
              </a:rPr>
            </a:br>
            <a:r>
              <a:rPr lang="tr-TR" sz="1400" i="1" dirty="0" smtClean="0">
                <a:solidFill>
                  <a:schemeClr val="bg1"/>
                </a:solidFill>
              </a:rPr>
              <a:t/>
            </a:r>
            <a:br>
              <a:rPr lang="tr-TR" sz="1400" i="1" dirty="0" smtClean="0">
                <a:solidFill>
                  <a:schemeClr val="bg1"/>
                </a:solidFill>
              </a:rPr>
            </a:br>
            <a:r>
              <a:rPr lang="tr-TR" sz="1400" i="1" dirty="0" smtClean="0">
                <a:solidFill>
                  <a:schemeClr val="bg1"/>
                </a:solidFill>
              </a:rPr>
              <a:t>15. Müminlerin Kendisinden daha Evla ( Evla bil Müminine </a:t>
            </a:r>
            <a:r>
              <a:rPr lang="tr-TR" sz="1400" i="1" dirty="0" err="1" smtClean="0">
                <a:solidFill>
                  <a:schemeClr val="bg1"/>
                </a:solidFill>
              </a:rPr>
              <a:t>min</a:t>
            </a:r>
            <a:r>
              <a:rPr lang="tr-TR" sz="1400" i="1" dirty="0" smtClean="0">
                <a:solidFill>
                  <a:schemeClr val="bg1"/>
                </a:solidFill>
              </a:rPr>
              <a:t> </a:t>
            </a:r>
            <a:r>
              <a:rPr lang="tr-TR" sz="1400" i="1" dirty="0" err="1" smtClean="0">
                <a:solidFill>
                  <a:schemeClr val="bg1"/>
                </a:solidFill>
              </a:rPr>
              <a:t>enfusihim</a:t>
            </a:r>
            <a:r>
              <a:rPr lang="tr-TR" sz="1400" i="1" dirty="0" smtClean="0">
                <a:solidFill>
                  <a:schemeClr val="bg1"/>
                </a:solidFill>
              </a:rPr>
              <a:t>) </a:t>
            </a:r>
            <a:br>
              <a:rPr lang="tr-TR" sz="1400" i="1" dirty="0" smtClean="0">
                <a:solidFill>
                  <a:schemeClr val="bg1"/>
                </a:solidFill>
              </a:rPr>
            </a:br>
            <a:r>
              <a:rPr lang="tr-TR" sz="1400" i="1" dirty="0" smtClean="0">
                <a:solidFill>
                  <a:schemeClr val="bg1"/>
                </a:solidFill>
              </a:rPr>
              <a:t/>
            </a:r>
            <a:br>
              <a:rPr lang="tr-TR" sz="1400" i="1" dirty="0" smtClean="0">
                <a:solidFill>
                  <a:schemeClr val="bg1"/>
                </a:solidFill>
              </a:rPr>
            </a:br>
            <a:r>
              <a:rPr lang="tr-TR" sz="1400" i="1" dirty="0" smtClean="0">
                <a:solidFill>
                  <a:schemeClr val="bg1"/>
                </a:solidFill>
              </a:rPr>
              <a:t>16. Kerim</a:t>
            </a:r>
            <a:br>
              <a:rPr lang="tr-TR" sz="1400" i="1" dirty="0" smtClean="0">
                <a:solidFill>
                  <a:schemeClr val="bg1"/>
                </a:solidFill>
              </a:rPr>
            </a:br>
            <a:r>
              <a:rPr lang="tr-TR" sz="1400" i="1" dirty="0" smtClean="0">
                <a:solidFill>
                  <a:schemeClr val="bg1"/>
                </a:solidFill>
              </a:rPr>
              <a:t/>
            </a:r>
            <a:br>
              <a:rPr lang="tr-TR" sz="1400" i="1" dirty="0" smtClean="0">
                <a:solidFill>
                  <a:schemeClr val="bg1"/>
                </a:solidFill>
              </a:rPr>
            </a:br>
            <a:r>
              <a:rPr lang="tr-TR" sz="1400" i="1" dirty="0" smtClean="0">
                <a:solidFill>
                  <a:schemeClr val="bg1"/>
                </a:solidFill>
              </a:rPr>
              <a:t>17. Hatırlatan ( </a:t>
            </a:r>
            <a:r>
              <a:rPr lang="tr-TR" sz="1400" i="1" dirty="0" err="1" smtClean="0">
                <a:solidFill>
                  <a:schemeClr val="bg1"/>
                </a:solidFill>
              </a:rPr>
              <a:t>Müzzekkir</a:t>
            </a:r>
            <a:r>
              <a:rPr lang="tr-TR" sz="1400" i="1" dirty="0" smtClean="0">
                <a:solidFill>
                  <a:schemeClr val="bg1"/>
                </a:solidFill>
              </a:rPr>
              <a:t>) </a:t>
            </a:r>
            <a:br>
              <a:rPr lang="tr-TR" sz="1400" i="1" dirty="0" smtClean="0">
                <a:solidFill>
                  <a:schemeClr val="bg1"/>
                </a:solidFill>
              </a:rPr>
            </a:br>
            <a:r>
              <a:rPr lang="tr-TR" sz="1400" i="1" dirty="0" smtClean="0">
                <a:solidFill>
                  <a:schemeClr val="bg1"/>
                </a:solidFill>
              </a:rPr>
              <a:t/>
            </a:r>
            <a:br>
              <a:rPr lang="tr-TR" sz="1400" i="1" dirty="0" smtClean="0">
                <a:solidFill>
                  <a:schemeClr val="bg1"/>
                </a:solidFill>
              </a:rPr>
            </a:br>
            <a:r>
              <a:rPr lang="tr-TR" sz="1400" i="1" dirty="0" smtClean="0">
                <a:solidFill>
                  <a:schemeClr val="bg1"/>
                </a:solidFill>
              </a:rPr>
              <a:t>18. </a:t>
            </a:r>
            <a:r>
              <a:rPr lang="tr-TR" sz="1400" i="1" dirty="0" err="1" smtClean="0">
                <a:solidFill>
                  <a:schemeClr val="bg1"/>
                </a:solidFill>
              </a:rPr>
              <a:t>Musaytır</a:t>
            </a:r>
            <a:r>
              <a:rPr lang="tr-TR" sz="1400" i="1" dirty="0" smtClean="0">
                <a:solidFill>
                  <a:schemeClr val="bg1"/>
                </a:solidFill>
              </a:rPr>
              <a:t/>
            </a:r>
            <a:br>
              <a:rPr lang="tr-TR" sz="1400" i="1" dirty="0" smtClean="0">
                <a:solidFill>
                  <a:schemeClr val="bg1"/>
                </a:solidFill>
              </a:rPr>
            </a:br>
            <a:r>
              <a:rPr lang="tr-TR" sz="1400" i="1" dirty="0" smtClean="0">
                <a:solidFill>
                  <a:schemeClr val="bg1"/>
                </a:solidFill>
              </a:rPr>
              <a:t/>
            </a:r>
            <a:br>
              <a:rPr lang="tr-TR" sz="1400" i="1" dirty="0" smtClean="0">
                <a:solidFill>
                  <a:schemeClr val="bg1"/>
                </a:solidFill>
              </a:rPr>
            </a:br>
            <a:endParaRPr lang="tr-TR" sz="1400" dirty="0"/>
          </a:p>
        </p:txBody>
      </p:sp>
      <p:sp>
        <p:nvSpPr>
          <p:cNvPr id="6" name="5 Dikdörtgen"/>
          <p:cNvSpPr/>
          <p:nvPr/>
        </p:nvSpPr>
        <p:spPr>
          <a:xfrm>
            <a:off x="6357982" y="428610"/>
            <a:ext cx="3214678" cy="3139321"/>
          </a:xfrm>
          <a:prstGeom prst="rect">
            <a:avLst/>
          </a:prstGeom>
        </p:spPr>
        <p:txBody>
          <a:bodyPr wrap="square">
            <a:spAutoFit/>
          </a:bodyPr>
          <a:lstStyle/>
          <a:p>
            <a:r>
              <a:rPr lang="tr-TR" i="1" dirty="0" smtClean="0">
                <a:solidFill>
                  <a:schemeClr val="bg1"/>
                </a:solidFill>
              </a:rPr>
              <a:t>19. Alemlere hatırlatma</a:t>
            </a:r>
          </a:p>
          <a:p>
            <a:r>
              <a:rPr lang="tr-TR" i="1" dirty="0" smtClean="0">
                <a:solidFill>
                  <a:schemeClr val="bg1"/>
                </a:solidFill>
              </a:rPr>
              <a:t/>
            </a:r>
            <a:br>
              <a:rPr lang="tr-TR" i="1" dirty="0" smtClean="0">
                <a:solidFill>
                  <a:schemeClr val="bg1"/>
                </a:solidFill>
              </a:rPr>
            </a:br>
            <a:r>
              <a:rPr lang="tr-TR" i="1" dirty="0" smtClean="0">
                <a:solidFill>
                  <a:schemeClr val="bg1"/>
                </a:solidFill>
              </a:rPr>
              <a:t>20. Hidayet eden</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21. </a:t>
            </a:r>
            <a:r>
              <a:rPr lang="tr-TR" i="1" dirty="0" err="1" smtClean="0">
                <a:solidFill>
                  <a:schemeClr val="bg1"/>
                </a:solidFill>
              </a:rPr>
              <a:t>Muddessir</a:t>
            </a:r>
            <a:r>
              <a:rPr lang="tr-TR" i="1" dirty="0" smtClean="0">
                <a:solidFill>
                  <a:schemeClr val="bg1"/>
                </a:solidFill>
              </a:rPr>
              <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22. </a:t>
            </a:r>
            <a:r>
              <a:rPr lang="tr-TR" i="1" dirty="0" err="1" smtClean="0">
                <a:solidFill>
                  <a:schemeClr val="bg1"/>
                </a:solidFill>
              </a:rPr>
              <a:t>Muzzemmil</a:t>
            </a:r>
            <a:r>
              <a:rPr lang="tr-TR" i="1" dirty="0" smtClean="0">
                <a:solidFill>
                  <a:schemeClr val="bg1"/>
                </a:solidFill>
              </a:rPr>
              <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23. Kadı, Hakim</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24. </a:t>
            </a:r>
            <a:r>
              <a:rPr lang="tr-TR" i="1" dirty="0" err="1" smtClean="0">
                <a:solidFill>
                  <a:schemeClr val="bg1"/>
                </a:solidFill>
              </a:rPr>
              <a:t>Hatem</a:t>
            </a:r>
            <a:r>
              <a:rPr lang="tr-TR" i="1" dirty="0" smtClean="0">
                <a:solidFill>
                  <a:schemeClr val="bg1"/>
                </a:solidFill>
              </a:rPr>
              <a:t>-</a:t>
            </a:r>
            <a:r>
              <a:rPr lang="tr-TR" i="1" dirty="0" err="1" smtClean="0">
                <a:solidFill>
                  <a:schemeClr val="bg1"/>
                </a:solidFill>
              </a:rPr>
              <a:t>ul</a:t>
            </a:r>
            <a:r>
              <a:rPr lang="tr-TR" i="1" dirty="0" smtClean="0">
                <a:solidFill>
                  <a:schemeClr val="bg1"/>
                </a:solidFill>
              </a:rPr>
              <a:t> Enbiya</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500048"/>
            <a:ext cx="8372476" cy="3857652"/>
          </a:xfrm>
        </p:spPr>
        <p:txBody>
          <a:bodyPr>
            <a:noAutofit/>
          </a:bodyPr>
          <a:lstStyle/>
          <a:p>
            <a:pPr algn="ctr"/>
            <a:r>
              <a:rPr lang="tr-TR" sz="1800" i="1" dirty="0" smtClean="0">
                <a:solidFill>
                  <a:schemeClr val="bg1"/>
                </a:solidFill>
              </a:rPr>
              <a:t>Allah-u Teala, </a:t>
            </a:r>
            <a:r>
              <a:rPr lang="tr-TR" sz="1800" i="1" dirty="0" err="1" smtClean="0">
                <a:solidFill>
                  <a:schemeClr val="bg1"/>
                </a:solidFill>
              </a:rPr>
              <a:t>Resulullah’ı</a:t>
            </a:r>
            <a:r>
              <a:rPr lang="tr-TR" sz="1800" i="1" dirty="0" smtClean="0">
                <a:solidFill>
                  <a:schemeClr val="bg1"/>
                </a:solidFill>
              </a:rPr>
              <a:t> güzel ahlakla eğitmiş, O’nu, insanlara örnek olacak bir edep ve ahlakla göndererek, İnsan-ı kamil, canlı </a:t>
            </a:r>
            <a:r>
              <a:rPr lang="tr-TR" sz="1800" i="1" dirty="0" err="1" smtClean="0">
                <a:solidFill>
                  <a:schemeClr val="bg1"/>
                </a:solidFill>
              </a:rPr>
              <a:t>Kur’an</a:t>
            </a:r>
            <a:r>
              <a:rPr lang="tr-TR" sz="1800" i="1" dirty="0" smtClean="0">
                <a:solidFill>
                  <a:schemeClr val="bg1"/>
                </a:solidFill>
              </a:rPr>
              <a:t> olarak topluma sunmuştur.Söz ve amellerinde eşsiz bir </a:t>
            </a:r>
            <a:r>
              <a:rPr lang="tr-TR" sz="1800" i="1" dirty="0" err="1" smtClean="0">
                <a:solidFill>
                  <a:schemeClr val="bg1"/>
                </a:solidFill>
              </a:rPr>
              <a:t>zerafete</a:t>
            </a:r>
            <a:r>
              <a:rPr lang="tr-TR" sz="1800" i="1" dirty="0" smtClean="0">
                <a:solidFill>
                  <a:schemeClr val="bg1"/>
                </a:solidFill>
              </a:rPr>
              <a:t> sahip Resul-u Ekrem, mükemmelliğini </a:t>
            </a:r>
            <a:r>
              <a:rPr lang="tr-TR" sz="1800" i="1" dirty="0" err="1" smtClean="0">
                <a:solidFill>
                  <a:schemeClr val="bg1"/>
                </a:solidFill>
              </a:rPr>
              <a:t>Risalet</a:t>
            </a:r>
            <a:r>
              <a:rPr lang="tr-TR" sz="1800" i="1" dirty="0" smtClean="0">
                <a:solidFill>
                  <a:schemeClr val="bg1"/>
                </a:solidFill>
              </a:rPr>
              <a:t> öncesi ve </a:t>
            </a:r>
            <a:r>
              <a:rPr lang="tr-TR" sz="1800" i="1" dirty="0" err="1" smtClean="0">
                <a:solidFill>
                  <a:schemeClr val="bg1"/>
                </a:solidFill>
              </a:rPr>
              <a:t>Risalet</a:t>
            </a:r>
            <a:r>
              <a:rPr lang="tr-TR" sz="1800" i="1" dirty="0" smtClean="0">
                <a:solidFill>
                  <a:schemeClr val="bg1"/>
                </a:solidFill>
              </a:rPr>
              <a:t> sonrası bütün zamanlarda göstermiştir. Her peygamber, Allah’tan alıp insanlara tebliğ etmekle görevlendirildiği ilahi kitapta tecelli etmiştir. </a:t>
            </a:r>
            <a:r>
              <a:rPr lang="tr-TR" sz="1800" i="1" dirty="0" err="1" smtClean="0">
                <a:solidFill>
                  <a:schemeClr val="bg1"/>
                </a:solidFill>
              </a:rPr>
              <a:t>Resulullah’da</a:t>
            </a:r>
            <a:r>
              <a:rPr lang="tr-TR" sz="1800" i="1" dirty="0" smtClean="0">
                <a:solidFill>
                  <a:schemeClr val="bg1"/>
                </a:solidFill>
              </a:rPr>
              <a:t>, </a:t>
            </a:r>
            <a:r>
              <a:rPr lang="tr-TR" sz="1800" i="1" dirty="0" err="1" smtClean="0">
                <a:solidFill>
                  <a:schemeClr val="bg1"/>
                </a:solidFill>
              </a:rPr>
              <a:t>Kur’an</a:t>
            </a:r>
            <a:r>
              <a:rPr lang="tr-TR" sz="1800" i="1" dirty="0" smtClean="0">
                <a:solidFill>
                  <a:schemeClr val="bg1"/>
                </a:solidFill>
              </a:rPr>
              <a:t>-ı Kerim’de tecelli etmiştir. </a:t>
            </a:r>
            <a:endParaRPr lang="tr-TR" sz="1800" dirty="0">
              <a:solidFill>
                <a:schemeClr val="bg1"/>
              </a:solidFill>
            </a:endParaRPr>
          </a:p>
        </p:txBody>
      </p:sp>
      <p:sp>
        <p:nvSpPr>
          <p:cNvPr id="4" name="3 Dikdörtgen"/>
          <p:cNvSpPr/>
          <p:nvPr/>
        </p:nvSpPr>
        <p:spPr>
          <a:xfrm>
            <a:off x="2143108" y="2500312"/>
            <a:ext cx="5000660" cy="1200329"/>
          </a:xfrm>
          <a:prstGeom prst="rect">
            <a:avLst/>
          </a:prstGeom>
        </p:spPr>
        <p:txBody>
          <a:bodyPr wrap="square">
            <a:spAutoFit/>
          </a:bodyPr>
          <a:lstStyle/>
          <a:p>
            <a:pPr algn="ctr"/>
            <a:r>
              <a:rPr lang="tr-TR" i="1" dirty="0" err="1" smtClean="0">
                <a:solidFill>
                  <a:schemeClr val="bg1"/>
                </a:solidFill>
              </a:rPr>
              <a:t>Kur’an</a:t>
            </a:r>
            <a:r>
              <a:rPr lang="tr-TR" i="1" dirty="0" smtClean="0">
                <a:solidFill>
                  <a:schemeClr val="bg1"/>
                </a:solidFill>
              </a:rPr>
              <a:t>-ı tanımadan </a:t>
            </a:r>
            <a:r>
              <a:rPr lang="tr-TR" i="1" dirty="0" err="1" smtClean="0">
                <a:solidFill>
                  <a:schemeClr val="bg1"/>
                </a:solidFill>
              </a:rPr>
              <a:t>Resulullah’ı</a:t>
            </a:r>
            <a:r>
              <a:rPr lang="tr-TR" i="1" dirty="0" smtClean="0">
                <a:solidFill>
                  <a:schemeClr val="bg1"/>
                </a:solidFill>
              </a:rPr>
              <a:t> tanımak mümkün olmadığı gibi </a:t>
            </a:r>
            <a:r>
              <a:rPr lang="tr-TR" i="1" dirty="0" err="1" smtClean="0">
                <a:solidFill>
                  <a:schemeClr val="bg1"/>
                </a:solidFill>
              </a:rPr>
              <a:t>Kur’an’ın</a:t>
            </a:r>
            <a:r>
              <a:rPr lang="tr-TR" i="1" dirty="0" smtClean="0">
                <a:solidFill>
                  <a:schemeClr val="bg1"/>
                </a:solidFill>
              </a:rPr>
              <a:t> hakikatini tanımak da birçok insan için kolay değildir. </a:t>
            </a:r>
            <a:r>
              <a:rPr lang="tr-TR" i="1" dirty="0" err="1" smtClean="0">
                <a:solidFill>
                  <a:schemeClr val="bg1"/>
                </a:solidFill>
              </a:rPr>
              <a:t>Resulullah’ı</a:t>
            </a:r>
            <a:r>
              <a:rPr lang="tr-TR" i="1" dirty="0" smtClean="0">
                <a:solidFill>
                  <a:schemeClr val="bg1"/>
                </a:solidFill>
              </a:rPr>
              <a:t> da hakkıyla tanımak mümkün değildir.</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14348" y="1142990"/>
            <a:ext cx="7572428" cy="2308324"/>
          </a:xfrm>
          <a:prstGeom prst="rect">
            <a:avLst/>
          </a:prstGeom>
        </p:spPr>
        <p:txBody>
          <a:bodyPr wrap="square">
            <a:spAutoFit/>
          </a:bodyPr>
          <a:lstStyle/>
          <a:p>
            <a:pPr algn="ctr"/>
            <a:r>
              <a:rPr lang="tr-TR" i="1" dirty="0" smtClean="0">
                <a:solidFill>
                  <a:schemeClr val="bg1"/>
                </a:solidFill>
              </a:rPr>
              <a:t>hadisi de bu konuya işaret etmektedir. </a:t>
            </a:r>
            <a:r>
              <a:rPr lang="tr-TR" i="1" dirty="0" err="1" smtClean="0">
                <a:solidFill>
                  <a:schemeClr val="bg1"/>
                </a:solidFill>
              </a:rPr>
              <a:t>Resulullah</a:t>
            </a:r>
            <a:r>
              <a:rPr lang="tr-TR" i="1" dirty="0" smtClean="0">
                <a:solidFill>
                  <a:schemeClr val="bg1"/>
                </a:solidFill>
              </a:rPr>
              <a:t>, </a:t>
            </a:r>
            <a:r>
              <a:rPr lang="tr-TR" i="1" dirty="0" err="1" smtClean="0">
                <a:solidFill>
                  <a:schemeClr val="bg1"/>
                </a:solidFill>
              </a:rPr>
              <a:t>Kur’an’ı</a:t>
            </a:r>
            <a:r>
              <a:rPr lang="tr-TR" i="1" dirty="0" smtClean="0">
                <a:solidFill>
                  <a:schemeClr val="bg1"/>
                </a:solidFill>
              </a:rPr>
              <a:t> maddi alemde fasih bir </a:t>
            </a:r>
            <a:r>
              <a:rPr lang="tr-TR" i="1" dirty="0" err="1" smtClean="0">
                <a:solidFill>
                  <a:schemeClr val="bg1"/>
                </a:solidFill>
              </a:rPr>
              <a:t>arapça</a:t>
            </a:r>
            <a:r>
              <a:rPr lang="tr-TR" i="1" dirty="0" smtClean="0">
                <a:solidFill>
                  <a:schemeClr val="bg1"/>
                </a:solidFill>
              </a:rPr>
              <a:t> ile Allah’tan öğrenmesinin </a:t>
            </a:r>
            <a:r>
              <a:rPr lang="tr-TR" i="1" dirty="0" err="1" smtClean="0">
                <a:solidFill>
                  <a:schemeClr val="bg1"/>
                </a:solidFill>
              </a:rPr>
              <a:t>yanısıra</a:t>
            </a:r>
            <a:r>
              <a:rPr lang="tr-TR" i="1" dirty="0" smtClean="0">
                <a:solidFill>
                  <a:schemeClr val="bg1"/>
                </a:solidFill>
              </a:rPr>
              <a:t> mana ve melekut aleminde “</a:t>
            </a:r>
            <a:r>
              <a:rPr lang="tr-TR" i="1" dirty="0" err="1" smtClean="0">
                <a:solidFill>
                  <a:schemeClr val="bg1"/>
                </a:solidFill>
              </a:rPr>
              <a:t>Ummul</a:t>
            </a:r>
            <a:r>
              <a:rPr lang="tr-TR" i="1" dirty="0" smtClean="0">
                <a:solidFill>
                  <a:schemeClr val="bg1"/>
                </a:solidFill>
              </a:rPr>
              <a:t> Kitap” olarak da Allah’tan almıştır. </a:t>
            </a:r>
            <a:r>
              <a:rPr lang="tr-TR" i="1" dirty="0" err="1" smtClean="0">
                <a:solidFill>
                  <a:schemeClr val="bg1"/>
                </a:solidFill>
              </a:rPr>
              <a:t>Kur’an’ın</a:t>
            </a:r>
            <a:r>
              <a:rPr lang="tr-TR" i="1" dirty="0" smtClean="0">
                <a:solidFill>
                  <a:schemeClr val="bg1"/>
                </a:solidFill>
              </a:rPr>
              <a:t> hakikati onun kalbine indirilmiş ve </a:t>
            </a:r>
            <a:r>
              <a:rPr lang="tr-TR" i="1" dirty="0" err="1" smtClean="0">
                <a:solidFill>
                  <a:schemeClr val="bg1"/>
                </a:solidFill>
              </a:rPr>
              <a:t>Resulullah</a:t>
            </a:r>
            <a:r>
              <a:rPr lang="tr-TR" i="1" dirty="0" smtClean="0">
                <a:solidFill>
                  <a:schemeClr val="bg1"/>
                </a:solidFill>
              </a:rPr>
              <a:t>, </a:t>
            </a:r>
            <a:r>
              <a:rPr lang="tr-TR" i="1" dirty="0" err="1" smtClean="0">
                <a:solidFill>
                  <a:schemeClr val="bg1"/>
                </a:solidFill>
              </a:rPr>
              <a:t>Kur’an</a:t>
            </a:r>
            <a:r>
              <a:rPr lang="tr-TR" i="1" dirty="0" smtClean="0">
                <a:solidFill>
                  <a:schemeClr val="bg1"/>
                </a:solidFill>
              </a:rPr>
              <a:t> ile özdeşmiş ve bir olmuştur. Dolayısıyla ilahi maarifi içeren </a:t>
            </a:r>
            <a:r>
              <a:rPr lang="tr-TR" i="1" dirty="0" err="1" smtClean="0">
                <a:solidFill>
                  <a:schemeClr val="bg1"/>
                </a:solidFill>
              </a:rPr>
              <a:t>Kur’an’ın</a:t>
            </a:r>
            <a:r>
              <a:rPr lang="tr-TR" i="1" dirty="0" smtClean="0">
                <a:solidFill>
                  <a:schemeClr val="bg1"/>
                </a:solidFill>
              </a:rPr>
              <a:t> bütün; zahir, batin ilim ve öğretilerine sahip olacaktır. Öyleyse, </a:t>
            </a:r>
            <a:r>
              <a:rPr lang="tr-TR" i="1" dirty="0" err="1" smtClean="0">
                <a:solidFill>
                  <a:schemeClr val="bg1"/>
                </a:solidFill>
              </a:rPr>
              <a:t>Resulullah’ı</a:t>
            </a:r>
            <a:r>
              <a:rPr lang="tr-TR" i="1" dirty="0" smtClean="0">
                <a:solidFill>
                  <a:schemeClr val="bg1"/>
                </a:solidFill>
              </a:rPr>
              <a:t> tanımadan </a:t>
            </a:r>
            <a:r>
              <a:rPr lang="tr-TR" i="1" dirty="0" err="1" smtClean="0">
                <a:solidFill>
                  <a:schemeClr val="bg1"/>
                </a:solidFill>
              </a:rPr>
              <a:t>Kur’an’ın</a:t>
            </a:r>
            <a:r>
              <a:rPr lang="tr-TR" i="1" dirty="0" smtClean="0">
                <a:solidFill>
                  <a:schemeClr val="bg1"/>
                </a:solidFill>
              </a:rPr>
              <a:t> hakikatini ve bütün maarifini tanımak mümkün olmayacağı gibi </a:t>
            </a:r>
            <a:r>
              <a:rPr lang="tr-TR" i="1" dirty="0" err="1" smtClean="0">
                <a:solidFill>
                  <a:schemeClr val="bg1"/>
                </a:solidFill>
              </a:rPr>
              <a:t>Kur’an</a:t>
            </a:r>
            <a:r>
              <a:rPr lang="tr-TR" i="1" dirty="0" smtClean="0">
                <a:solidFill>
                  <a:schemeClr val="bg1"/>
                </a:solidFill>
              </a:rPr>
              <a:t> tanınmadığı </a:t>
            </a:r>
            <a:r>
              <a:rPr lang="tr-TR" i="1" dirty="0" err="1" smtClean="0">
                <a:solidFill>
                  <a:schemeClr val="bg1"/>
                </a:solidFill>
              </a:rPr>
              <a:t>müddetce</a:t>
            </a:r>
            <a:r>
              <a:rPr lang="tr-TR" i="1" dirty="0" smtClean="0">
                <a:solidFill>
                  <a:schemeClr val="bg1"/>
                </a:solidFill>
              </a:rPr>
              <a:t> de </a:t>
            </a:r>
            <a:r>
              <a:rPr lang="tr-TR" i="1" dirty="0" err="1" smtClean="0">
                <a:solidFill>
                  <a:schemeClr val="bg1"/>
                </a:solidFill>
              </a:rPr>
              <a:t>Resulullah</a:t>
            </a:r>
            <a:r>
              <a:rPr lang="tr-TR" i="1" dirty="0" smtClean="0">
                <a:solidFill>
                  <a:schemeClr val="bg1"/>
                </a:solidFill>
              </a:rPr>
              <a:t> tanınmayacaktır.</a:t>
            </a:r>
            <a:endParaRPr lang="tr-TR" dirty="0">
              <a:solidFill>
                <a:schemeClr val="bg1"/>
              </a:solidFill>
            </a:endParaRPr>
          </a:p>
        </p:txBody>
      </p:sp>
      <p:sp>
        <p:nvSpPr>
          <p:cNvPr id="5" name="4 İçerik Yer Tutucusu"/>
          <p:cNvSpPr>
            <a:spLocks noGrp="1"/>
          </p:cNvSpPr>
          <p:nvPr>
            <p:ph idx="1"/>
          </p:nvPr>
        </p:nvSpPr>
        <p:spPr>
          <a:xfrm>
            <a:off x="457200" y="714362"/>
            <a:ext cx="8229600" cy="571504"/>
          </a:xfrm>
        </p:spPr>
        <p:txBody>
          <a:bodyPr>
            <a:normAutofit/>
          </a:bodyPr>
          <a:lstStyle/>
          <a:p>
            <a:pPr algn="ctr"/>
            <a:r>
              <a:rPr lang="tr-TR" sz="2000" i="1" dirty="0" smtClean="0">
                <a:solidFill>
                  <a:srgbClr val="FFFF00"/>
                </a:solidFill>
              </a:rPr>
              <a:t>“Ya Ali, beni, Allah ve senden başka kimse hakkıyla tanıyamaz”</a:t>
            </a:r>
            <a:endParaRPr lang="tr-TR" sz="2000" dirty="0">
              <a:solidFill>
                <a:srgbClr val="FFFF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428610"/>
            <a:ext cx="8501122" cy="3643338"/>
          </a:xfrm>
        </p:spPr>
        <p:txBody>
          <a:bodyPr>
            <a:normAutofit fontScale="55000" lnSpcReduction="20000"/>
          </a:bodyPr>
          <a:lstStyle/>
          <a:p>
            <a:pPr algn="ctr"/>
            <a:r>
              <a:rPr lang="tr-TR" i="1" dirty="0" smtClean="0">
                <a:solidFill>
                  <a:schemeClr val="bg1"/>
                </a:solidFill>
              </a:rPr>
              <a:t>Her insan, yetenek ve bilgisi miktarınca </a:t>
            </a:r>
            <a:r>
              <a:rPr lang="tr-TR" i="1" dirty="0" err="1" smtClean="0">
                <a:solidFill>
                  <a:schemeClr val="bg1"/>
                </a:solidFill>
              </a:rPr>
              <a:t>Resulullah</a:t>
            </a:r>
            <a:r>
              <a:rPr lang="tr-TR" i="1" dirty="0" smtClean="0">
                <a:solidFill>
                  <a:schemeClr val="bg1"/>
                </a:solidFill>
              </a:rPr>
              <a:t> ve </a:t>
            </a:r>
            <a:r>
              <a:rPr lang="tr-TR" i="1" dirty="0" err="1" smtClean="0">
                <a:solidFill>
                  <a:schemeClr val="bg1"/>
                </a:solidFill>
              </a:rPr>
              <a:t>Kur’an’ı</a:t>
            </a:r>
            <a:r>
              <a:rPr lang="tr-TR" i="1" dirty="0" smtClean="0">
                <a:solidFill>
                  <a:schemeClr val="bg1"/>
                </a:solidFill>
              </a:rPr>
              <a:t> tanıyabilir, tanıdığı oranda ona tabi olup sırat-ı </a:t>
            </a:r>
            <a:r>
              <a:rPr lang="tr-TR" i="1" dirty="0" err="1" smtClean="0">
                <a:solidFill>
                  <a:schemeClr val="bg1"/>
                </a:solidFill>
              </a:rPr>
              <a:t>mustakimde</a:t>
            </a:r>
            <a:r>
              <a:rPr lang="tr-TR" i="1" dirty="0" smtClean="0">
                <a:solidFill>
                  <a:schemeClr val="bg1"/>
                </a:solidFill>
              </a:rPr>
              <a:t> yol alacaktır. Bütün insanlar Allah’ın bu iki büyük emanetinin </a:t>
            </a:r>
            <a:r>
              <a:rPr lang="tr-TR" i="1" dirty="0" err="1" smtClean="0">
                <a:solidFill>
                  <a:schemeClr val="bg1"/>
                </a:solidFill>
              </a:rPr>
              <a:t>hakikatını</a:t>
            </a:r>
            <a:r>
              <a:rPr lang="tr-TR" i="1" dirty="0" smtClean="0">
                <a:solidFill>
                  <a:schemeClr val="bg1"/>
                </a:solidFill>
              </a:rPr>
              <a:t> tanımakla mükellef olmadığı gibi onlardan ihtiyaçsız da değildir. Bu ikisini tanıyıp onlara tabi olmadan, maariflerini öğrenip amel etmeden kurtuluşa ermek mümkün değildir. İnsan, </a:t>
            </a:r>
            <a:r>
              <a:rPr lang="tr-TR" i="1" dirty="0" err="1" smtClean="0">
                <a:solidFill>
                  <a:schemeClr val="bg1"/>
                </a:solidFill>
              </a:rPr>
              <a:t>Resulullah’a</a:t>
            </a:r>
            <a:r>
              <a:rPr lang="tr-TR" i="1" dirty="0" smtClean="0">
                <a:solidFill>
                  <a:schemeClr val="bg1"/>
                </a:solidFill>
              </a:rPr>
              <a:t> tabi olduğu miktarda Allah’a yaklaşmış olacaktır. “Allah’tan geldik O’na döneceğiz” ayetinde belirtilen Allah’tan gelme konusunda bütün insanlar ve yaratılanlar tekvini kanun gereği eşit ve aynı şekilde yaratılmışlardır ama O’na dönme konusunda herkes eşit olmayacaktır; bazıları hedefe yani </a:t>
            </a:r>
            <a:r>
              <a:rPr lang="tr-TR" i="1" dirty="0" err="1" smtClean="0">
                <a:solidFill>
                  <a:schemeClr val="bg1"/>
                </a:solidFill>
              </a:rPr>
              <a:t>likaullaha</a:t>
            </a:r>
            <a:r>
              <a:rPr lang="tr-TR" i="1" dirty="0" smtClean="0">
                <a:solidFill>
                  <a:schemeClr val="bg1"/>
                </a:solidFill>
              </a:rPr>
              <a:t> ulaşacak, bazıları bir alt merhaleye, bazıları ise yolda kalacak sırat-ı </a:t>
            </a:r>
            <a:r>
              <a:rPr lang="tr-TR" i="1" dirty="0" err="1" smtClean="0">
                <a:solidFill>
                  <a:schemeClr val="bg1"/>
                </a:solidFill>
              </a:rPr>
              <a:t>mustakimden</a:t>
            </a:r>
            <a:r>
              <a:rPr lang="tr-TR" i="1" dirty="0" smtClean="0">
                <a:solidFill>
                  <a:schemeClr val="bg1"/>
                </a:solidFill>
              </a:rPr>
              <a:t> sapıp hüsrana uğrayacaklardır. Tekvini kanun gereği bedensel olarak Allah’a dönecek ama </a:t>
            </a:r>
            <a:r>
              <a:rPr lang="tr-TR" i="1" dirty="0" err="1" smtClean="0">
                <a:solidFill>
                  <a:schemeClr val="bg1"/>
                </a:solidFill>
              </a:rPr>
              <a:t>tekamul</a:t>
            </a:r>
            <a:r>
              <a:rPr lang="tr-TR" i="1" dirty="0" smtClean="0">
                <a:solidFill>
                  <a:schemeClr val="bg1"/>
                </a:solidFill>
              </a:rPr>
              <a:t> merhalelerini aşma konusunda eşit ve aynı olmayacaklardır. İşte sırat-ı </a:t>
            </a:r>
            <a:r>
              <a:rPr lang="tr-TR" i="1" dirty="0" err="1" smtClean="0">
                <a:solidFill>
                  <a:schemeClr val="bg1"/>
                </a:solidFill>
              </a:rPr>
              <a:t>mustakimde</a:t>
            </a:r>
            <a:r>
              <a:rPr lang="tr-TR" i="1" dirty="0" smtClean="0">
                <a:solidFill>
                  <a:schemeClr val="bg1"/>
                </a:solidFill>
              </a:rPr>
              <a:t> yolculuğa çıkmış her insan, bu yolun her merhalesini </a:t>
            </a:r>
            <a:r>
              <a:rPr lang="tr-TR" i="1" dirty="0" err="1" smtClean="0">
                <a:solidFill>
                  <a:schemeClr val="bg1"/>
                </a:solidFill>
              </a:rPr>
              <a:t>katetmiş</a:t>
            </a:r>
            <a:r>
              <a:rPr lang="tr-TR" i="1" dirty="0" smtClean="0">
                <a:solidFill>
                  <a:schemeClr val="bg1"/>
                </a:solidFill>
              </a:rPr>
              <a:t>, hedefe ulaşarak insan-ı kamil olmuş </a:t>
            </a:r>
            <a:r>
              <a:rPr lang="tr-TR" i="1" dirty="0" err="1" smtClean="0">
                <a:solidFill>
                  <a:schemeClr val="bg1"/>
                </a:solidFill>
              </a:rPr>
              <a:t>Resulullah’a</a:t>
            </a:r>
            <a:r>
              <a:rPr lang="tr-TR" i="1" dirty="0" smtClean="0">
                <a:solidFill>
                  <a:schemeClr val="bg1"/>
                </a:solidFill>
              </a:rPr>
              <a:t> itaat etmelidir. İtaat etmenin ilk adımı </a:t>
            </a:r>
            <a:r>
              <a:rPr lang="tr-TR" i="1" dirty="0" err="1" smtClean="0">
                <a:solidFill>
                  <a:schemeClr val="bg1"/>
                </a:solidFill>
              </a:rPr>
              <a:t>Resulullahı</a:t>
            </a:r>
            <a:r>
              <a:rPr lang="tr-TR" i="1" dirty="0" smtClean="0">
                <a:solidFill>
                  <a:schemeClr val="bg1"/>
                </a:solidFill>
              </a:rPr>
              <a:t> tanımaktır.</a:t>
            </a:r>
            <a:endParaRPr lang="tr-TR"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i="1" dirty="0" err="1" smtClean="0">
                <a:solidFill>
                  <a:srgbClr val="FFFF00"/>
                </a:solidFill>
              </a:rPr>
              <a:t>Resulullah’ın</a:t>
            </a:r>
            <a:r>
              <a:rPr lang="tr-TR" i="1" dirty="0" smtClean="0">
                <a:solidFill>
                  <a:srgbClr val="FFFF00"/>
                </a:solidFill>
              </a:rPr>
              <a:t> </a:t>
            </a:r>
            <a:r>
              <a:rPr lang="tr-TR" i="1" dirty="0" err="1" smtClean="0">
                <a:solidFill>
                  <a:srgbClr val="FFFF00"/>
                </a:solidFill>
              </a:rPr>
              <a:t>Kur’an’daki</a:t>
            </a:r>
            <a:r>
              <a:rPr lang="tr-TR" i="1" dirty="0" smtClean="0">
                <a:solidFill>
                  <a:srgbClr val="FFFF00"/>
                </a:solidFill>
              </a:rPr>
              <a:t> Özellikleri</a:t>
            </a:r>
            <a:endParaRPr lang="tr-TR" dirty="0">
              <a:solidFill>
                <a:srgbClr val="FFFF00"/>
              </a:solidFill>
            </a:endParaRPr>
          </a:p>
        </p:txBody>
      </p:sp>
      <p:sp>
        <p:nvSpPr>
          <p:cNvPr id="3" name="2 İçerik Yer Tutucusu"/>
          <p:cNvSpPr>
            <a:spLocks noGrp="1"/>
          </p:cNvSpPr>
          <p:nvPr>
            <p:ph idx="1"/>
          </p:nvPr>
        </p:nvSpPr>
        <p:spPr/>
        <p:txBody>
          <a:bodyPr>
            <a:normAutofit fontScale="70000" lnSpcReduction="20000"/>
          </a:bodyPr>
          <a:lstStyle/>
          <a:p>
            <a:r>
              <a:rPr lang="tr-TR" b="1" dirty="0" smtClean="0">
                <a:solidFill>
                  <a:srgbClr val="FFFF00"/>
                </a:solidFill>
              </a:rPr>
              <a:t>1. Alemlere Rahmet</a:t>
            </a:r>
          </a:p>
          <a:p>
            <a:endParaRPr lang="tr-TR" i="1" dirty="0" smtClean="0">
              <a:solidFill>
                <a:schemeClr val="bg1"/>
              </a:solidFill>
            </a:endParaRPr>
          </a:p>
          <a:p>
            <a:pPr>
              <a:buNone/>
            </a:pPr>
            <a:r>
              <a:rPr lang="tr-TR" i="1" dirty="0" smtClean="0">
                <a:solidFill>
                  <a:schemeClr val="bg1"/>
                </a:solidFill>
              </a:rPr>
              <a:t>	Alemleri yaradan Allah-u Teala kendisini tanıtırken rahmetinin bütün alemi kapladığını; canlı, cansız bütün varlıkları, mümin, </a:t>
            </a:r>
            <a:r>
              <a:rPr lang="tr-TR" i="1" dirty="0" err="1" smtClean="0">
                <a:solidFill>
                  <a:schemeClr val="bg1"/>
                </a:solidFill>
              </a:rPr>
              <a:t>kafır</a:t>
            </a:r>
            <a:r>
              <a:rPr lang="tr-TR" i="1" dirty="0" smtClean="0">
                <a:solidFill>
                  <a:schemeClr val="bg1"/>
                </a:solidFill>
              </a:rPr>
              <a:t> bütün insanları genel rahmetine mazhar kıldığını belirtiyor (</a:t>
            </a:r>
            <a:r>
              <a:rPr lang="tr-TR" i="1" dirty="0" err="1" smtClean="0">
                <a:solidFill>
                  <a:schemeClr val="bg1"/>
                </a:solidFill>
              </a:rPr>
              <a:t>vasiet</a:t>
            </a:r>
            <a:r>
              <a:rPr lang="tr-TR" i="1" dirty="0" smtClean="0">
                <a:solidFill>
                  <a:schemeClr val="bg1"/>
                </a:solidFill>
              </a:rPr>
              <a:t> rahmeti </a:t>
            </a:r>
            <a:r>
              <a:rPr lang="tr-TR" i="1" dirty="0" err="1" smtClean="0">
                <a:solidFill>
                  <a:schemeClr val="bg1"/>
                </a:solidFill>
              </a:rPr>
              <a:t>kulle</a:t>
            </a:r>
            <a:r>
              <a:rPr lang="tr-TR" i="1" dirty="0" smtClean="0">
                <a:solidFill>
                  <a:schemeClr val="bg1"/>
                </a:solidFill>
              </a:rPr>
              <a:t> şey). Diğer taraftan özel bir rahmeti olduğunu ve bunu da yalnızca muttaki ve müminlere ait olduğunu beyan ediyor (</a:t>
            </a:r>
            <a:r>
              <a:rPr lang="tr-TR" i="1" dirty="0" err="1" smtClean="0">
                <a:solidFill>
                  <a:schemeClr val="bg1"/>
                </a:solidFill>
              </a:rPr>
              <a:t>seektubuha</a:t>
            </a:r>
            <a:r>
              <a:rPr lang="tr-TR" i="1" dirty="0" smtClean="0">
                <a:solidFill>
                  <a:schemeClr val="bg1"/>
                </a:solidFill>
              </a:rPr>
              <a:t> </a:t>
            </a:r>
            <a:r>
              <a:rPr lang="tr-TR" i="1" dirty="0" err="1" smtClean="0">
                <a:solidFill>
                  <a:schemeClr val="bg1"/>
                </a:solidFill>
              </a:rPr>
              <a:t>lillezine</a:t>
            </a:r>
            <a:r>
              <a:rPr lang="tr-TR" i="1" dirty="0" smtClean="0">
                <a:solidFill>
                  <a:schemeClr val="bg1"/>
                </a:solidFill>
              </a:rPr>
              <a:t> </a:t>
            </a:r>
            <a:r>
              <a:rPr lang="tr-TR" i="1" dirty="0" err="1" smtClean="0">
                <a:solidFill>
                  <a:schemeClr val="bg1"/>
                </a:solidFill>
              </a:rPr>
              <a:t>yettekun</a:t>
            </a:r>
            <a:r>
              <a:rPr lang="tr-TR" i="1" dirty="0" smtClean="0">
                <a:solidFill>
                  <a:schemeClr val="bg1"/>
                </a:solidFill>
              </a:rPr>
              <a:t>). </a:t>
            </a:r>
            <a:r>
              <a:rPr lang="tr-TR" i="1" dirty="0" err="1" smtClean="0">
                <a:solidFill>
                  <a:schemeClr val="bg1"/>
                </a:solidFill>
              </a:rPr>
              <a:t>Kur’an’da</a:t>
            </a:r>
            <a:r>
              <a:rPr lang="tr-TR" i="1" dirty="0" smtClean="0">
                <a:solidFill>
                  <a:schemeClr val="bg1"/>
                </a:solidFill>
              </a:rPr>
              <a:t> </a:t>
            </a:r>
            <a:r>
              <a:rPr lang="tr-TR" i="1" dirty="0" err="1" smtClean="0">
                <a:solidFill>
                  <a:schemeClr val="bg1"/>
                </a:solidFill>
              </a:rPr>
              <a:t>Resulullah’ı</a:t>
            </a:r>
            <a:r>
              <a:rPr lang="tr-TR" i="1" dirty="0" smtClean="0">
                <a:solidFill>
                  <a:schemeClr val="bg1"/>
                </a:solidFill>
              </a:rPr>
              <a:t> tanıtırken Onun aynı sıfata sahip olduğunu; hem genel rahmet hem de özel rahmete sahip olduğunu beyan buyuruyor.</a:t>
            </a:r>
            <a:endParaRPr lang="tr-TR"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285734"/>
            <a:ext cx="8715436" cy="4166013"/>
          </a:xfrm>
        </p:spPr>
        <p:txBody>
          <a:bodyPr>
            <a:normAutofit fontScale="55000" lnSpcReduction="20000"/>
          </a:bodyPr>
          <a:lstStyle/>
          <a:p>
            <a:r>
              <a:rPr lang="tr-TR" b="1" i="1" dirty="0" smtClean="0">
                <a:solidFill>
                  <a:srgbClr val="FFFF00"/>
                </a:solidFill>
              </a:rPr>
              <a:t>a) “Biz seni, ancak alemlere rahmet olarak gönderdik”. </a:t>
            </a:r>
            <a:r>
              <a:rPr lang="tr-TR" b="1" i="1" dirty="0" smtClean="0">
                <a:solidFill>
                  <a:schemeClr val="bg1"/>
                </a:solidFill>
              </a:rPr>
              <a:t/>
            </a:r>
            <a:br>
              <a:rPr lang="tr-TR" b="1" i="1" dirty="0" smtClean="0">
                <a:solidFill>
                  <a:schemeClr val="bg1"/>
                </a:solidFill>
              </a:rPr>
            </a:br>
            <a:r>
              <a:rPr lang="tr-TR" i="1" dirty="0" smtClean="0">
                <a:solidFill>
                  <a:schemeClr val="bg1"/>
                </a:solidFill>
              </a:rPr>
              <a:t/>
            </a:r>
            <a:br>
              <a:rPr lang="tr-TR" i="1" dirty="0" smtClean="0">
                <a:solidFill>
                  <a:schemeClr val="bg1"/>
                </a:solidFill>
              </a:rPr>
            </a:br>
            <a:r>
              <a:rPr lang="tr-TR" i="1" dirty="0" err="1" smtClean="0">
                <a:solidFill>
                  <a:schemeClr val="bg1"/>
                </a:solidFill>
              </a:rPr>
              <a:t>Resulullah</a:t>
            </a:r>
            <a:r>
              <a:rPr lang="tr-TR" i="1" dirty="0" smtClean="0">
                <a:solidFill>
                  <a:schemeClr val="bg1"/>
                </a:solidFill>
              </a:rPr>
              <a:t> bütün alemlere rahmettir, hidayet yolunu göstermede insanlar arasında hiç bir fark gözetmez, ilahi mesajı tebliğ edip insanları hak yola davet etmede ayrıcalık yapmaz, kulların Allah’a dönmelerinde o kadar çaba </a:t>
            </a:r>
            <a:r>
              <a:rPr lang="tr-TR" i="1" dirty="0" err="1" smtClean="0">
                <a:solidFill>
                  <a:schemeClr val="bg1"/>
                </a:solidFill>
              </a:rPr>
              <a:t>harcamşıtır</a:t>
            </a:r>
            <a:r>
              <a:rPr lang="tr-TR" i="1" dirty="0" smtClean="0">
                <a:solidFill>
                  <a:schemeClr val="bg1"/>
                </a:solidFill>
              </a:rPr>
              <a:t> ki, Allah-u Teala kendisine buyuruyor “</a:t>
            </a:r>
            <a:r>
              <a:rPr lang="tr-TR" i="1" dirty="0" err="1" smtClean="0">
                <a:solidFill>
                  <a:schemeClr val="bg1"/>
                </a:solidFill>
              </a:rPr>
              <a:t>Habibim</a:t>
            </a:r>
            <a:r>
              <a:rPr lang="tr-TR" i="1" dirty="0" smtClean="0">
                <a:solidFill>
                  <a:schemeClr val="bg1"/>
                </a:solidFill>
              </a:rPr>
              <a:t> onların inkar etmeleri seni üzmesin, kendini yiyip bitirme, hidayet benim elimdedir”.[2]</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err="1" smtClean="0">
                <a:solidFill>
                  <a:schemeClr val="bg1"/>
                </a:solidFill>
              </a:rPr>
              <a:t>Resululah</a:t>
            </a:r>
            <a:r>
              <a:rPr lang="tr-TR" i="1" dirty="0" smtClean="0">
                <a:solidFill>
                  <a:schemeClr val="bg1"/>
                </a:solidFill>
              </a:rPr>
              <a:t> genel rahmeti gereği bütün insanları düşünmek ve onların hidayetlerini istemek zorundadır. Ama birçok insanlar alemlere rahmet, ilahi </a:t>
            </a:r>
            <a:r>
              <a:rPr lang="tr-TR" i="1" dirty="0" err="1" smtClean="0">
                <a:solidFill>
                  <a:schemeClr val="bg1"/>
                </a:solidFill>
              </a:rPr>
              <a:t>feyz</a:t>
            </a:r>
            <a:r>
              <a:rPr lang="tr-TR" i="1" dirty="0" smtClean="0">
                <a:solidFill>
                  <a:schemeClr val="bg1"/>
                </a:solidFill>
              </a:rPr>
              <a:t> kaynağı bu peygamberin kadrini bilemediler ve bilememektedirler.</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b) “</a:t>
            </a:r>
            <a:r>
              <a:rPr lang="tr-TR" i="1" dirty="0" err="1" smtClean="0">
                <a:solidFill>
                  <a:schemeClr val="bg1"/>
                </a:solidFill>
              </a:rPr>
              <a:t>Andolsun</a:t>
            </a:r>
            <a:r>
              <a:rPr lang="tr-TR" i="1" dirty="0" smtClean="0">
                <a:solidFill>
                  <a:schemeClr val="bg1"/>
                </a:solidFill>
              </a:rPr>
              <a:t>, size içinizden öyle bir </a:t>
            </a:r>
            <a:r>
              <a:rPr lang="tr-TR" i="1" dirty="0" err="1" smtClean="0">
                <a:solidFill>
                  <a:schemeClr val="bg1"/>
                </a:solidFill>
              </a:rPr>
              <a:t>Pezgamber</a:t>
            </a:r>
            <a:r>
              <a:rPr lang="tr-TR" i="1" dirty="0" smtClean="0">
                <a:solidFill>
                  <a:schemeClr val="bg1"/>
                </a:solidFill>
              </a:rPr>
              <a:t> gelmiştir ki, bir sıkıntıya düşmeniz pek ağır gelir ona, pek düşkündür size, müminlere esirger ve rahimdir.”[3]</a:t>
            </a:r>
            <a:br>
              <a:rPr lang="tr-TR" i="1" dirty="0" smtClean="0">
                <a:solidFill>
                  <a:schemeClr val="bg1"/>
                </a:solidFill>
              </a:rPr>
            </a:br>
            <a:r>
              <a:rPr lang="tr-TR" i="1" dirty="0" smtClean="0">
                <a:solidFill>
                  <a:schemeClr val="bg1"/>
                </a:solidFill>
              </a:rPr>
              <a:t>Ayet-i Kerime’de belirtilen “rahimdir” kelimesi, </a:t>
            </a:r>
            <a:r>
              <a:rPr lang="tr-TR" i="1" dirty="0" err="1" smtClean="0">
                <a:solidFill>
                  <a:schemeClr val="bg1"/>
                </a:solidFill>
              </a:rPr>
              <a:t>Resulullah’ın</a:t>
            </a:r>
            <a:r>
              <a:rPr lang="tr-TR" i="1" dirty="0" smtClean="0">
                <a:solidFill>
                  <a:schemeClr val="bg1"/>
                </a:solidFill>
              </a:rPr>
              <a:t> müminlere özel inayeti ve rahmeti olduğuna işaret etmektedir. Hidayet yolunu bulmuş, </a:t>
            </a:r>
            <a:r>
              <a:rPr lang="tr-TR" i="1" dirty="0" err="1" smtClean="0">
                <a:solidFill>
                  <a:schemeClr val="bg1"/>
                </a:solidFill>
              </a:rPr>
              <a:t>tekamul</a:t>
            </a:r>
            <a:r>
              <a:rPr lang="tr-TR" i="1" dirty="0" smtClean="0">
                <a:solidFill>
                  <a:schemeClr val="bg1"/>
                </a:solidFill>
              </a:rPr>
              <a:t> yolunda ilerlemek isteyen, </a:t>
            </a:r>
            <a:r>
              <a:rPr lang="tr-TR" i="1" dirty="0" err="1" smtClean="0">
                <a:solidFill>
                  <a:schemeClr val="bg1"/>
                </a:solidFill>
              </a:rPr>
              <a:t>Rabbul</a:t>
            </a:r>
            <a:r>
              <a:rPr lang="tr-TR" i="1" dirty="0" smtClean="0">
                <a:solidFill>
                  <a:schemeClr val="bg1"/>
                </a:solidFill>
              </a:rPr>
              <a:t> alemine ulaşmak arzusunda olan müminlere özel ilgi ve alakası olduğunu belirtiyor.</a:t>
            </a:r>
            <a:endParaRPr lang="tr-TR"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i="1" dirty="0" smtClean="0">
                <a:solidFill>
                  <a:srgbClr val="FFFF00"/>
                </a:solidFill>
              </a:rPr>
              <a:t>2. Dinin Kaynağı </a:t>
            </a:r>
            <a:endParaRPr lang="tr-TR" dirty="0">
              <a:solidFill>
                <a:srgbClr val="FFFF00"/>
              </a:solidFill>
            </a:endParaRPr>
          </a:p>
        </p:txBody>
      </p:sp>
      <p:sp>
        <p:nvSpPr>
          <p:cNvPr id="3" name="2 İçerik Yer Tutucusu"/>
          <p:cNvSpPr>
            <a:spLocks noGrp="1"/>
          </p:cNvSpPr>
          <p:nvPr>
            <p:ph idx="1"/>
          </p:nvPr>
        </p:nvSpPr>
        <p:spPr>
          <a:xfrm>
            <a:off x="457200" y="963228"/>
            <a:ext cx="8229600" cy="3394472"/>
          </a:xfrm>
        </p:spPr>
        <p:txBody>
          <a:bodyPr>
            <a:normAutofit fontScale="55000" lnSpcReduction="20000"/>
          </a:bodyPr>
          <a:lstStyle/>
          <a:p>
            <a:r>
              <a:rPr lang="tr-TR" i="1" dirty="0" smtClean="0">
                <a:solidFill>
                  <a:schemeClr val="bg1"/>
                </a:solidFill>
              </a:rPr>
              <a:t>Allah-u Teala, beşeriyeti hidayet etmek, hak yola girip Allah’a kulluk </a:t>
            </a:r>
            <a:r>
              <a:rPr lang="tr-TR" i="1" dirty="0" err="1" smtClean="0">
                <a:solidFill>
                  <a:schemeClr val="bg1"/>
                </a:solidFill>
              </a:rPr>
              <a:t>etmelerni</a:t>
            </a:r>
            <a:r>
              <a:rPr lang="tr-TR" i="1" dirty="0" smtClean="0">
                <a:solidFill>
                  <a:schemeClr val="bg1"/>
                </a:solidFill>
              </a:rPr>
              <a:t> sağlamak ve hüccetini tamamlamak için insanların ferdi ve toplumsal yaşantılarında gerekli olan her hüküm ve kanunu din adı altında göndermiştir. Dinin hükümlerini teşri etmede, kanunlarını yasamada kendisinin yetki sahibi olduğunu belirtirken </a:t>
            </a:r>
            <a:r>
              <a:rPr lang="tr-TR" i="1" dirty="0" err="1" smtClean="0">
                <a:solidFill>
                  <a:schemeClr val="bg1"/>
                </a:solidFill>
              </a:rPr>
              <a:t>Resulullah’ın</a:t>
            </a:r>
            <a:r>
              <a:rPr lang="tr-TR" i="1" dirty="0" smtClean="0">
                <a:solidFill>
                  <a:schemeClr val="bg1"/>
                </a:solidFill>
              </a:rPr>
              <a:t> da dinin hükümlerini yasama hakkı olduğunu ve dinin ikinci kaynağı olduğunu buyuruyor.</a:t>
            </a:r>
            <a:br>
              <a:rPr lang="tr-TR" i="1" dirty="0" smtClean="0">
                <a:solidFill>
                  <a:schemeClr val="bg1"/>
                </a:solidFill>
              </a:rPr>
            </a:br>
            <a:r>
              <a:rPr lang="tr-TR" i="1" dirty="0" smtClean="0">
                <a:solidFill>
                  <a:schemeClr val="bg1"/>
                </a:solidFill>
              </a:rPr>
              <a:t/>
            </a:r>
            <a:br>
              <a:rPr lang="tr-TR" i="1" dirty="0" smtClean="0">
                <a:solidFill>
                  <a:schemeClr val="bg1"/>
                </a:solidFill>
              </a:rPr>
            </a:br>
            <a:r>
              <a:rPr lang="tr-TR" i="1" dirty="0" smtClean="0">
                <a:solidFill>
                  <a:schemeClr val="bg1"/>
                </a:solidFill>
              </a:rPr>
              <a:t>a) “...Peygamber size ne verirse onu alın ve neden vazgeçmenizi emrederse vazgeçin ondan.”[4] </a:t>
            </a:r>
            <a:br>
              <a:rPr lang="tr-TR" i="1" dirty="0" smtClean="0">
                <a:solidFill>
                  <a:schemeClr val="bg1"/>
                </a:solidFill>
              </a:rPr>
            </a:br>
            <a:r>
              <a:rPr lang="tr-TR" i="1" dirty="0" smtClean="0">
                <a:solidFill>
                  <a:schemeClr val="bg1"/>
                </a:solidFill>
              </a:rPr>
              <a:t>b) “O, arzusuna göre de konuşmaz. Sözü ancak </a:t>
            </a:r>
            <a:r>
              <a:rPr lang="tr-TR" i="1" dirty="0" err="1" smtClean="0">
                <a:solidFill>
                  <a:schemeClr val="bg1"/>
                </a:solidFill>
              </a:rPr>
              <a:t>vahyedilenden</a:t>
            </a:r>
            <a:r>
              <a:rPr lang="tr-TR" i="1" dirty="0" smtClean="0">
                <a:solidFill>
                  <a:schemeClr val="bg1"/>
                </a:solidFill>
              </a:rPr>
              <a:t> ibarettir.” [5] </a:t>
            </a:r>
            <a:br>
              <a:rPr lang="tr-TR" i="1" dirty="0" smtClean="0">
                <a:solidFill>
                  <a:schemeClr val="bg1"/>
                </a:solidFill>
              </a:rPr>
            </a:br>
            <a:r>
              <a:rPr lang="tr-TR" i="1" dirty="0" smtClean="0">
                <a:solidFill>
                  <a:schemeClr val="bg1"/>
                </a:solidFill>
              </a:rPr>
              <a:t>c) “Kendilerine kitap verilenlerden Allah’a ve kıyamet gününe inanmayanlarla, Allah’ın ve Resulünün haram ettiğini haram saymayanlarla ve hak dinini kabul etmeyenlerle savaşın...”[6] </a:t>
            </a:r>
            <a:endParaRPr lang="tr-TR"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6"/>
            <a:ext cx="8229600" cy="3071834"/>
          </a:xfrm>
        </p:spPr>
        <p:txBody>
          <a:bodyPr>
            <a:normAutofit fontScale="70000" lnSpcReduction="20000"/>
          </a:bodyPr>
          <a:lstStyle/>
          <a:p>
            <a:r>
              <a:rPr lang="tr-TR" i="1" dirty="0" smtClean="0">
                <a:solidFill>
                  <a:schemeClr val="bg1"/>
                </a:solidFill>
              </a:rPr>
              <a:t>Ayetlerde </a:t>
            </a:r>
            <a:r>
              <a:rPr lang="tr-TR" i="1" dirty="0" err="1" smtClean="0">
                <a:solidFill>
                  <a:schemeClr val="bg1"/>
                </a:solidFill>
              </a:rPr>
              <a:t>Resulullah’ın</a:t>
            </a:r>
            <a:r>
              <a:rPr lang="tr-TR" i="1" dirty="0" smtClean="0">
                <a:solidFill>
                  <a:schemeClr val="bg1"/>
                </a:solidFill>
              </a:rPr>
              <a:t>, Allah’ın kendisine bildirdiği ilahi hükümleri insanlara tebliğ etmesinin </a:t>
            </a:r>
            <a:r>
              <a:rPr lang="tr-TR" i="1" dirty="0" err="1" smtClean="0">
                <a:solidFill>
                  <a:schemeClr val="bg1"/>
                </a:solidFill>
              </a:rPr>
              <a:t>yanısıra</a:t>
            </a:r>
            <a:r>
              <a:rPr lang="tr-TR" i="1" dirty="0" smtClean="0">
                <a:solidFill>
                  <a:schemeClr val="bg1"/>
                </a:solidFill>
              </a:rPr>
              <a:t> kendisinin de yasama yetkisinin olduğunu belirtiyor. “Size ne verdiyse” sözü hem Allah’ın kendisine bildirdiği vahyi içerir hem de insanlar için uygun görüp yasadığı kanunları içerir. “O arzusuna göre de konuşmaz” sözünde ise Allah-u Teala, </a:t>
            </a:r>
            <a:r>
              <a:rPr lang="tr-TR" i="1" dirty="0" err="1" smtClean="0">
                <a:solidFill>
                  <a:schemeClr val="bg1"/>
                </a:solidFill>
              </a:rPr>
              <a:t>Resulullah’ın</a:t>
            </a:r>
            <a:r>
              <a:rPr lang="tr-TR" i="1" dirty="0" smtClean="0">
                <a:solidFill>
                  <a:schemeClr val="bg1"/>
                </a:solidFill>
              </a:rPr>
              <a:t> söylediği her sözü ve yasadığı her kanunu onayladığını belirtiyor. “...neden vazgeçmenizi emrederse” cümlesinde Allah’ın yasaklarının </a:t>
            </a:r>
            <a:r>
              <a:rPr lang="tr-TR" i="1" dirty="0" err="1" smtClean="0">
                <a:solidFill>
                  <a:schemeClr val="bg1"/>
                </a:solidFill>
              </a:rPr>
              <a:t>yanısıra</a:t>
            </a:r>
            <a:r>
              <a:rPr lang="tr-TR" i="1" dirty="0" smtClean="0">
                <a:solidFill>
                  <a:schemeClr val="bg1"/>
                </a:solidFill>
              </a:rPr>
              <a:t> </a:t>
            </a:r>
            <a:r>
              <a:rPr lang="tr-TR" i="1" dirty="0" err="1" smtClean="0">
                <a:solidFill>
                  <a:schemeClr val="bg1"/>
                </a:solidFill>
              </a:rPr>
              <a:t>Resulullah’ın</a:t>
            </a:r>
            <a:r>
              <a:rPr lang="tr-TR" i="1" dirty="0" smtClean="0">
                <a:solidFill>
                  <a:schemeClr val="bg1"/>
                </a:solidFill>
              </a:rPr>
              <a:t> yasaklama yetkisi olduğunu vurguluyor. Son ayette belirtilen ,”... ve Resulünün haram ettiğini...” cümlesi </a:t>
            </a:r>
            <a:r>
              <a:rPr lang="tr-TR" i="1" dirty="0" err="1" smtClean="0">
                <a:solidFill>
                  <a:schemeClr val="bg1"/>
                </a:solidFill>
              </a:rPr>
              <a:t>açıkca</a:t>
            </a:r>
            <a:r>
              <a:rPr lang="tr-TR" i="1" dirty="0" smtClean="0">
                <a:solidFill>
                  <a:schemeClr val="bg1"/>
                </a:solidFill>
              </a:rPr>
              <a:t> </a:t>
            </a:r>
            <a:r>
              <a:rPr lang="tr-TR" i="1" dirty="0" err="1" smtClean="0">
                <a:solidFill>
                  <a:schemeClr val="bg1"/>
                </a:solidFill>
              </a:rPr>
              <a:t>Resulullah’ın</a:t>
            </a:r>
            <a:r>
              <a:rPr lang="tr-TR" i="1" dirty="0" smtClean="0">
                <a:solidFill>
                  <a:schemeClr val="bg1"/>
                </a:solidFill>
              </a:rPr>
              <a:t> da bir şeyi haram etme yetkisine sahip olduğunu beyan ediyor.</a:t>
            </a:r>
            <a:endParaRPr lang="tr-TR"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i="1" dirty="0" smtClean="0">
                <a:solidFill>
                  <a:srgbClr val="FFFF00"/>
                </a:solidFill>
              </a:rPr>
              <a:t>3. </a:t>
            </a:r>
            <a:r>
              <a:rPr lang="tr-TR" i="1" dirty="0" err="1" smtClean="0">
                <a:solidFill>
                  <a:srgbClr val="FFFF00"/>
                </a:solidFill>
              </a:rPr>
              <a:t>Resulullah’a</a:t>
            </a:r>
            <a:r>
              <a:rPr lang="tr-TR" i="1" dirty="0" smtClean="0">
                <a:solidFill>
                  <a:srgbClr val="FFFF00"/>
                </a:solidFill>
              </a:rPr>
              <a:t> İtaat Tevhidin Şartı</a:t>
            </a:r>
            <a:endParaRPr lang="tr-TR" dirty="0">
              <a:solidFill>
                <a:srgbClr val="FFFF00"/>
              </a:solidFill>
            </a:endParaRPr>
          </a:p>
        </p:txBody>
      </p:sp>
      <p:sp>
        <p:nvSpPr>
          <p:cNvPr id="3" name="2 İçerik Yer Tutucusu"/>
          <p:cNvSpPr>
            <a:spLocks noGrp="1"/>
          </p:cNvSpPr>
          <p:nvPr>
            <p:ph idx="1"/>
          </p:nvPr>
        </p:nvSpPr>
        <p:spPr/>
        <p:txBody>
          <a:bodyPr>
            <a:normAutofit lnSpcReduction="10000"/>
          </a:bodyPr>
          <a:lstStyle/>
          <a:p>
            <a:r>
              <a:rPr lang="tr-TR" i="1" dirty="0" err="1" smtClean="0">
                <a:solidFill>
                  <a:schemeClr val="bg1"/>
                </a:solidFill>
              </a:rPr>
              <a:t>Resulullah’ın</a:t>
            </a:r>
            <a:r>
              <a:rPr lang="tr-TR" i="1" dirty="0" smtClean="0">
                <a:solidFill>
                  <a:schemeClr val="bg1"/>
                </a:solidFill>
              </a:rPr>
              <a:t>, </a:t>
            </a:r>
            <a:r>
              <a:rPr lang="tr-TR" i="1" dirty="0" err="1" smtClean="0">
                <a:solidFill>
                  <a:schemeClr val="bg1"/>
                </a:solidFill>
              </a:rPr>
              <a:t>Kur’an’da</a:t>
            </a:r>
            <a:r>
              <a:rPr lang="tr-TR" i="1" dirty="0" smtClean="0">
                <a:solidFill>
                  <a:schemeClr val="bg1"/>
                </a:solidFill>
              </a:rPr>
              <a:t> belirtilen en önemli özelliklerinden biri Allah’a </a:t>
            </a:r>
            <a:r>
              <a:rPr lang="tr-TR" i="1" dirty="0" err="1" smtClean="0">
                <a:solidFill>
                  <a:schemeClr val="bg1"/>
                </a:solidFill>
              </a:rPr>
              <a:t>itaatın</a:t>
            </a:r>
            <a:r>
              <a:rPr lang="tr-TR" i="1" dirty="0" smtClean="0">
                <a:solidFill>
                  <a:schemeClr val="bg1"/>
                </a:solidFill>
              </a:rPr>
              <a:t> ve tevhidin mihrakını ve odak noktasını oluşturmasıdır. Allah-u Teala kendisine itaat edilmesi gerektiğini belirttiği ayetlerde Peygambere itaati </a:t>
            </a:r>
            <a:r>
              <a:rPr lang="tr-TR" i="1" dirty="0" err="1" smtClean="0">
                <a:solidFill>
                  <a:schemeClr val="bg1"/>
                </a:solidFill>
              </a:rPr>
              <a:t>sözkonusu</a:t>
            </a:r>
            <a:r>
              <a:rPr lang="tr-TR" i="1" dirty="0" smtClean="0">
                <a:solidFill>
                  <a:schemeClr val="bg1"/>
                </a:solidFill>
              </a:rPr>
              <a:t> ediyor.</a:t>
            </a:r>
            <a:br>
              <a:rPr lang="tr-TR" i="1" dirty="0" smtClean="0">
                <a:solidFill>
                  <a:schemeClr val="bg1"/>
                </a:solidFill>
              </a:rPr>
            </a:br>
            <a:endParaRPr lang="tr-TR" dirty="0">
              <a:solidFill>
                <a:schemeClr val="bg1"/>
              </a:solidFill>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TotalTime>
  <Words>801</Words>
  <Application>Microsoft Office PowerPoint</Application>
  <PresentationFormat>Ekran Gösterisi (16:9)</PresentationFormat>
  <Paragraphs>36</Paragraphs>
  <Slides>16</Slides>
  <Notes>2</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Ofis Teması</vt:lpstr>
      <vt:lpstr>Slayt 1</vt:lpstr>
      <vt:lpstr>Slayt 2</vt:lpstr>
      <vt:lpstr>Slayt 3</vt:lpstr>
      <vt:lpstr>Slayt 4</vt:lpstr>
      <vt:lpstr>Resulullah’ın Kur’an’daki Özellikleri</vt:lpstr>
      <vt:lpstr>Slayt 6</vt:lpstr>
      <vt:lpstr>2. Dinin Kaynağı </vt:lpstr>
      <vt:lpstr>Slayt 8</vt:lpstr>
      <vt:lpstr>3. Resulullah’a İtaat Tevhidin Şartı</vt:lpstr>
      <vt:lpstr>Slayt 10</vt:lpstr>
      <vt:lpstr>Slayt 11</vt:lpstr>
      <vt:lpstr>Slayt 12</vt:lpstr>
      <vt:lpstr>4. Müjdelenen Peygamber</vt:lpstr>
      <vt:lpstr>Slayt 14</vt:lpstr>
      <vt:lpstr>Slayt 15</vt:lpstr>
      <vt:lpstr>Slayt 16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2014-05-11T16:29:10Z</dcterms:created>
  <dcterms:modified xsi:type="dcterms:W3CDTF">2015-12-31T08:03:18Z</dcterms:modified>
  <cp:category>www.sorubak.com</cp:category>
</cp:coreProperties>
</file>