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29"/>
  </p:notesMasterIdLst>
  <p:sldIdLst>
    <p:sldId id="257" r:id="rId2"/>
    <p:sldId id="258" r:id="rId3"/>
    <p:sldId id="288" r:id="rId4"/>
    <p:sldId id="326" r:id="rId5"/>
    <p:sldId id="327" r:id="rId6"/>
    <p:sldId id="330" r:id="rId7"/>
    <p:sldId id="362" r:id="rId8"/>
    <p:sldId id="332" r:id="rId9"/>
    <p:sldId id="344" r:id="rId10"/>
    <p:sldId id="345" r:id="rId11"/>
    <p:sldId id="346" r:id="rId12"/>
    <p:sldId id="347" r:id="rId13"/>
    <p:sldId id="348" r:id="rId14"/>
    <p:sldId id="349" r:id="rId15"/>
    <p:sldId id="350" r:id="rId16"/>
    <p:sldId id="353" r:id="rId17"/>
    <p:sldId id="352" r:id="rId18"/>
    <p:sldId id="342" r:id="rId19"/>
    <p:sldId id="339" r:id="rId20"/>
    <p:sldId id="343" r:id="rId21"/>
    <p:sldId id="359" r:id="rId22"/>
    <p:sldId id="354" r:id="rId23"/>
    <p:sldId id="355" r:id="rId24"/>
    <p:sldId id="357" r:id="rId25"/>
    <p:sldId id="358" r:id="rId26"/>
    <p:sldId id="361" r:id="rId27"/>
    <p:sldId id="360" r:id="rId2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7" d="100"/>
          <a:sy n="77" d="100"/>
        </p:scale>
        <p:origin x="-1350" y="-29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8C7E2F-ED7E-412D-902E-11B19E50B6DC}" type="datetimeFigureOut">
              <a:rPr lang="tr-TR" smtClean="0"/>
              <a:pPr/>
              <a:t>26.08.2016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FF467C-6DDA-4B5F-BD6B-911EFBE50285}" type="slidenum">
              <a:rPr lang="tr-TR" smtClean="0"/>
              <a:pPr/>
              <a:t>‹#›</a:t>
            </a:fld>
            <a:endParaRPr lang="tr-TR"/>
          </a:p>
        </p:txBody>
      </p:sp>
    </p:spTree>
    <p:extLst>
      <p:ext uri="{BB962C8B-B14F-4D97-AF65-F5344CB8AC3E}">
        <p14:creationId xmlns:p14="http://schemas.microsoft.com/office/powerpoint/2010/main" xmlns="" val="3289422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9FF467C-6DDA-4B5F-BD6B-911EFBE50285}"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9FF467C-6DDA-4B5F-BD6B-911EFBE50285}" type="slidenum">
              <a:rPr lang="tr-TR" smtClean="0"/>
              <a:pPr/>
              <a:t>27</a:t>
            </a:fld>
            <a:endParaRPr lang="tr-TR"/>
          </a:p>
        </p:txBody>
      </p:sp>
    </p:spTree>
    <p:extLst>
      <p:ext uri="{BB962C8B-B14F-4D97-AF65-F5344CB8AC3E}">
        <p14:creationId xmlns:p14="http://schemas.microsoft.com/office/powerpoint/2010/main" xmlns="" val="42885518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Dik Üçgen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Başlık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17" name="Alt Başlık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grpSp>
        <p:nvGrpSpPr>
          <p:cNvPr id="2" name="Grup 1"/>
          <p:cNvGrpSpPr/>
          <p:nvPr/>
        </p:nvGrpSpPr>
        <p:grpSpPr>
          <a:xfrm>
            <a:off x="-3765" y="4953000"/>
            <a:ext cx="9147765" cy="1912088"/>
            <a:chOff x="-3765" y="4832896"/>
            <a:chExt cx="9147765" cy="2032192"/>
          </a:xfrm>
        </p:grpSpPr>
        <p:sp>
          <p:nvSpPr>
            <p:cNvPr id="7" name="Serbest 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Serbest 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Serbest 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Düz Bağlayıcı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Veri Yer Tutucusu 29"/>
          <p:cNvSpPr>
            <a:spLocks noGrp="1"/>
          </p:cNvSpPr>
          <p:nvPr>
            <p:ph type="dt" sz="half" idx="10"/>
          </p:nvPr>
        </p:nvSpPr>
        <p:spPr/>
        <p:txBody>
          <a:bodyPr/>
          <a:lstStyle>
            <a:lvl1pPr>
              <a:defRPr>
                <a:solidFill>
                  <a:srgbClr val="FFFFFF"/>
                </a:solidFill>
              </a:defRPr>
            </a:lvl1pPr>
            <a:extLst/>
          </a:lstStyle>
          <a:p>
            <a:fld id="{D9F75050-0E15-4C5B-92B0-66D068882F1F}" type="datetimeFigureOut">
              <a:rPr lang="tr-TR" smtClean="0"/>
              <a:pPr/>
              <a:t>26.08.2016</a:t>
            </a:fld>
            <a:endParaRPr lang="tr-TR"/>
          </a:p>
        </p:txBody>
      </p:sp>
      <p:sp>
        <p:nvSpPr>
          <p:cNvPr id="19" name="Altbilgi Yer Tutucusu 18"/>
          <p:cNvSpPr>
            <a:spLocks noGrp="1"/>
          </p:cNvSpPr>
          <p:nvPr>
            <p:ph type="ftr" sz="quarter" idx="11"/>
          </p:nvPr>
        </p:nvSpPr>
        <p:spPr/>
        <p:txBody>
          <a:bodyPr/>
          <a:lstStyle>
            <a:lvl1pPr>
              <a:defRPr>
                <a:solidFill>
                  <a:schemeClr val="accent1">
                    <a:tint val="20000"/>
                  </a:schemeClr>
                </a:solidFill>
              </a:defRPr>
            </a:lvl1pPr>
            <a:extLst/>
          </a:lstStyle>
          <a:p>
            <a:endParaRPr lang="tr-TR"/>
          </a:p>
        </p:txBody>
      </p:sp>
      <p:sp>
        <p:nvSpPr>
          <p:cNvPr id="27" name="Slayt Numarası Yer Tutucusu 26"/>
          <p:cNvSpPr>
            <a:spLocks noGrp="1"/>
          </p:cNvSpPr>
          <p:nvPr>
            <p:ph type="sldNum" sz="quarter" idx="12"/>
          </p:nvPr>
        </p:nvSpPr>
        <p:spPr/>
        <p:txBody>
          <a:bodyPr/>
          <a:lstStyle>
            <a:lvl1pPr>
              <a:defRPr>
                <a:solidFill>
                  <a:srgbClr val="FFFFFF"/>
                </a:solidFill>
              </a:defRPr>
            </a:lvl1pPr>
            <a:extLst/>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extLs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1481329"/>
            <a:ext cx="8229600" cy="438607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D9F75050-0E15-4C5B-92B0-66D068882F1F}" type="datetimeFigureOut">
              <a:rPr lang="tr-TR" smtClean="0"/>
              <a:pPr/>
              <a:t>26.08.2016</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844013" y="274640"/>
            <a:ext cx="1777470" cy="5592761"/>
          </a:xfrm>
        </p:spPr>
        <p:txBody>
          <a:bodyPr vert="eaVert"/>
          <a:lstStyle>
            <a:extLs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41"/>
            <a:ext cx="6324600" cy="5592760"/>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D9F75050-0E15-4C5B-92B0-66D068882F1F}" type="datetimeFigureOut">
              <a:rPr lang="tr-TR" smtClean="0"/>
              <a:pPr/>
              <a:t>26.08.2016</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D9F75050-0E15-4C5B-92B0-66D068882F1F}" type="datetimeFigureOut">
              <a:rPr lang="tr-TR" smtClean="0"/>
              <a:pPr/>
              <a:t>26.08.2016</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Başlık 6"/>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p:txBody>
          <a:bodyPr/>
          <a:lstStyle>
            <a:extLst/>
          </a:lstStyle>
          <a:p>
            <a:fld id="{D9F75050-0E15-4C5B-92B0-66D068882F1F}" type="datetimeFigureOut">
              <a:rPr lang="tr-TR" smtClean="0"/>
              <a:pPr/>
              <a:t>26.08.2016</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Köşeli Çift Ayraç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Köşeli Çift Ayraç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2">
        <a:schemeClr val="bg1"/>
      </p:bgRef>
    </p:bg>
    <p:spTree>
      <p:nvGrpSpPr>
        <p:cNvPr id="1" name=""/>
        <p:cNvGrpSpPr/>
        <p:nvPr/>
      </p:nvGrpSpPr>
      <p:grpSpPr>
        <a:xfrm>
          <a:off x="0" y="0"/>
          <a:ext cx="0" cy="0"/>
          <a:chOff x="0" y="0"/>
          <a:chExt cx="0" cy="0"/>
        </a:xfrm>
      </p:grpSpPr>
      <p:sp>
        <p:nvSpPr>
          <p:cNvPr id="3" name="İçerik Yer Tutucusu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İçerik Yer Tutucusu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extLst/>
          </a:lstStyle>
          <a:p>
            <a:fld id="{D9F75050-0E15-4C5B-92B0-66D068882F1F}" type="datetimeFigureOut">
              <a:rPr lang="tr-TR" smtClean="0"/>
              <a:pPr/>
              <a:t>26.08.2016</a:t>
            </a:fld>
            <a:endParaRPr lang="tr-TR"/>
          </a:p>
        </p:txBody>
      </p:sp>
      <p:sp>
        <p:nvSpPr>
          <p:cNvPr id="6" name="Altbilgi Yer Tutucusu 5"/>
          <p:cNvSpPr>
            <a:spLocks noGrp="1"/>
          </p:cNvSpPr>
          <p:nvPr>
            <p:ph type="ftr" sz="quarter" idx="11"/>
          </p:nvPr>
        </p:nvSpPr>
        <p:spPr/>
        <p:txBody>
          <a:bodyPr/>
          <a:lstStyle>
            <a:extLst/>
          </a:lstStyle>
          <a:p>
            <a:endParaRPr lang="tr-TR"/>
          </a:p>
        </p:txBody>
      </p:sp>
      <p:sp>
        <p:nvSpPr>
          <p:cNvPr id="7" name="Slayt Numarası Yer Tutucusu 6"/>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Başlık 7"/>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3">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8229600" cy="1143000"/>
          </a:xfrm>
        </p:spPr>
        <p:txBody>
          <a:bodyPr anchor="ctr"/>
          <a:lstStyle>
            <a:lvl1pPr>
              <a:defRPr/>
            </a:lvl1pPr>
            <a:extLst/>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İçerik Yer Tutucusu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İçerik Yer Tutucusu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0"/>
          </p:nvPr>
        </p:nvSpPr>
        <p:spPr/>
        <p:txBody>
          <a:bodyPr/>
          <a:lstStyle>
            <a:extLst/>
          </a:lstStyle>
          <a:p>
            <a:fld id="{D9F75050-0E15-4C5B-92B0-66D068882F1F}" type="datetimeFigureOut">
              <a:rPr lang="tr-TR" smtClean="0"/>
              <a:pPr/>
              <a:t>26.08.2016</a:t>
            </a:fld>
            <a:endParaRPr lang="tr-TR"/>
          </a:p>
        </p:txBody>
      </p:sp>
      <p:sp>
        <p:nvSpPr>
          <p:cNvPr id="8" name="Altbilgi Yer Tutucusu 7"/>
          <p:cNvSpPr>
            <a:spLocks noGrp="1"/>
          </p:cNvSpPr>
          <p:nvPr>
            <p:ph type="ftr" sz="quarter" idx="11"/>
          </p:nvPr>
        </p:nvSpPr>
        <p:spPr/>
        <p:txBody>
          <a:bodyPr/>
          <a:lstStyle>
            <a:extLst/>
          </a:lstStyle>
          <a:p>
            <a:endParaRPr lang="tr-TR"/>
          </a:p>
        </p:txBody>
      </p:sp>
      <p:sp>
        <p:nvSpPr>
          <p:cNvPr id="9" name="Slayt Numarası Yer Tutucusu 8"/>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bg>
      <p:bgRef idx="1002">
        <a:schemeClr val="bg1"/>
      </p:bgRef>
    </p:bg>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extLst/>
          </a:lstStyle>
          <a:p>
            <a:fld id="{D9F75050-0E15-4C5B-92B0-66D068882F1F}" type="datetimeFigureOut">
              <a:rPr lang="tr-TR" smtClean="0"/>
              <a:pPr/>
              <a:t>26.08.2016</a:t>
            </a:fld>
            <a:endParaRPr lang="tr-TR"/>
          </a:p>
        </p:txBody>
      </p:sp>
      <p:sp>
        <p:nvSpPr>
          <p:cNvPr id="4" name="Altbilgi Yer Tutucusu 3"/>
          <p:cNvSpPr>
            <a:spLocks noGrp="1"/>
          </p:cNvSpPr>
          <p:nvPr>
            <p:ph type="ftr" sz="quarter" idx="11"/>
          </p:nvPr>
        </p:nvSpPr>
        <p:spPr/>
        <p:txBody>
          <a:bodyPr/>
          <a:lstStyle>
            <a:extLst/>
          </a:lstStyle>
          <a:p>
            <a:endParaRPr lang="tr-TR"/>
          </a:p>
        </p:txBody>
      </p:sp>
      <p:sp>
        <p:nvSpPr>
          <p:cNvPr id="5" name="Slayt Numarası Yer Tutucusu 4"/>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6" name="Başlık 5"/>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extLst/>
          </a:lstStyle>
          <a:p>
            <a:fld id="{D9F75050-0E15-4C5B-92B0-66D068882F1F}" type="datetimeFigureOut">
              <a:rPr lang="tr-TR" smtClean="0"/>
              <a:pPr/>
              <a:t>26.08.2016</a:t>
            </a:fld>
            <a:endParaRPr lang="tr-TR"/>
          </a:p>
        </p:txBody>
      </p:sp>
      <p:sp>
        <p:nvSpPr>
          <p:cNvPr id="3" name="Altbilgi Yer Tutucusu 2"/>
          <p:cNvSpPr>
            <a:spLocks noGrp="1"/>
          </p:cNvSpPr>
          <p:nvPr>
            <p:ph type="ftr" sz="quarter" idx="11"/>
          </p:nvPr>
        </p:nvSpPr>
        <p:spPr/>
        <p:txBody>
          <a:bodyPr/>
          <a:lstStyle>
            <a:extLst/>
          </a:lstStyle>
          <a:p>
            <a:endParaRPr lang="tr-TR"/>
          </a:p>
        </p:txBody>
      </p:sp>
      <p:sp>
        <p:nvSpPr>
          <p:cNvPr id="4" name="Slayt Numarası Yer Tutucusu 3"/>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3">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İçerik Yer Tutucusu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a:xfrm>
            <a:off x="6727032" y="6407944"/>
            <a:ext cx="1920240" cy="365760"/>
          </a:xfrm>
        </p:spPr>
        <p:txBody>
          <a:bodyPr/>
          <a:lstStyle>
            <a:extLst/>
          </a:lstStyle>
          <a:p>
            <a:fld id="{D9F75050-0E15-4C5B-92B0-66D068882F1F}" type="datetimeFigureOut">
              <a:rPr lang="tr-TR" smtClean="0"/>
              <a:pPr/>
              <a:t>26.08.2016</a:t>
            </a:fld>
            <a:endParaRPr lang="tr-TR"/>
          </a:p>
        </p:txBody>
      </p:sp>
      <p:sp>
        <p:nvSpPr>
          <p:cNvPr id="6" name="Altbilgi Yer Tutucusu 5"/>
          <p:cNvSpPr>
            <a:spLocks noGrp="1"/>
          </p:cNvSpPr>
          <p:nvPr>
            <p:ph type="ftr" sz="quarter" idx="11"/>
          </p:nvPr>
        </p:nvSpPr>
        <p:spPr/>
        <p:txBody>
          <a:bodyPr/>
          <a:lstStyle>
            <a:extLst/>
          </a:lstStyle>
          <a:p>
            <a:endParaRPr lang="tr-TR"/>
          </a:p>
        </p:txBody>
      </p:sp>
      <p:sp>
        <p:nvSpPr>
          <p:cNvPr id="7" name="Slayt Numarası Yer Tutucusu 6"/>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4" name="Metin Yer Tutucusu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3" name="Resim Yer Tutucusu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smtClean="0"/>
              <a:t>Resim eklemek için simgeyi tıklatın</a:t>
            </a:r>
            <a:endParaRPr kumimoji="0" lang="en-US" dirty="0"/>
          </a:p>
        </p:txBody>
      </p:sp>
      <p:sp>
        <p:nvSpPr>
          <p:cNvPr id="5" name="Veri Yer Tutucusu 4"/>
          <p:cNvSpPr>
            <a:spLocks noGrp="1"/>
          </p:cNvSpPr>
          <p:nvPr>
            <p:ph type="dt" sz="half" idx="10"/>
          </p:nvPr>
        </p:nvSpPr>
        <p:spPr/>
        <p:txBody>
          <a:bodyPr/>
          <a:lstStyle>
            <a:lvl1pPr>
              <a:defRPr>
                <a:solidFill>
                  <a:schemeClr val="tx1"/>
                </a:solidFill>
              </a:defRPr>
            </a:lvl1pPr>
            <a:extLst/>
          </a:lstStyle>
          <a:p>
            <a:fld id="{D9F75050-0E15-4C5B-92B0-66D068882F1F}" type="datetimeFigureOut">
              <a:rPr lang="tr-TR" smtClean="0"/>
              <a:pPr/>
              <a:t>26.08.2016</a:t>
            </a:fld>
            <a:endParaRPr lang="tr-TR"/>
          </a:p>
        </p:txBody>
      </p:sp>
      <p:sp>
        <p:nvSpPr>
          <p:cNvPr id="6" name="Altbilgi Yer Tutucusu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a:p>
        </p:txBody>
      </p:sp>
      <p:sp>
        <p:nvSpPr>
          <p:cNvPr id="7" name="Slayt Numarası Yer Tutucusu 6"/>
          <p:cNvSpPr>
            <a:spLocks noGrp="1"/>
          </p:cNvSpPr>
          <p:nvPr>
            <p:ph type="sldNum" sz="quarter" idx="12"/>
          </p:nvPr>
        </p:nvSpPr>
        <p:spPr/>
        <p:txBody>
          <a:bodyPr/>
          <a:lstStyle>
            <a:lvl1pPr>
              <a:defRPr>
                <a:solidFill>
                  <a:schemeClr val="tx1"/>
                </a:solidFill>
              </a:defRPr>
            </a:lvl1pPr>
            <a:extLst/>
          </a:lstStyle>
          <a:p>
            <a:fld id="{B1DEFA8C-F947-479F-BE07-76B6B3F80BF1}" type="slidenum">
              <a:rPr lang="tr-TR" smtClean="0"/>
              <a:pPr/>
              <a:t>‹#›</a:t>
            </a:fld>
            <a:endParaRPr lang="tr-TR"/>
          </a:p>
        </p:txBody>
      </p:sp>
      <p:sp>
        <p:nvSpPr>
          <p:cNvPr id="2" name="Başlık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smtClean="0"/>
              <a:t>Asıl başlık stili için tıklatın</a:t>
            </a:r>
            <a:endParaRPr kumimoji="0" lang="en-US"/>
          </a:p>
        </p:txBody>
      </p:sp>
      <p:sp>
        <p:nvSpPr>
          <p:cNvPr id="8" name="Serbest 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Serbest 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Dik Üçgen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Düz Bağlayıcı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Köşeli Çift Ayraç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Köşeli Çift Ayraç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Serbest 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Serbest 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Dik Üçgen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Düz Bağlayıcı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Başlık Yer Tutucusu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tr-TR" smtClean="0"/>
              <a:t>Asıl başlık stili için tıklatın</a:t>
            </a:r>
            <a:endParaRPr kumimoji="0" lang="en-US"/>
          </a:p>
        </p:txBody>
      </p:sp>
      <p:sp>
        <p:nvSpPr>
          <p:cNvPr id="30" name="Metin Yer Tutucusu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Veri Yer Tutucusu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9F75050-0E15-4C5B-92B0-66D068882F1F}" type="datetimeFigureOut">
              <a:rPr lang="tr-TR" smtClean="0"/>
              <a:pPr/>
              <a:t>26.08.2016</a:t>
            </a:fld>
            <a:endParaRPr lang="tr-TR"/>
          </a:p>
        </p:txBody>
      </p:sp>
      <p:sp>
        <p:nvSpPr>
          <p:cNvPr id="22" name="Altbilgi Yer Tutucusu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a:p>
        </p:txBody>
      </p:sp>
      <p:sp>
        <p:nvSpPr>
          <p:cNvPr id="18" name="Slayt Numarası Yer Tutucusu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2.gif"/><Relationship Id="rId7" Type="http://schemas.openxmlformats.org/officeDocument/2006/relationships/image" Target="../media/image6.g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gif"/><Relationship Id="rId5" Type="http://schemas.openxmlformats.org/officeDocument/2006/relationships/image" Target="../media/image4.gif"/><Relationship Id="rId4" Type="http://schemas.openxmlformats.org/officeDocument/2006/relationships/image" Target="../media/image3.gif"/><Relationship Id="rId9" Type="http://schemas.openxmlformats.org/officeDocument/2006/relationships/image" Target="../media/image8.gif"/></Relationships>
</file>

<file path=ppt/slides/_rels/slide10.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19.gif"/><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21.gif"/><Relationship Id="rId4" Type="http://schemas.openxmlformats.org/officeDocument/2006/relationships/image" Target="../media/image33.gif"/></Relationships>
</file>

<file path=ppt/slides/_rels/slide12.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image" Target="../media/image19.gif"/><Relationship Id="rId1" Type="http://schemas.openxmlformats.org/officeDocument/2006/relationships/slideLayout" Target="../slideLayouts/slideLayout7.xml"/><Relationship Id="rId4" Type="http://schemas.openxmlformats.org/officeDocument/2006/relationships/image" Target="../media/image22.gif"/></Relationships>
</file>

<file path=ppt/slides/_rels/slide13.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19.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5" Type="http://schemas.openxmlformats.org/officeDocument/2006/relationships/image" Target="../media/image39.gif"/><Relationship Id="rId4" Type="http://schemas.openxmlformats.org/officeDocument/2006/relationships/image" Target="../media/image38.jpeg"/></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37.jpeg"/><Relationship Id="rId2" Type="http://schemas.openxmlformats.org/officeDocument/2006/relationships/image" Target="../media/image6.gif"/><Relationship Id="rId1" Type="http://schemas.openxmlformats.org/officeDocument/2006/relationships/slideLayout" Target="../slideLayouts/slideLayout7.xml"/><Relationship Id="rId6" Type="http://schemas.openxmlformats.org/officeDocument/2006/relationships/image" Target="../media/image21.gif"/><Relationship Id="rId5" Type="http://schemas.openxmlformats.org/officeDocument/2006/relationships/image" Target="../media/image22.gif"/><Relationship Id="rId4" Type="http://schemas.openxmlformats.org/officeDocument/2006/relationships/image" Target="../media/image20.gif"/></Relationships>
</file>

<file path=ppt/slides/_rels/slide16.xml.rels><?xml version="1.0" encoding="UTF-8" standalone="yes"?>
<Relationships xmlns="http://schemas.openxmlformats.org/package/2006/relationships"><Relationship Id="rId8" Type="http://schemas.openxmlformats.org/officeDocument/2006/relationships/image" Target="../media/image25.gif"/><Relationship Id="rId3" Type="http://schemas.openxmlformats.org/officeDocument/2006/relationships/image" Target="../media/image7.gif"/><Relationship Id="rId7" Type="http://schemas.openxmlformats.org/officeDocument/2006/relationships/image" Target="../media/image26.gif"/><Relationship Id="rId2" Type="http://schemas.openxmlformats.org/officeDocument/2006/relationships/image" Target="../media/image19.gif"/><Relationship Id="rId1" Type="http://schemas.openxmlformats.org/officeDocument/2006/relationships/slideLayout" Target="../slideLayouts/slideLayout7.xml"/><Relationship Id="rId6" Type="http://schemas.openxmlformats.org/officeDocument/2006/relationships/image" Target="../media/image23.gif"/><Relationship Id="rId5" Type="http://schemas.openxmlformats.org/officeDocument/2006/relationships/image" Target="../media/image41.png"/><Relationship Id="rId4" Type="http://schemas.openxmlformats.org/officeDocument/2006/relationships/image" Target="../media/image24.gif"/></Relationships>
</file>

<file path=ppt/slides/_rels/slide17.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image" Target="../media/image42.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image" Target="../media/image42.gi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image" Target="../media/image39.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7.xml"/><Relationship Id="rId5" Type="http://schemas.openxmlformats.org/officeDocument/2006/relationships/image" Target="../media/image12.gif"/><Relationship Id="rId4" Type="http://schemas.openxmlformats.org/officeDocument/2006/relationships/image" Target="../media/image11.gif"/></Relationships>
</file>

<file path=ppt/slides/_rels/slide20.xml.rels><?xml version="1.0" encoding="UTF-8" standalone="yes"?>
<Relationships xmlns="http://schemas.openxmlformats.org/package/2006/relationships"><Relationship Id="rId3" Type="http://schemas.openxmlformats.org/officeDocument/2006/relationships/image" Target="../media/image46.gif"/><Relationship Id="rId2" Type="http://schemas.openxmlformats.org/officeDocument/2006/relationships/image" Target="../media/image42.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image" Target="../media/image47.gif"/><Relationship Id="rId1" Type="http://schemas.openxmlformats.org/officeDocument/2006/relationships/slideLayout" Target="../slideLayouts/slideLayout7.xml"/><Relationship Id="rId5" Type="http://schemas.openxmlformats.org/officeDocument/2006/relationships/image" Target="../media/image49.gif"/><Relationship Id="rId4" Type="http://schemas.openxmlformats.org/officeDocument/2006/relationships/image" Target="../media/image26.gif"/></Relationships>
</file>

<file path=ppt/slides/_rels/slide22.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image" Target="../media/image50.gif"/><Relationship Id="rId1" Type="http://schemas.openxmlformats.org/officeDocument/2006/relationships/slideLayout" Target="../slideLayouts/slideLayout7.xml"/><Relationship Id="rId5" Type="http://schemas.openxmlformats.org/officeDocument/2006/relationships/image" Target="../media/image47.gif"/><Relationship Id="rId4" Type="http://schemas.openxmlformats.org/officeDocument/2006/relationships/image" Target="../media/image52.gif"/></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7.xml"/><Relationship Id="rId4" Type="http://schemas.openxmlformats.org/officeDocument/2006/relationships/image" Target="../media/image47.gif"/></Relationships>
</file>

<file path=ppt/slides/_rels/slide24.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image" Target="../media/image55.gif"/><Relationship Id="rId1" Type="http://schemas.openxmlformats.org/officeDocument/2006/relationships/slideLayout" Target="../slideLayouts/slideLayout7.xml"/><Relationship Id="rId4" Type="http://schemas.openxmlformats.org/officeDocument/2006/relationships/image" Target="../media/image47.gif"/></Relationships>
</file>

<file path=ppt/slides/_rels/slide25.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image" Target="../media/image57.gi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9.gif"/><Relationship Id="rId2" Type="http://schemas.openxmlformats.org/officeDocument/2006/relationships/image" Target="../media/image58.gif"/><Relationship Id="rId1" Type="http://schemas.openxmlformats.org/officeDocument/2006/relationships/slideLayout" Target="../slideLayouts/slideLayout7.xml"/><Relationship Id="rId6" Type="http://schemas.openxmlformats.org/officeDocument/2006/relationships/image" Target="../media/image47.gif"/><Relationship Id="rId5" Type="http://schemas.openxmlformats.org/officeDocument/2006/relationships/image" Target="../media/image61.jpeg"/><Relationship Id="rId4" Type="http://schemas.openxmlformats.org/officeDocument/2006/relationships/image" Target="../media/image60.gif"/></Relationships>
</file>

<file path=ppt/slides/_rels/slide27.xml.rels><?xml version="1.0" encoding="UTF-8" standalone="yes"?>
<Relationships xmlns="http://schemas.openxmlformats.org/package/2006/relationships"><Relationship Id="rId8" Type="http://schemas.openxmlformats.org/officeDocument/2006/relationships/image" Target="../media/image26.gif"/><Relationship Id="rId3" Type="http://schemas.openxmlformats.org/officeDocument/2006/relationships/image" Target="../media/image19.gif"/><Relationship Id="rId7" Type="http://schemas.openxmlformats.org/officeDocument/2006/relationships/image" Target="../media/image23.gi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24.gif"/><Relationship Id="rId4" Type="http://schemas.openxmlformats.org/officeDocument/2006/relationships/image" Target="../media/image7.gif"/><Relationship Id="rId9" Type="http://schemas.openxmlformats.org/officeDocument/2006/relationships/image" Target="../media/image25.gif"/></Relationships>
</file>

<file path=ppt/slides/_rels/slide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gif"/><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4.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7.xml"/><Relationship Id="rId5" Type="http://schemas.openxmlformats.org/officeDocument/2006/relationships/image" Target="../media/image17.gif"/><Relationship Id="rId4" Type="http://schemas.openxmlformats.org/officeDocument/2006/relationships/image" Target="../media/image16.gif"/></Relationships>
</file>

<file path=ppt/slides/_rels/slide5.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25.gif"/><Relationship Id="rId13" Type="http://schemas.openxmlformats.org/officeDocument/2006/relationships/image" Target="../media/image19.gif"/><Relationship Id="rId3" Type="http://schemas.openxmlformats.org/officeDocument/2006/relationships/image" Target="../media/image20.gif"/><Relationship Id="rId7" Type="http://schemas.openxmlformats.org/officeDocument/2006/relationships/image" Target="../media/image24.gif"/><Relationship Id="rId12" Type="http://schemas.openxmlformats.org/officeDocument/2006/relationships/image" Target="../media/image28.gif"/><Relationship Id="rId2" Type="http://schemas.openxmlformats.org/officeDocument/2006/relationships/image" Target="../media/image17.gif"/><Relationship Id="rId1" Type="http://schemas.openxmlformats.org/officeDocument/2006/relationships/slideLayout" Target="../slideLayouts/slideLayout4.xml"/><Relationship Id="rId6" Type="http://schemas.openxmlformats.org/officeDocument/2006/relationships/image" Target="../media/image23.gif"/><Relationship Id="rId11" Type="http://schemas.openxmlformats.org/officeDocument/2006/relationships/image" Target="../media/image27.png"/><Relationship Id="rId5" Type="http://schemas.openxmlformats.org/officeDocument/2006/relationships/image" Target="../media/image22.gif"/><Relationship Id="rId10" Type="http://schemas.openxmlformats.org/officeDocument/2006/relationships/image" Target="../media/image7.gif"/><Relationship Id="rId4" Type="http://schemas.openxmlformats.org/officeDocument/2006/relationships/image" Target="../media/image21.gif"/><Relationship Id="rId9" Type="http://schemas.openxmlformats.org/officeDocument/2006/relationships/image" Target="../media/image26.gif"/><Relationship Id="rId14" Type="http://schemas.openxmlformats.org/officeDocument/2006/relationships/image" Target="../media/image4.gif"/></Relationships>
</file>

<file path=ppt/slides/_rels/slide7.xml.rels><?xml version="1.0" encoding="UTF-8" standalone="yes"?>
<Relationships xmlns="http://schemas.openxmlformats.org/package/2006/relationships"><Relationship Id="rId8" Type="http://schemas.openxmlformats.org/officeDocument/2006/relationships/image" Target="../media/image21.gif"/><Relationship Id="rId3" Type="http://schemas.openxmlformats.org/officeDocument/2006/relationships/image" Target="../media/image20.gif"/><Relationship Id="rId7" Type="http://schemas.openxmlformats.org/officeDocument/2006/relationships/image" Target="../media/image30.gif"/><Relationship Id="rId2" Type="http://schemas.openxmlformats.org/officeDocument/2006/relationships/image" Target="../media/image19.gif"/><Relationship Id="rId1" Type="http://schemas.openxmlformats.org/officeDocument/2006/relationships/slideLayout" Target="../slideLayouts/slideLayout7.xml"/><Relationship Id="rId6" Type="http://schemas.openxmlformats.org/officeDocument/2006/relationships/image" Target="../media/image8.gif"/><Relationship Id="rId5" Type="http://schemas.openxmlformats.org/officeDocument/2006/relationships/image" Target="../media/image29.gif"/><Relationship Id="rId4" Type="http://schemas.openxmlformats.org/officeDocument/2006/relationships/image" Target="../media/image6.gif"/><Relationship Id="rId9" Type="http://schemas.openxmlformats.org/officeDocument/2006/relationships/image" Target="../media/image22.gif"/></Relationships>
</file>

<file path=ppt/slides/_rels/slide8.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19.gif"/><Relationship Id="rId1" Type="http://schemas.openxmlformats.org/officeDocument/2006/relationships/slideLayout" Target="../slideLayouts/slideLayout7.xml"/><Relationship Id="rId4" Type="http://schemas.openxmlformats.org/officeDocument/2006/relationships/image" Target="../media/image20.gif"/></Relationships>
</file>

<file path=ppt/slides/_rels/slide9.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19.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Köşeleri Yuvarlanmış Dikdörtgen Belirtme Çizgisi"/>
          <p:cNvSpPr/>
          <p:nvPr/>
        </p:nvSpPr>
        <p:spPr>
          <a:xfrm>
            <a:off x="179512" y="332656"/>
            <a:ext cx="8639944" cy="1440160"/>
          </a:xfrm>
          <a:prstGeom prst="wedgeRoundRectCallout">
            <a:avLst>
              <a:gd name="adj1" fmla="val -13278"/>
              <a:gd name="adj2" fmla="val 42352"/>
              <a:gd name="adj3" fmla="val 16667"/>
            </a:avLst>
          </a:prstGeom>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tr-TR" sz="4400" b="1" dirty="0" smtClean="0">
                <a:effectLst>
                  <a:outerShdw blurRad="38100" dist="38100" dir="2700000" algn="tl">
                    <a:srgbClr val="000000">
                      <a:alpha val="43137"/>
                    </a:srgbClr>
                  </a:outerShdw>
                </a:effectLst>
              </a:rPr>
              <a:t>IŞIK KAYNAKLARI</a:t>
            </a:r>
            <a:endParaRPr lang="tr-TR" sz="4400" b="1" dirty="0">
              <a:effectLst>
                <a:outerShdw blurRad="38100" dist="38100" dir="2700000" algn="tl">
                  <a:srgbClr val="000000">
                    <a:alpha val="43137"/>
                  </a:srgbClr>
                </a:outerShdw>
              </a:effectLst>
            </a:endParaRPr>
          </a:p>
        </p:txBody>
      </p:sp>
      <p:pic>
        <p:nvPicPr>
          <p:cNvPr id="13" name="Picture 14" descr="MANZARASI GİF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48064" y="2842396"/>
            <a:ext cx="3483241" cy="3311108"/>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2" descr="http://www.upliftifyer.com/wpimages/wp99ef8ec4.gif"/>
          <p:cNvPicPr>
            <a:picLocks noChangeAspect="1" noChangeArrowheads="1" noCrop="1"/>
          </p:cNvPicPr>
          <p:nvPr/>
        </p:nvPicPr>
        <p:blipFill>
          <a:blip r:embed="rId4" cstate="print"/>
          <a:srcRect/>
          <a:stretch>
            <a:fillRect/>
          </a:stretch>
        </p:blipFill>
        <p:spPr bwMode="auto">
          <a:xfrm>
            <a:off x="670943" y="1791637"/>
            <a:ext cx="1332148" cy="1002547"/>
          </a:xfrm>
          <a:prstGeom prst="rect">
            <a:avLst/>
          </a:prstGeom>
          <a:noFill/>
        </p:spPr>
      </p:pic>
      <p:pic>
        <p:nvPicPr>
          <p:cNvPr id="15" name="Picture 4" descr="http://img1.loadtr.com/b-375627-dans_eden_bebek_gifleri.gif"/>
          <p:cNvPicPr>
            <a:picLocks noChangeAspect="1" noChangeArrowheads="1" noCrop="1"/>
          </p:cNvPicPr>
          <p:nvPr/>
        </p:nvPicPr>
        <p:blipFill>
          <a:blip r:embed="rId5" cstate="print"/>
          <a:srcRect/>
          <a:stretch>
            <a:fillRect/>
          </a:stretch>
        </p:blipFill>
        <p:spPr bwMode="auto">
          <a:xfrm>
            <a:off x="4873460" y="1824858"/>
            <a:ext cx="2016224" cy="936104"/>
          </a:xfrm>
          <a:prstGeom prst="rect">
            <a:avLst/>
          </a:prstGeom>
          <a:noFill/>
        </p:spPr>
      </p:pic>
      <p:pic>
        <p:nvPicPr>
          <p:cNvPr id="2" name="Picture 2" descr="Hareketli manzaralar, ýþýltýlý manzaralar pýrýltýlý manzaralar hareketli glitter manzaralar gemi manzaralarý gemiz resimleri deniz resimleri doða manzaralarý, su manzaralarý, deniz manzaralarý, güneþ manzaralarý, nehir manzaralarý,  Bebek Resimleri, pictures, images, wallpaper babes,  gülresimleri, çiçek resimleri ,buket resimleri,flowers gif flowers picture güller, sarý gül, siyah çiçek, aþk gülleri, kýrýk kalp gifi, cicek bir gül gül bahçesi resimleri leri güzel gül resimler gül gölge resim gul resimler gul resim güller resimleri, hareketli gül resimleri, en güzel gül resimleri, gul resimleri,Bayrak gifleri Türkiye gifleri gölge resimler, duvar kaðýdý, gül resim galerisi, güzel gül, bebek resimleri, gül duvar kaðýdý, duvar kaðýdý resimleri gül doða resimleri hareketli gül resim çiçek gül gölge resim galerisi güzel gül resimleri, gül ile ilgili resimler,  gül gif, resimler kara gül resim kan ve kanayan gül resim gül ve aþk resimler resim silah ve gül resimler yazýlý gül resimler indir sarý gül resim "/>
          <p:cNvPicPr>
            <a:picLocks noChangeAspect="1" noChangeArrowheads="1" noCrop="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11986" y="2776042"/>
            <a:ext cx="4439816" cy="332986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14" descr="hareketli güneş gifleri ile ilgili görsel sonucu"/>
          <p:cNvPicPr>
            <a:picLocks noChangeAspect="1" noChangeArrowheads="1" noCrop="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003091" y="2863442"/>
            <a:ext cx="1100138" cy="1100138"/>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2" descr="el feneri GİF ile ilgili görsel sonucu"/>
          <p:cNvPicPr>
            <a:picLocks noChangeAspect="1" noChangeArrowheads="1" noCrop="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452319" y="1919436"/>
            <a:ext cx="1178985" cy="850083"/>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14" descr="[Resim: stars08.gif]"/>
          <p:cNvPicPr>
            <a:picLocks noChangeAspect="1" noChangeArrowheads="1" noCrop="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2411760" y="1919436"/>
            <a:ext cx="1800200" cy="758256"/>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2123728" y="576622"/>
            <a:ext cx="4536504" cy="1340210"/>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defRPr/>
            </a:pPr>
            <a:r>
              <a:rPr lang="tr-TR" sz="7200" b="1" dirty="0">
                <a:solidFill>
                  <a:schemeClr val="bg1"/>
                </a:solidFill>
                <a:latin typeface="Calibri" pitchFamily="34" charset="0"/>
                <a:cs typeface="Calibri" pitchFamily="34" charset="0"/>
              </a:rPr>
              <a:t>yıldızlar</a:t>
            </a:r>
            <a:endParaRPr lang="tr-TR" sz="7200" b="1"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p:txBody>
      </p:sp>
      <p:pic>
        <p:nvPicPr>
          <p:cNvPr id="6" name="Picture 18" descr="[Resim: %3E]"/>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3212976"/>
            <a:ext cx="1663245" cy="1950645"/>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8" descr="http://www.goktepeliler.com/vt22/images/386gifler_20_82_.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87824" y="2330714"/>
            <a:ext cx="4953556" cy="371516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8300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1835696" y="404664"/>
            <a:ext cx="5328592" cy="1296144"/>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defRPr/>
            </a:pPr>
            <a:r>
              <a:rPr lang="tr-TR" sz="7200" b="1" dirty="0">
                <a:solidFill>
                  <a:schemeClr val="bg1"/>
                </a:solidFill>
                <a:latin typeface="Calibri" pitchFamily="34" charset="0"/>
                <a:cs typeface="Calibri" pitchFamily="34" charset="0"/>
              </a:rPr>
              <a:t>ateş böceği</a:t>
            </a:r>
            <a:endParaRPr lang="tr-TR" sz="7200" b="1"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p:txBody>
      </p:sp>
      <p:pic>
        <p:nvPicPr>
          <p:cNvPr id="6" name="Picture 18" descr="[Resim: %3E]"/>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4383" y="3773279"/>
            <a:ext cx="1663245" cy="1950645"/>
          </a:xfrm>
          <a:prstGeom prst="rect">
            <a:avLst/>
          </a:prstGeom>
          <a:noFill/>
          <a:extLst>
            <a:ext uri="{909E8E84-426E-40DD-AFC4-6F175D3DCCD1}">
              <a14:hiddenFill xmlns:a14="http://schemas.microsoft.com/office/drawing/2010/main" xmlns="">
                <a:solidFill>
                  <a:srgbClr val="FFFFFF"/>
                </a:solidFill>
              </a14:hiddenFill>
            </a:ext>
          </a:extLst>
        </p:spPr>
      </p:pic>
      <p:pic>
        <p:nvPicPr>
          <p:cNvPr id="26626" name="Picture 2" descr="ATEŞBÖCEĞİ GİFTİ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64407" y="1983495"/>
            <a:ext cx="2590800" cy="2619375"/>
          </a:xfrm>
          <a:prstGeom prst="rect">
            <a:avLst/>
          </a:prstGeom>
          <a:noFill/>
          <a:extLst>
            <a:ext uri="{909E8E84-426E-40DD-AFC4-6F175D3DCCD1}">
              <a14:hiddenFill xmlns:a14="http://schemas.microsoft.com/office/drawing/2010/main" xmlns="">
                <a:solidFill>
                  <a:srgbClr val="FFFFFF"/>
                </a:solidFill>
              </a14:hiddenFill>
            </a:ext>
          </a:extLst>
        </p:spPr>
      </p:pic>
      <p:pic>
        <p:nvPicPr>
          <p:cNvPr id="26628" name="Picture 4" descr="ATEŞBÖCEĞİ GİFTİ ile ilgili görsel sonucu"/>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2232" y="2081295"/>
            <a:ext cx="2176477" cy="1632359"/>
          </a:xfrm>
          <a:prstGeom prst="rect">
            <a:avLst/>
          </a:prstGeom>
          <a:noFill/>
          <a:extLst>
            <a:ext uri="{909E8E84-426E-40DD-AFC4-6F175D3DCCD1}">
              <a14:hiddenFill xmlns:a14="http://schemas.microsoft.com/office/drawing/2010/main" xmlns="">
                <a:solidFill>
                  <a:srgbClr val="FFFFFF"/>
                </a:solidFill>
              </a14:hiddenFill>
            </a:ext>
          </a:extLst>
        </p:spPr>
      </p:pic>
      <p:pic>
        <p:nvPicPr>
          <p:cNvPr id="26630" name="Picture 6" descr="ATEŞBÖCEĞİ GİFTİ ile ilgili görsel sonucu"/>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761119" y="5162807"/>
            <a:ext cx="1143000" cy="1162050"/>
          </a:xfrm>
          <a:prstGeom prst="rect">
            <a:avLst/>
          </a:prstGeom>
          <a:noFill/>
          <a:extLst>
            <a:ext uri="{909E8E84-426E-40DD-AFC4-6F175D3DCCD1}">
              <a14:hiddenFill xmlns:a14="http://schemas.microsoft.com/office/drawing/2010/main" xmlns="">
                <a:solidFill>
                  <a:srgbClr val="FFFFFF"/>
                </a:solidFill>
              </a14:hiddenFill>
            </a:ext>
          </a:extLst>
        </p:spPr>
      </p:pic>
      <p:pic>
        <p:nvPicPr>
          <p:cNvPr id="26632" name="Picture 8" descr="http://3.bp.blogspot.com/-NLmohG1oU0A/VZcP9XDmapI/AAAAAAAABoE/caJfjQIDI4I/s1600/ate%25C5%259Fb%25C3%25B6ce%25C4%259Fi.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292080" y="1983495"/>
            <a:ext cx="3456384" cy="2765107"/>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6" descr="ATEŞBÖCEĞİ GİFTİ ile ilgili görsel sonucu"/>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228184" y="5182372"/>
            <a:ext cx="1143000" cy="116205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6" descr="ATEŞBÖCEĞİ GİFTİ ile ilgili görsel sonucu"/>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516807" y="5142899"/>
            <a:ext cx="1143000" cy="1162050"/>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6" descr="ATEŞBÖCEĞİ GİFTİ ile ilgili görsel sonucu"/>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942724" y="5373216"/>
            <a:ext cx="1143000" cy="1162050"/>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6" descr="ATEŞBÖCEĞİ GİFTİ ile ilgili görsel sonucu"/>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695721" y="5342410"/>
            <a:ext cx="1143000" cy="11620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8300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2411760" y="548680"/>
            <a:ext cx="4176464" cy="1728192"/>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defRPr/>
            </a:pPr>
            <a:r>
              <a:rPr lang="tr-TR" sz="9600" b="1" dirty="0">
                <a:solidFill>
                  <a:schemeClr val="bg1"/>
                </a:solidFill>
                <a:latin typeface="Calibri" pitchFamily="34" charset="0"/>
                <a:cs typeface="Calibri" pitchFamily="34" charset="0"/>
              </a:rPr>
              <a:t>şimşek</a:t>
            </a:r>
            <a:endParaRPr lang="tr-TR" sz="9600" b="1"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p:txBody>
      </p:sp>
      <p:pic>
        <p:nvPicPr>
          <p:cNvPr id="6" name="Picture 18" descr="[Resim: %3E]"/>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3212976"/>
            <a:ext cx="1663245" cy="1950645"/>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8" descr="Şimşek çakması"/>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56272" y="2820146"/>
            <a:ext cx="4161748" cy="3129134"/>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descr="hareketli şimşek gifleri ile ilgili görsel sonucu"/>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20272" y="2820146"/>
            <a:ext cx="1219200" cy="1828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10295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1959488" y="692696"/>
            <a:ext cx="5112568" cy="1512168"/>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defRPr/>
            </a:pPr>
            <a:r>
              <a:rPr lang="tr-TR" sz="9600" b="1" dirty="0" smtClean="0">
                <a:solidFill>
                  <a:schemeClr val="bg1"/>
                </a:solidFill>
                <a:latin typeface="Calibri" pitchFamily="34" charset="0"/>
                <a:cs typeface="Calibri" pitchFamily="34" charset="0"/>
              </a:rPr>
              <a:t>  yıldırım </a:t>
            </a:r>
            <a:endParaRPr lang="tr-TR" sz="9600" b="1"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p:txBody>
      </p:sp>
      <p:pic>
        <p:nvPicPr>
          <p:cNvPr id="6" name="Picture 18" descr="[Resim: %3E]"/>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3212976"/>
            <a:ext cx="1663245" cy="1950645"/>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 descr="şimşek gifleri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17500" y="2564904"/>
            <a:ext cx="5904656" cy="342953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10295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47534" y="476672"/>
            <a:ext cx="8352928" cy="707886"/>
          </a:xfrm>
          <a:prstGeom prst="rect">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txBody>
          <a:bodyPr wrap="square">
            <a:spAutoFit/>
          </a:bodyPr>
          <a:lstStyle/>
          <a:p>
            <a:r>
              <a:rPr lang="tr-TR" sz="4000" b="1" dirty="0" smtClean="0">
                <a:solidFill>
                  <a:schemeClr val="bg1"/>
                </a:solidFill>
                <a:latin typeface="Calibri" pitchFamily="34" charset="0"/>
                <a:cs typeface="Calibri" pitchFamily="34" charset="0"/>
              </a:rPr>
              <a:t>Deniz </a:t>
            </a:r>
            <a:r>
              <a:rPr lang="tr-TR" sz="4000" b="1" dirty="0">
                <a:solidFill>
                  <a:schemeClr val="bg1"/>
                </a:solidFill>
                <a:latin typeface="Calibri" pitchFamily="34" charset="0"/>
                <a:cs typeface="Calibri" pitchFamily="34" charset="0"/>
              </a:rPr>
              <a:t>diplerinde yaşayan bazı balıklar </a:t>
            </a:r>
            <a:endParaRPr lang="tr-TR" sz="4000" dirty="0">
              <a:solidFill>
                <a:schemeClr val="bg1"/>
              </a:solidFill>
            </a:endParaRPr>
          </a:p>
        </p:txBody>
      </p:sp>
      <p:pic>
        <p:nvPicPr>
          <p:cNvPr id="29698" name="Picture 2" descr="IŞIK YAYAN BALIK gifleri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3858019"/>
            <a:ext cx="2857500" cy="1905000"/>
          </a:xfrm>
          <a:prstGeom prst="rect">
            <a:avLst/>
          </a:prstGeom>
          <a:noFill/>
          <a:extLst>
            <a:ext uri="{909E8E84-426E-40DD-AFC4-6F175D3DCCD1}">
              <a14:hiddenFill xmlns:a14="http://schemas.microsoft.com/office/drawing/2010/main" xmlns="">
                <a:solidFill>
                  <a:srgbClr val="FFFFFF"/>
                </a:solidFill>
              </a14:hiddenFill>
            </a:ext>
          </a:extLst>
        </p:spPr>
      </p:pic>
      <p:pic>
        <p:nvPicPr>
          <p:cNvPr id="29700" name="Picture 4" descr="IŞIK YAYAN BALIK RESM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1520" y="1566171"/>
            <a:ext cx="2857500" cy="1952625"/>
          </a:xfrm>
          <a:prstGeom prst="rect">
            <a:avLst/>
          </a:prstGeom>
          <a:noFill/>
          <a:extLst>
            <a:ext uri="{909E8E84-426E-40DD-AFC4-6F175D3DCCD1}">
              <a14:hiddenFill xmlns:a14="http://schemas.microsoft.com/office/drawing/2010/main" xmlns="">
                <a:solidFill>
                  <a:srgbClr val="FFFFFF"/>
                </a:solidFill>
              </a14:hiddenFill>
            </a:ext>
          </a:extLst>
        </p:spPr>
      </p:pic>
      <p:pic>
        <p:nvPicPr>
          <p:cNvPr id="29702" name="Picture 6" descr="IŞIK YAYAN BALIK RESMİ ile ilgili görsel sonucu"/>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23998" y="1484784"/>
            <a:ext cx="3728914" cy="2880320"/>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2" descr="hareketli çocuk gifleri ile ilgili görsel sonucu"/>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436096" y="4509120"/>
            <a:ext cx="1285875" cy="19335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661138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3 Köşeleri Yuvarlanmış Dikdörtgen Belirtme Çizgisi"/>
          <p:cNvSpPr/>
          <p:nvPr/>
        </p:nvSpPr>
        <p:spPr>
          <a:xfrm>
            <a:off x="1835696" y="564704"/>
            <a:ext cx="4824536" cy="1296144"/>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pPr lvl="0"/>
            <a:r>
              <a:rPr lang="tr-TR" sz="3600" b="1" dirty="0" smtClean="0">
                <a:solidFill>
                  <a:schemeClr val="bg1"/>
                </a:solidFill>
                <a:latin typeface="Calibri" pitchFamily="34" charset="0"/>
                <a:cs typeface="Calibri" pitchFamily="34" charset="0"/>
              </a:rPr>
              <a:t> doğal </a:t>
            </a:r>
            <a:r>
              <a:rPr lang="tr-TR" sz="3600" b="1" dirty="0">
                <a:solidFill>
                  <a:schemeClr val="bg1"/>
                </a:solidFill>
                <a:latin typeface="Calibri" pitchFamily="34" charset="0"/>
                <a:cs typeface="Calibri" pitchFamily="34" charset="0"/>
              </a:rPr>
              <a:t>ışık kaynaklarıdır</a:t>
            </a:r>
          </a:p>
        </p:txBody>
      </p:sp>
      <p:pic>
        <p:nvPicPr>
          <p:cNvPr id="3" name="Picture 14" descr="hareketli güneş gifleri ile ilgili görsel sonucu"/>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092280" y="2060848"/>
            <a:ext cx="1758760" cy="1758760"/>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4" descr="yıldırım gifleri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0422" y="2420888"/>
            <a:ext cx="2657402" cy="1927135"/>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6" descr="http://www.goktepeliler.com/vt22/images/386gifler_20_82_.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38526" y="4650744"/>
            <a:ext cx="2489345" cy="1489976"/>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6" descr="hareketli şimşek gifleri ile ilgili görsel sonucu"/>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275856" y="2470055"/>
            <a:ext cx="1219200" cy="1828800"/>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descr="ATEŞBÖCEĞİ GİFTİ ile ilgili görsel sonucu"/>
          <p:cNvPicPr>
            <a:picLocks noChangeAspect="1" noChangeArrowheads="1" noCrop="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400160" y="4978670"/>
            <a:ext cx="1143000" cy="1162050"/>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6" descr="ATEŞBÖCEĞİ GİFTİ ile ilgili görsel sonucu"/>
          <p:cNvPicPr>
            <a:picLocks noChangeAspect="1" noChangeArrowheads="1" noCrop="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613342" y="4978670"/>
            <a:ext cx="1143000" cy="116205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6" descr="ATEŞBÖCEĞİ GİFTİ ile ilgili görsel sonucu"/>
          <p:cNvPicPr>
            <a:picLocks noChangeAspect="1" noChangeArrowheads="1" noCrop="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79512" y="898798"/>
            <a:ext cx="1143000" cy="1162050"/>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4" descr="IŞIK YAYAN BALIK RESMİ ile ilgili görsel sonucu"/>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788024" y="2301986"/>
            <a:ext cx="2137420" cy="19526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35796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355955" y="260648"/>
            <a:ext cx="8280920" cy="1728192"/>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defRPr/>
            </a:pPr>
            <a:r>
              <a:rPr lang="tr-TR" sz="3600" b="1" dirty="0" smtClean="0">
                <a:solidFill>
                  <a:schemeClr val="bg1"/>
                </a:solidFill>
                <a:latin typeface="Calibri" pitchFamily="34" charset="0"/>
                <a:cs typeface="Calibri" pitchFamily="34" charset="0"/>
              </a:rPr>
              <a:t>YAPAY IŞIK KAYNAKLARI</a:t>
            </a:r>
            <a:endParaRPr lang="tr-TR" sz="3600" b="1"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p:txBody>
      </p:sp>
      <p:pic>
        <p:nvPicPr>
          <p:cNvPr id="6" name="Picture 18" descr="[Resim: %3E]"/>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2237653"/>
            <a:ext cx="1663245" cy="1950645"/>
          </a:xfrm>
          <a:prstGeom prst="rect">
            <a:avLst/>
          </a:prstGeom>
          <a:noFill/>
          <a:extLst>
            <a:ext uri="{909E8E84-426E-40DD-AFC4-6F175D3DCCD1}">
              <a14:hiddenFill xmlns:a14="http://schemas.microsoft.com/office/drawing/2010/main" xmlns="">
                <a:solidFill>
                  <a:srgbClr val="FFFFFF"/>
                </a:solidFill>
              </a14:hiddenFill>
            </a:ext>
          </a:extLst>
        </p:spPr>
      </p:pic>
      <p:pic>
        <p:nvPicPr>
          <p:cNvPr id="32770" name="Picture 2" descr="el feneri GİF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71154" y="5036023"/>
            <a:ext cx="1143000" cy="1143001"/>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4" descr="mum GİFTİ ile ilgili görsel sonucu"/>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995936" y="1988840"/>
            <a:ext cx="2366263" cy="1774697"/>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0" descr="LAMBA GİF ile ilgili görsel sonucu"/>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705713" y="2237653"/>
            <a:ext cx="1954939" cy="241109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26" descr="meşale GİF ile ilgili görsel sonucu"/>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339752" y="2501452"/>
            <a:ext cx="952500" cy="1423045"/>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10" descr="ampul-lamba-hareketli-resim-0082"/>
          <p:cNvPicPr>
            <a:picLocks noChangeAspect="1" noChangeArrowheads="1" noCrop="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691680" y="4188298"/>
            <a:ext cx="1876425" cy="1695451"/>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12" descr="ampul-lamba-hareketli-resim-0002"/>
          <p:cNvPicPr>
            <a:picLocks noChangeAspect="1" noChangeArrowheads="1" noCrop="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139952" y="5229200"/>
            <a:ext cx="1905000" cy="5429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95957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539552" y="476672"/>
            <a:ext cx="7992888" cy="1584176"/>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defRPr/>
            </a:pPr>
            <a:r>
              <a:rPr lang="tr-TR" sz="3200" b="1" dirty="0">
                <a:latin typeface="Calibri" pitchFamily="34" charset="0"/>
                <a:cs typeface="Calibri" pitchFamily="34" charset="0"/>
              </a:rPr>
              <a:t>Doğal ışık kaynaklarından gece aydınlatması için yeteri kadar yararlanamayız </a:t>
            </a:r>
            <a:endParaRPr lang="tr-TR" sz="3200" b="1" dirty="0" smtClean="0">
              <a:solidFill>
                <a:schemeClr val="bg1"/>
              </a:solidFill>
              <a:latin typeface="Calibri" pitchFamily="34" charset="0"/>
              <a:cs typeface="Calibri" pitchFamily="34" charset="0"/>
            </a:endParaRPr>
          </a:p>
        </p:txBody>
      </p:sp>
      <p:pic>
        <p:nvPicPr>
          <p:cNvPr id="8" name="Picture 12" descr="[Resim: %3E]"/>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3059198"/>
            <a:ext cx="1656184" cy="2036536"/>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11" descr="GECE ŞEHİR   GİFTİ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11760" y="2492896"/>
            <a:ext cx="5356056" cy="367240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49185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539552" y="404664"/>
            <a:ext cx="7992888" cy="1584176"/>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defRPr/>
            </a:pPr>
            <a:r>
              <a:rPr lang="tr-TR" sz="3600" b="1" dirty="0">
                <a:latin typeface="Calibri" pitchFamily="34" charset="0"/>
                <a:cs typeface="Calibri" pitchFamily="34" charset="0"/>
              </a:rPr>
              <a:t>Bu durumda yapay ışık kaynakları devreye girer</a:t>
            </a:r>
            <a:endParaRPr lang="tr-TR" sz="3600" b="1" dirty="0" smtClean="0">
              <a:solidFill>
                <a:schemeClr val="bg1"/>
              </a:solidFill>
              <a:latin typeface="Calibri" pitchFamily="34" charset="0"/>
              <a:cs typeface="Calibri" pitchFamily="34" charset="0"/>
            </a:endParaRPr>
          </a:p>
        </p:txBody>
      </p:sp>
      <p:pic>
        <p:nvPicPr>
          <p:cNvPr id="8" name="Picture 12" descr="[Resim: %3E]"/>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3059198"/>
            <a:ext cx="1656184" cy="2036536"/>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7" descr="GECE ŞEHİR   GİFTİ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23728" y="2421282"/>
            <a:ext cx="6175526" cy="33123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9097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539552" y="404664"/>
            <a:ext cx="7992888" cy="1584176"/>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defRPr/>
            </a:pPr>
            <a:r>
              <a:rPr lang="tr-TR" sz="3200" b="1" dirty="0">
                <a:latin typeface="Calibri" pitchFamily="34" charset="0"/>
                <a:cs typeface="Calibri" pitchFamily="34" charset="0"/>
              </a:rPr>
              <a:t>Bu nedenle gece aydınlatmasında insanlar tarafından yapılmış yapay ışık kaynakları kullanılır </a:t>
            </a:r>
            <a:endParaRPr lang="tr-TR" sz="3200" b="1" dirty="0" smtClean="0">
              <a:solidFill>
                <a:schemeClr val="bg1"/>
              </a:solidFill>
              <a:latin typeface="Calibri" pitchFamily="34" charset="0"/>
              <a:cs typeface="Calibri" pitchFamily="34" charset="0"/>
            </a:endParaRPr>
          </a:p>
        </p:txBody>
      </p:sp>
      <p:pic>
        <p:nvPicPr>
          <p:cNvPr id="5" name="Picture 2" descr="hareketli çocuk gifleri ile ilgili görsel sonucu"/>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0040" y="2737241"/>
            <a:ext cx="1285875" cy="1933576"/>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9" descr="GECE ŞEHİR   GİFTİ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95736" y="2276872"/>
            <a:ext cx="6192688" cy="36554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65000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251520" y="404664"/>
            <a:ext cx="8286776" cy="2071702"/>
          </a:xfrm>
          <a:prstGeom prst="wedgeRoundRectCallout">
            <a:avLst>
              <a:gd name="adj1" fmla="val -10926"/>
              <a:gd name="adj2" fmla="val 45970"/>
              <a:gd name="adj3" fmla="val 16667"/>
            </a:avLst>
          </a:prstGeom>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tr-TR" sz="4800" b="1" dirty="0">
                <a:effectLst>
                  <a:outerShdw blurRad="38100" dist="38100" dir="2700000" algn="tl">
                    <a:srgbClr val="000000">
                      <a:alpha val="43137"/>
                    </a:srgbClr>
                  </a:outerShdw>
                </a:effectLst>
              </a:rPr>
              <a:t>BİLGİ YUVAMIZIN KUZUCUKLARI</a:t>
            </a:r>
          </a:p>
        </p:txBody>
      </p:sp>
      <p:pic>
        <p:nvPicPr>
          <p:cNvPr id="40962" name="Picture 2" descr="http://www.resimler.tv/data/media/14/hareketli-selale.gif"/>
          <p:cNvPicPr>
            <a:picLocks noChangeAspect="1" noChangeArrowheads="1" noCrop="1"/>
          </p:cNvPicPr>
          <p:nvPr/>
        </p:nvPicPr>
        <p:blipFill>
          <a:blip r:embed="rId2" cstate="print"/>
          <a:srcRect/>
          <a:stretch>
            <a:fillRect/>
          </a:stretch>
        </p:blipFill>
        <p:spPr bwMode="auto">
          <a:xfrm>
            <a:off x="251520" y="2708920"/>
            <a:ext cx="8496944" cy="4149080"/>
          </a:xfrm>
          <a:prstGeom prst="rect">
            <a:avLst/>
          </a:prstGeom>
          <a:noFill/>
        </p:spPr>
      </p:pic>
      <p:pic>
        <p:nvPicPr>
          <p:cNvPr id="40964" name="Picture 4" descr="Click the image to open in full size."/>
          <p:cNvPicPr>
            <a:picLocks noChangeAspect="1" noChangeArrowheads="1" noCrop="1"/>
          </p:cNvPicPr>
          <p:nvPr/>
        </p:nvPicPr>
        <p:blipFill>
          <a:blip r:embed="rId3" cstate="print"/>
          <a:srcRect/>
          <a:stretch>
            <a:fillRect/>
          </a:stretch>
        </p:blipFill>
        <p:spPr bwMode="auto">
          <a:xfrm>
            <a:off x="611560" y="2924944"/>
            <a:ext cx="1590675" cy="1428750"/>
          </a:xfrm>
          <a:prstGeom prst="rect">
            <a:avLst/>
          </a:prstGeom>
          <a:noFill/>
        </p:spPr>
      </p:pic>
      <p:pic>
        <p:nvPicPr>
          <p:cNvPr id="40968" name="Picture 8" descr="Click the image to open in full size."/>
          <p:cNvPicPr>
            <a:picLocks noChangeAspect="1" noChangeArrowheads="1" noCrop="1"/>
          </p:cNvPicPr>
          <p:nvPr/>
        </p:nvPicPr>
        <p:blipFill>
          <a:blip r:embed="rId4" cstate="print"/>
          <a:srcRect/>
          <a:stretch>
            <a:fillRect/>
          </a:stretch>
        </p:blipFill>
        <p:spPr bwMode="auto">
          <a:xfrm>
            <a:off x="179512" y="4962524"/>
            <a:ext cx="2409825" cy="1895476"/>
          </a:xfrm>
          <a:prstGeom prst="rect">
            <a:avLst/>
          </a:prstGeom>
          <a:noFill/>
        </p:spPr>
      </p:pic>
      <p:pic>
        <p:nvPicPr>
          <p:cNvPr id="10" name="Picture 2" descr="http://img838.imageshack.us/img838/7311/ganzen04.gif"/>
          <p:cNvPicPr>
            <a:picLocks noChangeAspect="1" noChangeArrowheads="1" noCrop="1"/>
          </p:cNvPicPr>
          <p:nvPr/>
        </p:nvPicPr>
        <p:blipFill>
          <a:blip r:embed="rId5" cstate="print"/>
          <a:srcRect/>
          <a:stretch>
            <a:fillRect/>
          </a:stretch>
        </p:blipFill>
        <p:spPr bwMode="auto">
          <a:xfrm>
            <a:off x="3275856" y="4941168"/>
            <a:ext cx="2381250" cy="16478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539552" y="404664"/>
            <a:ext cx="7992888" cy="1584176"/>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defRPr/>
            </a:pPr>
            <a:r>
              <a:rPr lang="tr-TR" sz="3200" dirty="0" smtClean="0"/>
              <a:t> </a:t>
            </a:r>
            <a:r>
              <a:rPr lang="tr-TR" sz="3600" b="1" dirty="0">
                <a:latin typeface="Calibri" pitchFamily="34" charset="0"/>
                <a:cs typeface="Calibri" pitchFamily="34" charset="0"/>
              </a:rPr>
              <a:t>insanlar tarafından yapılmış ışıklara yapay ışık kaynakları denir</a:t>
            </a:r>
            <a:endParaRPr lang="tr-TR" sz="3600" b="1" dirty="0" smtClean="0">
              <a:solidFill>
                <a:schemeClr val="bg1"/>
              </a:solidFill>
              <a:latin typeface="Calibri" pitchFamily="34" charset="0"/>
              <a:cs typeface="Calibri" pitchFamily="34" charset="0"/>
            </a:endParaRPr>
          </a:p>
        </p:txBody>
      </p:sp>
      <p:pic>
        <p:nvPicPr>
          <p:cNvPr id="8" name="Picture 12" descr="[Resim: %3E]"/>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3059198"/>
            <a:ext cx="1656184" cy="2036536"/>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5" descr="GECE ŞEHİR   GİFTİ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11760" y="2323728"/>
            <a:ext cx="5712729" cy="369756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3082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3588210" y="649507"/>
            <a:ext cx="2472115" cy="1584176"/>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pPr lvl="0">
              <a:buNone/>
            </a:pPr>
            <a:r>
              <a:rPr lang="tr-TR" sz="5400" b="1" dirty="0" smtClean="0">
                <a:latin typeface="Calibri" pitchFamily="34" charset="0"/>
                <a:cs typeface="Calibri" pitchFamily="34" charset="0"/>
              </a:rPr>
              <a:t>Ampul </a:t>
            </a:r>
            <a:endParaRPr lang="tr-TR" sz="5400" b="1" dirty="0">
              <a:latin typeface="Calibri" pitchFamily="34" charset="0"/>
              <a:cs typeface="Calibri" pitchFamily="34" charset="0"/>
            </a:endParaRPr>
          </a:p>
        </p:txBody>
      </p:sp>
      <p:pic>
        <p:nvPicPr>
          <p:cNvPr id="5" name="Picture 12" descr="hareketli çocuk gifleri ile ilgili görsel sonucu"/>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65273" y="3861048"/>
            <a:ext cx="2390105" cy="2390105"/>
          </a:xfrm>
          <a:prstGeom prst="rect">
            <a:avLst/>
          </a:prstGeom>
          <a:noFill/>
          <a:extLst>
            <a:ext uri="{909E8E84-426E-40DD-AFC4-6F175D3DCCD1}">
              <a14:hiddenFill xmlns:a14="http://schemas.microsoft.com/office/drawing/2010/main" xmlns="">
                <a:solidFill>
                  <a:srgbClr val="FFFFFF"/>
                </a:solidFill>
              </a14:hiddenFill>
            </a:ext>
          </a:extLst>
        </p:spPr>
      </p:pic>
      <p:pic>
        <p:nvPicPr>
          <p:cNvPr id="21506" name="Picture 2" descr="ampul-lamba-hareketli-resim-0001"/>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71800" y="3093947"/>
            <a:ext cx="1162050" cy="952500"/>
          </a:xfrm>
          <a:prstGeom prst="rect">
            <a:avLst/>
          </a:prstGeom>
          <a:noFill/>
          <a:extLst>
            <a:ext uri="{909E8E84-426E-40DD-AFC4-6F175D3DCCD1}">
              <a14:hiddenFill xmlns:a14="http://schemas.microsoft.com/office/drawing/2010/main" xmlns="">
                <a:solidFill>
                  <a:srgbClr val="FFFFFF"/>
                </a:solidFill>
              </a14:hiddenFill>
            </a:ext>
          </a:extLst>
        </p:spPr>
      </p:pic>
      <p:pic>
        <p:nvPicPr>
          <p:cNvPr id="21508" name="Picture 4" descr="ampul-lamba-hareketli-resim-0082"/>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588224" y="1997589"/>
            <a:ext cx="1876425" cy="1695451"/>
          </a:xfrm>
          <a:prstGeom prst="rect">
            <a:avLst/>
          </a:prstGeom>
          <a:noFill/>
          <a:extLst>
            <a:ext uri="{909E8E84-426E-40DD-AFC4-6F175D3DCCD1}">
              <a14:hiddenFill xmlns:a14="http://schemas.microsoft.com/office/drawing/2010/main" xmlns="">
                <a:solidFill>
                  <a:srgbClr val="FFFFFF"/>
                </a:solidFill>
              </a14:hiddenFill>
            </a:ext>
          </a:extLst>
        </p:spPr>
      </p:pic>
      <p:pic>
        <p:nvPicPr>
          <p:cNvPr id="21512" name="Picture 8" descr="ampul-lamba-hareketli-resim-0146"/>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45627" y="2589121"/>
            <a:ext cx="952500" cy="14573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60595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2" descr="el feneri GİF ile ilgili görsel sonucu"/>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99592" y="1772816"/>
            <a:ext cx="2880320" cy="3676383"/>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14" descr="ampul-lamba-hareketli-resim-0019"/>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711971" y="2420888"/>
            <a:ext cx="1143000" cy="1143001"/>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14" descr="ampul-lamba-hareketli-resim-0019"/>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68144" y="4877698"/>
            <a:ext cx="1143000" cy="1143001"/>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16" descr="ampul-lamba-hareketli-resim-0016"/>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410944" y="980728"/>
            <a:ext cx="914400" cy="323850"/>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12" descr="hareketli çocuk gifleri ile ilgili görsel sonucu"/>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918199" y="2019910"/>
            <a:ext cx="2390105" cy="2390105"/>
          </a:xfrm>
          <a:prstGeom prst="rect">
            <a:avLst/>
          </a:prstGeom>
          <a:noFill/>
          <a:extLst>
            <a:ext uri="{909E8E84-426E-40DD-AFC4-6F175D3DCCD1}">
              <a14:hiddenFill xmlns:a14="http://schemas.microsoft.com/office/drawing/2010/main" xmlns="">
                <a:solidFill>
                  <a:srgbClr val="FFFFFF"/>
                </a:solidFill>
              </a14:hiddenFill>
            </a:ext>
          </a:extLst>
        </p:spPr>
      </p:pic>
      <p:sp>
        <p:nvSpPr>
          <p:cNvPr id="7" name="Dikdörtgen 6"/>
          <p:cNvSpPr/>
          <p:nvPr/>
        </p:nvSpPr>
        <p:spPr>
          <a:xfrm>
            <a:off x="899592" y="552951"/>
            <a:ext cx="3816424" cy="923330"/>
          </a:xfrm>
          <a:prstGeom prst="rect">
            <a:avLst/>
          </a:prstGeom>
        </p:spPr>
        <p:txBody>
          <a:bodyPr wrap="square">
            <a:spAutoFit/>
          </a:bodyPr>
          <a:lstStyle/>
          <a:p>
            <a:r>
              <a:rPr lang="tr-TR" sz="5400" b="1" dirty="0" smtClean="0">
                <a:latin typeface="Calibri" pitchFamily="34" charset="0"/>
                <a:cs typeface="Calibri" pitchFamily="34" charset="0"/>
              </a:rPr>
              <a:t>el feneri </a:t>
            </a:r>
            <a:endParaRPr lang="tr-TR" sz="5400" dirty="0"/>
          </a:p>
        </p:txBody>
      </p:sp>
    </p:spTree>
    <p:extLst>
      <p:ext uri="{BB962C8B-B14F-4D97-AF65-F5344CB8AC3E}">
        <p14:creationId xmlns:p14="http://schemas.microsoft.com/office/powerpoint/2010/main" xmlns="" val="15412607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8" descr="LAMBA GİF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97410" y="1390284"/>
            <a:ext cx="1570981" cy="4019264"/>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0" descr="LAMBA GİF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12160" y="1628800"/>
            <a:ext cx="2670763" cy="3293941"/>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12" descr="hareketli çocuk gifleri ile ilgili görsel sonucu"/>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75856" y="2204864"/>
            <a:ext cx="2390105" cy="239010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2761198" y="928619"/>
            <a:ext cx="3659991" cy="923330"/>
          </a:xfrm>
          <a:prstGeom prst="rect">
            <a:avLst/>
          </a:prstGeom>
        </p:spPr>
        <p:txBody>
          <a:bodyPr wrap="square">
            <a:spAutoFit/>
          </a:bodyPr>
          <a:lstStyle/>
          <a:p>
            <a:r>
              <a:rPr lang="tr-TR" b="1" dirty="0" smtClean="0">
                <a:latin typeface="Calibri" pitchFamily="34" charset="0"/>
                <a:cs typeface="Calibri" pitchFamily="34" charset="0"/>
              </a:rPr>
              <a:t>, </a:t>
            </a:r>
            <a:r>
              <a:rPr lang="tr-TR" sz="5400" b="1" dirty="0">
                <a:latin typeface="Calibri" pitchFamily="34" charset="0"/>
                <a:cs typeface="Calibri" pitchFamily="34" charset="0"/>
              </a:rPr>
              <a:t>gaz </a:t>
            </a:r>
            <a:r>
              <a:rPr lang="tr-TR" sz="5400" b="1" dirty="0" smtClean="0">
                <a:latin typeface="Calibri" pitchFamily="34" charset="0"/>
                <a:cs typeface="Calibri" pitchFamily="34" charset="0"/>
              </a:rPr>
              <a:t>lambası</a:t>
            </a:r>
            <a:endParaRPr lang="tr-TR" sz="5400" dirty="0"/>
          </a:p>
        </p:txBody>
      </p:sp>
    </p:spTree>
    <p:extLst>
      <p:ext uri="{BB962C8B-B14F-4D97-AF65-F5344CB8AC3E}">
        <p14:creationId xmlns:p14="http://schemas.microsoft.com/office/powerpoint/2010/main" xmlns="" val="23392747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0" descr="meşale GİF ile ilgili görsel sonucu"/>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11759" y="-99392"/>
            <a:ext cx="3542945" cy="2664296"/>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8" descr="meşale GİF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28184" y="1628799"/>
            <a:ext cx="1531628" cy="3726963"/>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8" descr="meşale GİF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26848" y="1499378"/>
            <a:ext cx="1531628" cy="3726963"/>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12" descr="hareketli çocuk gifleri ile ilgili görsel sonucu"/>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988178" y="3398728"/>
            <a:ext cx="2390105" cy="2390105"/>
          </a:xfrm>
          <a:prstGeom prst="rect">
            <a:avLst/>
          </a:prstGeom>
          <a:noFill/>
          <a:extLst>
            <a:ext uri="{909E8E84-426E-40DD-AFC4-6F175D3DCCD1}">
              <a14:hiddenFill xmlns:a14="http://schemas.microsoft.com/office/drawing/2010/main" xmlns="">
                <a:solidFill>
                  <a:srgbClr val="FFFFFF"/>
                </a:solidFill>
              </a14:hiddenFill>
            </a:ext>
          </a:extLst>
        </p:spPr>
      </p:pic>
      <p:sp>
        <p:nvSpPr>
          <p:cNvPr id="6" name="Dikdörtgen 5"/>
          <p:cNvSpPr/>
          <p:nvPr/>
        </p:nvSpPr>
        <p:spPr>
          <a:xfrm>
            <a:off x="2988178" y="2708920"/>
            <a:ext cx="2548028" cy="923330"/>
          </a:xfrm>
          <a:prstGeom prst="rect">
            <a:avLst/>
          </a:prstGeom>
        </p:spPr>
        <p:txBody>
          <a:bodyPr wrap="square">
            <a:spAutoFit/>
          </a:bodyPr>
          <a:lstStyle/>
          <a:p>
            <a:r>
              <a:rPr lang="tr-TR" sz="5400" b="1" dirty="0" smtClean="0">
                <a:latin typeface="Calibri" pitchFamily="34" charset="0"/>
                <a:cs typeface="Calibri" pitchFamily="34" charset="0"/>
              </a:rPr>
              <a:t>meşale</a:t>
            </a:r>
            <a:endParaRPr lang="tr-TR" sz="5400" dirty="0"/>
          </a:p>
        </p:txBody>
      </p:sp>
    </p:spTree>
    <p:extLst>
      <p:ext uri="{BB962C8B-B14F-4D97-AF65-F5344CB8AC3E}">
        <p14:creationId xmlns:p14="http://schemas.microsoft.com/office/powerpoint/2010/main" xmlns="" val="23392747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2" descr="mum GİFTİ ile ilgili görsel sonucu"/>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91880" y="915640"/>
            <a:ext cx="4913633" cy="4536504"/>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12" descr="hareketli çocuk gifleri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21506" y="1988840"/>
            <a:ext cx="2390105" cy="239010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539552" y="453975"/>
            <a:ext cx="2088232" cy="923330"/>
          </a:xfrm>
          <a:prstGeom prst="rect">
            <a:avLst/>
          </a:prstGeom>
        </p:spPr>
        <p:txBody>
          <a:bodyPr wrap="square">
            <a:spAutoFit/>
          </a:bodyPr>
          <a:lstStyle/>
          <a:p>
            <a:r>
              <a:rPr lang="tr-TR" b="1" dirty="0" smtClean="0">
                <a:latin typeface="Calibri" pitchFamily="34" charset="0"/>
                <a:cs typeface="Calibri" pitchFamily="34" charset="0"/>
              </a:rPr>
              <a:t> </a:t>
            </a:r>
            <a:r>
              <a:rPr lang="tr-TR" sz="5400" b="1" dirty="0" smtClean="0">
                <a:latin typeface="Calibri" pitchFamily="34" charset="0"/>
                <a:cs typeface="Calibri" pitchFamily="34" charset="0"/>
              </a:rPr>
              <a:t>mum</a:t>
            </a:r>
            <a:endParaRPr lang="tr-TR" sz="5400" dirty="0"/>
          </a:p>
        </p:txBody>
      </p:sp>
    </p:spTree>
    <p:extLst>
      <p:ext uri="{BB962C8B-B14F-4D97-AF65-F5344CB8AC3E}">
        <p14:creationId xmlns:p14="http://schemas.microsoft.com/office/powerpoint/2010/main" xmlns="" val="23392747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243572" y="823901"/>
            <a:ext cx="4968552" cy="830997"/>
          </a:xfrm>
          <a:prstGeom prst="rect">
            <a:avLst/>
          </a:prstGeom>
        </p:spPr>
        <p:txBody>
          <a:bodyPr wrap="square">
            <a:spAutoFit/>
          </a:bodyPr>
          <a:lstStyle/>
          <a:p>
            <a:r>
              <a:rPr lang="tr-TR" sz="4800" b="1" dirty="0" smtClean="0">
                <a:latin typeface="Calibri" pitchFamily="34" charset="0"/>
                <a:cs typeface="Calibri" pitchFamily="34" charset="0"/>
              </a:rPr>
              <a:t>Trafik lambası </a:t>
            </a:r>
            <a:endParaRPr lang="tr-TR" sz="4800" dirty="0"/>
          </a:p>
        </p:txBody>
      </p:sp>
      <p:pic>
        <p:nvPicPr>
          <p:cNvPr id="36866" name="Picture 2" descr="trafik-isigi-hareketli-resim-0007"/>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2132856"/>
            <a:ext cx="1885950" cy="628651"/>
          </a:xfrm>
          <a:prstGeom prst="rect">
            <a:avLst/>
          </a:prstGeom>
          <a:noFill/>
          <a:extLst>
            <a:ext uri="{909E8E84-426E-40DD-AFC4-6F175D3DCCD1}">
              <a14:hiddenFill xmlns:a14="http://schemas.microsoft.com/office/drawing/2010/main" xmlns="">
                <a:solidFill>
                  <a:srgbClr val="FFFFFF"/>
                </a:solidFill>
              </a14:hiddenFill>
            </a:ext>
          </a:extLst>
        </p:spPr>
      </p:pic>
      <p:pic>
        <p:nvPicPr>
          <p:cNvPr id="36868" name="Picture 4" descr="trafik-isigi-hareketli-resim-0034"/>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884368" y="1956618"/>
            <a:ext cx="476250" cy="1276350"/>
          </a:xfrm>
          <a:prstGeom prst="rect">
            <a:avLst/>
          </a:prstGeom>
          <a:noFill/>
          <a:extLst>
            <a:ext uri="{909E8E84-426E-40DD-AFC4-6F175D3DCCD1}">
              <a14:hiddenFill xmlns:a14="http://schemas.microsoft.com/office/drawing/2010/main" xmlns="">
                <a:solidFill>
                  <a:srgbClr val="FFFFFF"/>
                </a:solidFill>
              </a14:hiddenFill>
            </a:ext>
          </a:extLst>
        </p:spPr>
      </p:pic>
      <p:pic>
        <p:nvPicPr>
          <p:cNvPr id="36870" name="Picture 6" descr="trafik-isigi-hareketli-resim-0037"/>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53269" y="3645024"/>
            <a:ext cx="571500" cy="1038225"/>
          </a:xfrm>
          <a:prstGeom prst="rect">
            <a:avLst/>
          </a:prstGeom>
          <a:noFill/>
          <a:extLst>
            <a:ext uri="{909E8E84-426E-40DD-AFC4-6F175D3DCCD1}">
              <a14:hiddenFill xmlns:a14="http://schemas.microsoft.com/office/drawing/2010/main" xmlns="">
                <a:solidFill>
                  <a:srgbClr val="FFFFFF"/>
                </a:solidFill>
              </a14:hiddenFill>
            </a:ext>
          </a:extLst>
        </p:spPr>
      </p:pic>
      <p:pic>
        <p:nvPicPr>
          <p:cNvPr id="36872" name="Picture 8" descr="trafik lambası gifleri ile ilgili görsel sonucu"/>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203848" y="1725736"/>
            <a:ext cx="3048000" cy="2438400"/>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descr="trafik-isigi-hareketli-resim-0037"/>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074868" y="4164136"/>
            <a:ext cx="571500" cy="1038225"/>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12" descr="hareketli çocuk gifleri ile ilgili görsel sonucu"/>
          <p:cNvPicPr>
            <a:picLocks noChangeAspect="1" noChangeArrowheads="1" noCrop="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532795" y="4007308"/>
            <a:ext cx="2390105" cy="239010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635686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1155151" y="620688"/>
            <a:ext cx="5001026" cy="1008112"/>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r>
              <a:rPr lang="tr-TR" sz="3600" b="1" dirty="0">
                <a:latin typeface="Calibri" pitchFamily="34" charset="0"/>
                <a:cs typeface="Calibri" pitchFamily="34" charset="0"/>
              </a:rPr>
              <a:t>yapay ışık kaynaklarıdır. </a:t>
            </a:r>
            <a:endParaRPr lang="tr-TR" sz="3600" dirty="0"/>
          </a:p>
        </p:txBody>
      </p:sp>
      <p:pic>
        <p:nvPicPr>
          <p:cNvPr id="6" name="Picture 18" descr="[Resim: %3E]"/>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3528" y="2237653"/>
            <a:ext cx="1663245" cy="1950645"/>
          </a:xfrm>
          <a:prstGeom prst="rect">
            <a:avLst/>
          </a:prstGeom>
          <a:noFill/>
          <a:extLst>
            <a:ext uri="{909E8E84-426E-40DD-AFC4-6F175D3DCCD1}">
              <a14:hiddenFill xmlns:a14="http://schemas.microsoft.com/office/drawing/2010/main" xmlns="">
                <a:solidFill>
                  <a:srgbClr val="FFFFFF"/>
                </a:solidFill>
              </a14:hiddenFill>
            </a:ext>
          </a:extLst>
        </p:spPr>
      </p:pic>
      <p:pic>
        <p:nvPicPr>
          <p:cNvPr id="32770" name="Picture 2" descr="el feneri GİF ile ilgili görsel sonucu"/>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71154" y="5036023"/>
            <a:ext cx="1143000" cy="1143001"/>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4" descr="mum GİFTİ ile ilgili görsel sonucu"/>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995936" y="1988840"/>
            <a:ext cx="2366263" cy="1774697"/>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0" descr="LAMBA GİF ile ilgili görsel sonucu"/>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705713" y="2237653"/>
            <a:ext cx="1954939" cy="241109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26" descr="meşale GİF ile ilgili görsel sonucu"/>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339752" y="2501452"/>
            <a:ext cx="952500" cy="1423045"/>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10" descr="ampul-lamba-hareketli-resim-0082"/>
          <p:cNvPicPr>
            <a:picLocks noChangeAspect="1" noChangeArrowheads="1" noCrop="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691680" y="4188298"/>
            <a:ext cx="1876425" cy="1695451"/>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12" descr="ampul-lamba-hareketli-resim-0002"/>
          <p:cNvPicPr>
            <a:picLocks noChangeAspect="1" noChangeArrowheads="1" noCrop="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4139952" y="5229200"/>
            <a:ext cx="1905000" cy="5429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32509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251520" y="404664"/>
            <a:ext cx="8286776" cy="2071702"/>
          </a:xfrm>
          <a:prstGeom prst="wedgeRoundRectCallout">
            <a:avLst>
              <a:gd name="adj1" fmla="val -10926"/>
              <a:gd name="adj2" fmla="val 45970"/>
              <a:gd name="adj3" fmla="val 16667"/>
            </a:avLst>
          </a:prstGeom>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tr-TR" sz="4800" b="1" dirty="0" smtClean="0">
                <a:effectLst>
                  <a:outerShdw blurRad="38100" dist="38100" dir="2700000" algn="tl">
                    <a:srgbClr val="000000">
                      <a:alpha val="43137"/>
                    </a:srgbClr>
                  </a:outerShdw>
                </a:effectLst>
              </a:rPr>
              <a:t>TUNCAY YILDIRICI</a:t>
            </a:r>
            <a:endParaRPr lang="tr-TR" sz="4800" b="1" dirty="0">
              <a:effectLst>
                <a:outerShdw blurRad="38100" dist="38100" dir="2700000" algn="tl">
                  <a:srgbClr val="000000">
                    <a:alpha val="43137"/>
                  </a:srgbClr>
                </a:outerShdw>
              </a:effectLst>
            </a:endParaRPr>
          </a:p>
        </p:txBody>
      </p:sp>
      <p:pic>
        <p:nvPicPr>
          <p:cNvPr id="39938" name="Picture 2" descr="http://img177.imageshack.us/img177/2724/zlemim.gif"/>
          <p:cNvPicPr>
            <a:picLocks noChangeAspect="1" noChangeArrowheads="1" noCrop="1"/>
          </p:cNvPicPr>
          <p:nvPr/>
        </p:nvPicPr>
        <p:blipFill>
          <a:blip r:embed="rId2" cstate="print"/>
          <a:srcRect/>
          <a:stretch>
            <a:fillRect/>
          </a:stretch>
        </p:blipFill>
        <p:spPr bwMode="auto">
          <a:xfrm>
            <a:off x="467544" y="2636912"/>
            <a:ext cx="7920880" cy="3876701"/>
          </a:xfrm>
          <a:prstGeom prst="rect">
            <a:avLst/>
          </a:prstGeom>
          <a:noFill/>
        </p:spPr>
      </p:pic>
      <p:pic>
        <p:nvPicPr>
          <p:cNvPr id="5" name="Picture 2" descr="http://www.geomotors.ge/upload/120.gif"/>
          <p:cNvPicPr>
            <a:picLocks noChangeAspect="1" noChangeArrowheads="1" noCrop="1"/>
          </p:cNvPicPr>
          <p:nvPr/>
        </p:nvPicPr>
        <p:blipFill>
          <a:blip r:embed="rId3" cstate="print"/>
          <a:srcRect/>
          <a:stretch>
            <a:fillRect/>
          </a:stretch>
        </p:blipFill>
        <p:spPr bwMode="auto">
          <a:xfrm>
            <a:off x="3275856" y="4575262"/>
            <a:ext cx="1905000" cy="1314451"/>
          </a:xfrm>
          <a:prstGeom prst="rect">
            <a:avLst/>
          </a:prstGeom>
          <a:noFill/>
        </p:spPr>
      </p:pic>
      <p:pic>
        <p:nvPicPr>
          <p:cNvPr id="6" name="Picture 4" descr="http://img1.loadtr.com/b-375627-dans_eden_bebek_gifleri.gif"/>
          <p:cNvPicPr>
            <a:picLocks noChangeAspect="1" noChangeArrowheads="1" noCrop="1"/>
          </p:cNvPicPr>
          <p:nvPr/>
        </p:nvPicPr>
        <p:blipFill>
          <a:blip r:embed="rId4" cstate="print"/>
          <a:srcRect/>
          <a:stretch>
            <a:fillRect/>
          </a:stretch>
        </p:blipFill>
        <p:spPr bwMode="auto">
          <a:xfrm>
            <a:off x="1403648" y="2708920"/>
            <a:ext cx="2543175" cy="14668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323528" y="332656"/>
            <a:ext cx="8352928" cy="1444234"/>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r>
              <a:rPr lang="tr-TR" sz="3200" b="1" dirty="0">
                <a:latin typeface="Calibri" pitchFamily="34" charset="0"/>
                <a:cs typeface="Calibri" pitchFamily="34" charset="0"/>
              </a:rPr>
              <a:t>Çevresine ışık vererek aydınlatan cisimlere </a:t>
            </a:r>
            <a:r>
              <a:rPr lang="tr-TR" sz="3200" b="1" i="1" u="sng" dirty="0">
                <a:latin typeface="Calibri" pitchFamily="34" charset="0"/>
                <a:cs typeface="Calibri" pitchFamily="34" charset="0"/>
              </a:rPr>
              <a:t>ışık kaynağı</a:t>
            </a:r>
            <a:r>
              <a:rPr lang="tr-TR" sz="3200" b="1" dirty="0">
                <a:latin typeface="Calibri" pitchFamily="34" charset="0"/>
                <a:cs typeface="Calibri" pitchFamily="34" charset="0"/>
              </a:rPr>
              <a:t> adı verilir</a:t>
            </a:r>
            <a:r>
              <a:rPr lang="tr-TR" sz="3600" dirty="0">
                <a:latin typeface="Calibri" pitchFamily="34" charset="0"/>
                <a:cs typeface="Calibri" pitchFamily="34" charset="0"/>
              </a:rPr>
              <a:t>. </a:t>
            </a:r>
            <a:endParaRPr lang="tr-TR" sz="3600" dirty="0">
              <a:solidFill>
                <a:srgbClr val="FF0000"/>
              </a:solidFill>
              <a:latin typeface="Calibri" pitchFamily="34" charset="0"/>
              <a:cs typeface="Calibri" pitchFamily="34" charset="0"/>
            </a:endParaRPr>
          </a:p>
        </p:txBody>
      </p:sp>
      <p:pic>
        <p:nvPicPr>
          <p:cNvPr id="5" name="Picture 2" descr="http://www.geomotors.ge/upload/120.gif"/>
          <p:cNvPicPr>
            <a:picLocks noChangeAspect="1" noChangeArrowheads="1" noCrop="1"/>
          </p:cNvPicPr>
          <p:nvPr/>
        </p:nvPicPr>
        <p:blipFill>
          <a:blip r:embed="rId2" cstate="print"/>
          <a:srcRect/>
          <a:stretch>
            <a:fillRect/>
          </a:stretch>
        </p:blipFill>
        <p:spPr bwMode="auto">
          <a:xfrm>
            <a:off x="7308304" y="2398019"/>
            <a:ext cx="1574317" cy="1314451"/>
          </a:xfrm>
          <a:prstGeom prst="rect">
            <a:avLst/>
          </a:prstGeom>
          <a:noFill/>
        </p:spPr>
      </p:pic>
      <p:pic>
        <p:nvPicPr>
          <p:cNvPr id="2071" name="Picture 23" descr="hareketli çocuk gifleri ile ilgili görsel sonucu"/>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2990" y="2852936"/>
            <a:ext cx="1965249" cy="2360852"/>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11" descr="http://www.gifanimasyon.com/multi/manzara124.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339752" y="1988840"/>
            <a:ext cx="4738918" cy="3774293"/>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16" descr="hareketli güneş gifleri ile ilgili görsel sonucu"/>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365467" y="4455211"/>
            <a:ext cx="1517154" cy="151715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2345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517486" y="544606"/>
            <a:ext cx="7870938" cy="1228210"/>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pPr>
              <a:lnSpc>
                <a:spcPct val="80000"/>
              </a:lnSpc>
            </a:pPr>
            <a:r>
              <a:rPr lang="tr-TR" sz="4000" b="1" dirty="0">
                <a:latin typeface="Calibri" pitchFamily="34" charset="0"/>
                <a:cs typeface="Calibri" pitchFamily="34" charset="0"/>
              </a:rPr>
              <a:t>En büyük ışık kaynağımız Güneş ‘tir. </a:t>
            </a:r>
            <a:endParaRPr lang="tr-TR" sz="4000" b="1" dirty="0">
              <a:solidFill>
                <a:srgbClr val="FF0000"/>
              </a:solidFill>
              <a:effectLst>
                <a:outerShdw blurRad="38100" dist="38100" dir="2700000" algn="tl">
                  <a:srgbClr val="000000">
                    <a:alpha val="43137"/>
                  </a:srgbClr>
                </a:outerShdw>
              </a:effectLst>
              <a:latin typeface="Calibri" pitchFamily="34" charset="0"/>
              <a:cs typeface="Calibri" pitchFamily="34" charset="0"/>
            </a:endParaRPr>
          </a:p>
        </p:txBody>
      </p:sp>
      <p:pic>
        <p:nvPicPr>
          <p:cNvPr id="4108" name="Picture 12" descr="hareketli güneş gifleri ile ilgili görsel sonucu"/>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55776" y="2132856"/>
            <a:ext cx="4752528" cy="4104457"/>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18" descr="[Resim: %3E]"/>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5536" y="3078929"/>
            <a:ext cx="1663245" cy="195064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21553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rganization Chart 2"/>
          <p:cNvGrpSpPr>
            <a:grpSpLocks/>
          </p:cNvGrpSpPr>
          <p:nvPr/>
        </p:nvGrpSpPr>
        <p:grpSpPr bwMode="auto">
          <a:xfrm>
            <a:off x="827088" y="404813"/>
            <a:ext cx="7608887" cy="5616475"/>
            <a:chOff x="667" y="-1086"/>
            <a:chExt cx="17774" cy="5697"/>
          </a:xfrm>
        </p:grpSpPr>
        <p:cxnSp>
          <p:nvCxnSpPr>
            <p:cNvPr id="15364" name="_s15364"/>
            <p:cNvCxnSpPr>
              <a:cxnSpLocks noChangeShapeType="1"/>
              <a:stCxn id="5" idx="6"/>
              <a:endCxn id="3" idx="2"/>
            </p:cNvCxnSpPr>
            <p:nvPr/>
          </p:nvCxnSpPr>
          <p:spPr bwMode="auto">
            <a:xfrm rot="5400000" flipH="1">
              <a:off x="11300" y="-1289"/>
              <a:ext cx="291" cy="3779"/>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xmlns="">
                  <a:noFill/>
                </a14:hiddenFill>
              </a:ext>
            </a:extLst>
          </p:spPr>
        </p:cxnSp>
        <p:cxnSp>
          <p:nvCxnSpPr>
            <p:cNvPr id="15365" name="_s15365"/>
            <p:cNvCxnSpPr>
              <a:cxnSpLocks noChangeShapeType="1"/>
              <a:stCxn id="4" idx="6"/>
              <a:endCxn id="3" idx="2"/>
            </p:cNvCxnSpPr>
            <p:nvPr/>
          </p:nvCxnSpPr>
          <p:spPr bwMode="auto">
            <a:xfrm rot="16200000">
              <a:off x="7519" y="-1291"/>
              <a:ext cx="291" cy="3783"/>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xmlns="">
                  <a:noFill/>
                </a14:hiddenFill>
              </a:ext>
            </a:extLst>
          </p:spPr>
        </p:cxnSp>
        <p:sp>
          <p:nvSpPr>
            <p:cNvPr id="3" name="_s15366"/>
            <p:cNvSpPr>
              <a:spLocks noChangeArrowheads="1"/>
            </p:cNvSpPr>
            <p:nvPr/>
          </p:nvSpPr>
          <p:spPr bwMode="auto">
            <a:xfrm>
              <a:off x="6554" y="-137"/>
              <a:ext cx="6000" cy="591"/>
            </a:xfrm>
            <a:prstGeom prst="bevel">
              <a:avLst>
                <a:gd name="adj" fmla="val 12500"/>
              </a:avLst>
            </a:prstGeom>
            <a:solidFill>
              <a:schemeClr val="accent1">
                <a:alpha val="50000"/>
              </a:schemeClr>
            </a:solidFill>
            <a:ln w="9525">
              <a:solidFill>
                <a:schemeClr val="bg1"/>
              </a:solidFill>
              <a:miter lim="800000"/>
              <a:headEnd/>
              <a:tailEnd/>
            </a:ln>
          </p:spPr>
          <p:txBody>
            <a:bodyPr vert="horz" wrap="none" lIns="48122" tIns="24061" rIns="48122" bIns="24061"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000" b="1" i="0" u="none" strike="noStrike" cap="none" normalizeH="0" baseline="0" smtClean="0">
                  <a:ln>
                    <a:noFill/>
                  </a:ln>
                  <a:solidFill>
                    <a:schemeClr val="tx1"/>
                  </a:solidFill>
                  <a:effectLst/>
                  <a:latin typeface="Tahoma" pitchFamily="34" charset="0"/>
                </a:rPr>
                <a:t>IŞIK KAYNAKLARI</a:t>
              </a:r>
            </a:p>
          </p:txBody>
        </p:sp>
        <p:sp>
          <p:nvSpPr>
            <p:cNvPr id="4" name="_s15367"/>
            <p:cNvSpPr>
              <a:spLocks noChangeArrowheads="1"/>
            </p:cNvSpPr>
            <p:nvPr/>
          </p:nvSpPr>
          <p:spPr bwMode="auto">
            <a:xfrm>
              <a:off x="2140" y="746"/>
              <a:ext cx="7268" cy="591"/>
            </a:xfrm>
            <a:prstGeom prst="bevel">
              <a:avLst>
                <a:gd name="adj" fmla="val 12500"/>
              </a:avLst>
            </a:prstGeom>
            <a:solidFill>
              <a:schemeClr val="accent2">
                <a:alpha val="50000"/>
              </a:schemeClr>
            </a:solidFill>
            <a:ln w="9525">
              <a:solidFill>
                <a:schemeClr val="bg1"/>
              </a:solidFill>
              <a:miter lim="800000"/>
              <a:headEnd/>
              <a:tailEnd/>
            </a:ln>
          </p:spPr>
          <p:txBody>
            <a:bodyPr vert="horz" wrap="none" lIns="48122" tIns="24061" rIns="48122" bIns="24061"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smtClean="0">
                  <a:ln>
                    <a:noFill/>
                  </a:ln>
                  <a:solidFill>
                    <a:schemeClr val="tx1"/>
                  </a:solidFill>
                  <a:effectLst/>
                  <a:latin typeface="Tahoma" pitchFamily="34" charset="0"/>
                </a:rPr>
                <a:t>DOĞAL IŞIK KAYNAKLARI</a:t>
              </a:r>
            </a:p>
          </p:txBody>
        </p:sp>
        <p:sp>
          <p:nvSpPr>
            <p:cNvPr id="5" name="_s15368"/>
            <p:cNvSpPr>
              <a:spLocks noChangeArrowheads="1"/>
            </p:cNvSpPr>
            <p:nvPr/>
          </p:nvSpPr>
          <p:spPr bwMode="auto">
            <a:xfrm>
              <a:off x="9700" y="746"/>
              <a:ext cx="7268" cy="591"/>
            </a:xfrm>
            <a:prstGeom prst="bevel">
              <a:avLst>
                <a:gd name="adj" fmla="val 12500"/>
              </a:avLst>
            </a:prstGeom>
            <a:solidFill>
              <a:schemeClr val="accent2">
                <a:alpha val="50000"/>
              </a:schemeClr>
            </a:solidFill>
            <a:ln w="9525">
              <a:solidFill>
                <a:schemeClr val="bg1"/>
              </a:solidFill>
              <a:miter lim="800000"/>
              <a:headEnd/>
              <a:tailEnd/>
            </a:ln>
          </p:spPr>
          <p:txBody>
            <a:bodyPr vert="horz" wrap="none" lIns="48122" tIns="24061" rIns="48122" bIns="24061"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smtClean="0">
                  <a:ln>
                    <a:noFill/>
                  </a:ln>
                  <a:solidFill>
                    <a:schemeClr val="tx1"/>
                  </a:solidFill>
                  <a:effectLst/>
                  <a:latin typeface="Tahoma" pitchFamily="34" charset="0"/>
                </a:rPr>
                <a:t>YAPAY IŞIK KAYNAKLARI</a:t>
              </a:r>
            </a:p>
          </p:txBody>
        </p:sp>
      </p:grpSp>
      <p:pic>
        <p:nvPicPr>
          <p:cNvPr id="15" name="Picture 16" descr="hareketli güneş gifleri ile ilgili görsel sonucu"/>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3401" y="2975847"/>
            <a:ext cx="1100627" cy="1100627"/>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8" descr="http://www.goktepeliler.com/vt22/images/386gifler_20_82_.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6415" y="2931525"/>
            <a:ext cx="1770774" cy="1214277"/>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6" descr="ATEŞBÖCEĞİ GİFTİ ile ilgili görsel sonucu"/>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95536" y="4411283"/>
            <a:ext cx="1143000" cy="1162050"/>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6" descr="hareketli şimşek gifleri ile ilgili görsel sonucu"/>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50953" y="4387751"/>
            <a:ext cx="806075" cy="1209113"/>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26" descr="meşale GİF ile ilgili görsel sonucu"/>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569030" y="2946406"/>
            <a:ext cx="952500" cy="1423045"/>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24" descr="mum GİFTİ ile ilgili görsel sonucu"/>
          <p:cNvPicPr>
            <a:picLocks noChangeAspect="1" noChangeArrowheads="1" noCrop="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924566" y="2934377"/>
            <a:ext cx="1430947" cy="1073210"/>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12" descr="ampul-lamba-hareketli-resim-0002"/>
          <p:cNvPicPr>
            <a:picLocks noChangeAspect="1" noChangeArrowheads="1" noCrop="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566654" y="4641424"/>
            <a:ext cx="1905000" cy="542926"/>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10" descr="ampul-lamba-hareketli-resim-0082"/>
          <p:cNvPicPr>
            <a:picLocks noChangeAspect="1" noChangeArrowheads="1" noCrop="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6675716" y="4318326"/>
            <a:ext cx="1115938" cy="1008310"/>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2" descr="el feneri GİF ile ilgili görsel sonucu"/>
          <p:cNvPicPr>
            <a:picLocks noChangeAspect="1" noChangeArrowheads="1" noCrop="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7474445" y="3019642"/>
            <a:ext cx="1143000" cy="1143001"/>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20" descr="LAMBA GİF ile ilgili görsel sonucu"/>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8045945" y="4497028"/>
            <a:ext cx="774527" cy="787697"/>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Picture 2" descr="şimşek gifleri ile ilgili görsel sonucu"/>
          <p:cNvPicPr>
            <a:picLocks noChangeAspect="1" noChangeArrowheads="1" noCrop="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2357028" y="4411283"/>
            <a:ext cx="1568054" cy="1319627"/>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18" descr="[Resim: %3E]"/>
          <p:cNvPicPr>
            <a:picLocks noChangeAspect="1" noChangeArrowheads="1" noCrop="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540332" y="200566"/>
            <a:ext cx="1246763" cy="1462197"/>
          </a:xfrm>
          <a:prstGeom prst="rect">
            <a:avLst/>
          </a:prstGeom>
          <a:noFill/>
          <a:extLst>
            <a:ext uri="{909E8E84-426E-40DD-AFC4-6F175D3DCCD1}">
              <a14:hiddenFill xmlns:a14="http://schemas.microsoft.com/office/drawing/2010/main" xmlns="">
                <a:solidFill>
                  <a:srgbClr val="FFFFFF"/>
                </a:solidFill>
              </a14:hiddenFill>
            </a:ext>
          </a:extLst>
        </p:spPr>
      </p:pic>
      <p:pic>
        <p:nvPicPr>
          <p:cNvPr id="27" name="Picture 4" descr="http://img1.loadtr.com/b-375627-dans_eden_bebek_gifleri.gif"/>
          <p:cNvPicPr>
            <a:picLocks noChangeAspect="1" noChangeArrowheads="1" noCrop="1"/>
          </p:cNvPicPr>
          <p:nvPr/>
        </p:nvPicPr>
        <p:blipFill>
          <a:blip r:embed="rId14" cstate="print"/>
          <a:srcRect/>
          <a:stretch>
            <a:fillRect/>
          </a:stretch>
        </p:blipFill>
        <p:spPr bwMode="auto">
          <a:xfrm>
            <a:off x="6202857" y="164871"/>
            <a:ext cx="2543175" cy="1466851"/>
          </a:xfrm>
          <a:prstGeom prst="rect">
            <a:avLst/>
          </a:prstGeom>
          <a:noFill/>
        </p:spPr>
      </p:pic>
    </p:spTree>
    <p:extLst>
      <p:ext uri="{BB962C8B-B14F-4D97-AF65-F5344CB8AC3E}">
        <p14:creationId xmlns:p14="http://schemas.microsoft.com/office/powerpoint/2010/main" xmlns="" val="28591751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8" descr="[Resim: %3E]"/>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67944" y="4471233"/>
            <a:ext cx="1423512" cy="1669487"/>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6" descr="http://www.goktepeliler.com/vt22/images/386gifler_20_82_.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28184" y="2504579"/>
            <a:ext cx="2376264" cy="1623394"/>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14" descr="hareketli güneş gifleri ile ilgili görsel sonucu"/>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5303" y="2504579"/>
            <a:ext cx="2200275" cy="2200275"/>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16" descr="[Resim: 756726zqvylr40m7.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355578" y="4622264"/>
            <a:ext cx="1285875" cy="1533526"/>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14" descr="[Resim: stars08.gif]"/>
          <p:cNvPicPr>
            <a:picLocks noChangeAspect="1" noChangeArrowheads="1" noCrop="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067944" y="2945715"/>
            <a:ext cx="1800225" cy="904876"/>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3 Köşeleri Yuvarlanmış Dikdörtgen Belirtme Çizgisi"/>
          <p:cNvSpPr/>
          <p:nvPr/>
        </p:nvSpPr>
        <p:spPr>
          <a:xfrm>
            <a:off x="323528" y="476672"/>
            <a:ext cx="8280920" cy="1728192"/>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defRPr/>
            </a:pPr>
            <a:r>
              <a:rPr lang="tr-TR" sz="6000" b="1" dirty="0" smtClean="0">
                <a:solidFill>
                  <a:schemeClr val="bg1"/>
                </a:solidFill>
                <a:latin typeface="Calibri" pitchFamily="34" charset="0"/>
                <a:cs typeface="Calibri" pitchFamily="34" charset="0"/>
              </a:rPr>
              <a:t>DOĞAL IŞIK KAYNAKLARI</a:t>
            </a:r>
            <a:endParaRPr lang="tr-TR" sz="6000" b="1"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p:txBody>
      </p:sp>
      <p:pic>
        <p:nvPicPr>
          <p:cNvPr id="9" name="Picture 4" descr="http://www.goktepeliler.com/vt22/images/507gifler_20_80_.gif"/>
          <p:cNvPicPr>
            <a:picLocks noChangeAspect="1" noChangeArrowheads="1" noCrop="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156176" y="4784465"/>
            <a:ext cx="2520280" cy="1666875"/>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6" descr="ATEŞBÖCEĞİ GİFTİ ile ilgili görsel sonucu"/>
          <p:cNvPicPr>
            <a:picLocks noChangeAspect="1" noChangeArrowheads="1" noCrop="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539552" y="4978670"/>
            <a:ext cx="1143000" cy="1162050"/>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6" descr="hareketli şimşek gifleri ile ilgili görsel sonucu"/>
          <p:cNvPicPr>
            <a:picLocks noChangeAspect="1" noChangeArrowheads="1" noCrop="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2590270" y="2671696"/>
            <a:ext cx="1219200" cy="1828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79004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598386" y="404664"/>
            <a:ext cx="8280920" cy="1152128"/>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defRPr/>
            </a:pPr>
            <a:r>
              <a:rPr lang="tr-TR" sz="3200" b="1" dirty="0">
                <a:solidFill>
                  <a:schemeClr val="bg1"/>
                </a:solidFill>
                <a:latin typeface="Calibri" pitchFamily="34" charset="0"/>
                <a:cs typeface="Calibri" pitchFamily="34" charset="0"/>
              </a:rPr>
              <a:t>Işık kaynaklarından bazıları kendiliğinden ışık üretir Bunlara doğal ışık kaynakları denir </a:t>
            </a:r>
            <a:endParaRPr lang="tr-TR" sz="3200" b="1"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p:txBody>
      </p:sp>
      <p:pic>
        <p:nvPicPr>
          <p:cNvPr id="6" name="Picture 18" descr="[Resim: %3E]"/>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2564761"/>
            <a:ext cx="1663245" cy="1950645"/>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18" descr="[Resim: 0_648ab_fec45103_XL]"/>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62004" y="2276872"/>
            <a:ext cx="2806452" cy="2647951"/>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descr="http://www.goktepeliler.com/vt22/images/386gifler_20_82_.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217168" y="2545349"/>
            <a:ext cx="3675312" cy="252028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91293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2627784" y="404664"/>
            <a:ext cx="3888432" cy="1728192"/>
          </a:xfrm>
          <a:prstGeom prst="wedgeRoundRectCallout">
            <a:avLst>
              <a:gd name="adj1" fmla="val 3680"/>
              <a:gd name="adj2" fmla="val 50047"/>
              <a:gd name="adj3" fmla="val 16667"/>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defRPr/>
            </a:pPr>
            <a:r>
              <a:rPr lang="tr-TR" sz="7200" b="1" dirty="0" smtClean="0">
                <a:solidFill>
                  <a:schemeClr val="bg1"/>
                </a:solidFill>
                <a:latin typeface="Calibri" pitchFamily="34" charset="0"/>
                <a:cs typeface="Calibri" pitchFamily="34" charset="0"/>
              </a:rPr>
              <a:t>   Güneş</a:t>
            </a:r>
            <a:endParaRPr lang="tr-TR" sz="7200" b="1"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p:txBody>
      </p:sp>
      <p:pic>
        <p:nvPicPr>
          <p:cNvPr id="6" name="Picture 18" descr="[Resim: %3E]"/>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3212976"/>
            <a:ext cx="1663245" cy="1950645"/>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18" descr="[Resim: 0_648ab_fec45103_XL]"/>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95936" y="2477196"/>
            <a:ext cx="3627050" cy="34222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92081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Kalabalık">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493</TotalTime>
  <Words>120</Words>
  <PresentationFormat>Ekran Gösterisi (4:3)</PresentationFormat>
  <Paragraphs>31</Paragraphs>
  <Slides>27</Slides>
  <Notes>2</Notes>
  <HiddenSlides>0</HiddenSlides>
  <MMClips>0</MMClips>
  <ScaleCrop>false</ScaleCrop>
  <HeadingPairs>
    <vt:vector size="4" baseType="variant">
      <vt:variant>
        <vt:lpstr>Tema</vt:lpstr>
      </vt:variant>
      <vt:variant>
        <vt:i4>1</vt:i4>
      </vt:variant>
      <vt:variant>
        <vt:lpstr>Slayt Başlıkları</vt:lpstr>
      </vt:variant>
      <vt:variant>
        <vt:i4>27</vt:i4>
      </vt:variant>
    </vt:vector>
  </HeadingPairs>
  <TitlesOfParts>
    <vt:vector size="28" baseType="lpstr">
      <vt:lpstr>Kalabalık</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2012-03-06T17:07:30Z</dcterms:created>
  <dcterms:modified xsi:type="dcterms:W3CDTF">2016-08-26T08:15:22Z</dcterms:modified>
  <cp:category>www.sorubak.com</cp:category>
</cp:coreProperties>
</file>