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78" r:id="rId3"/>
    <p:sldId id="279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9144000" cy="6858000" type="screen4x3"/>
  <p:notesSz cx="6858000" cy="9144000"/>
  <p:photoAlbum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542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050DD-182C-4BE4-BC13-20743846D857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F8A394-D18D-4D2A-8A16-D8DD86821E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9311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b="1" i="1" u="sng" dirty="0">
              <a:solidFill>
                <a:srgbClr val="FF0000"/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b="1" i="1" u="sng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b="1" i="1" u="sng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b="1" i="1" u="sng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A394-D18D-4D2A-8A16-D8DD86821E98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F621-D004-4CBE-8A6D-211118042D12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C2632-AE73-45E3-ABB6-D3C4BC9C9E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F621-D004-4CBE-8A6D-211118042D12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C2632-AE73-45E3-ABB6-D3C4BC9C9E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F621-D004-4CBE-8A6D-211118042D12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C2632-AE73-45E3-ABB6-D3C4BC9C9E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F621-D004-4CBE-8A6D-211118042D12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C2632-AE73-45E3-ABB6-D3C4BC9C9E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F621-D004-4CBE-8A6D-211118042D12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C2632-AE73-45E3-ABB6-D3C4BC9C9E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F621-D004-4CBE-8A6D-211118042D12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C2632-AE73-45E3-ABB6-D3C4BC9C9E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F621-D004-4CBE-8A6D-211118042D12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C2632-AE73-45E3-ABB6-D3C4BC9C9E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F621-D004-4CBE-8A6D-211118042D12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C2632-AE73-45E3-ABB6-D3C4BC9C9E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F621-D004-4CBE-8A6D-211118042D12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C2632-AE73-45E3-ABB6-D3C4BC9C9E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F621-D004-4CBE-8A6D-211118042D12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C2632-AE73-45E3-ABB6-D3C4BC9C9E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F621-D004-4CBE-8A6D-211118042D12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C2632-AE73-45E3-ABB6-D3C4BC9C9E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3F621-D004-4CBE-8A6D-211118042D12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C2632-AE73-45E3-ABB6-D3C4BC9C9EE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muhammetciftci\Desktop\mat\Piyano%20Fon%20M&#195;&#188;zi&#196;&#376;i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b="1" i="1" u="sng" dirty="0" err="1" smtClean="0">
                <a:solidFill>
                  <a:srgbClr val="FF0000"/>
                </a:solidFill>
              </a:rPr>
              <a:t>Vincent</a:t>
            </a:r>
            <a:r>
              <a:rPr lang="tr-TR" b="1" i="1" u="sng" dirty="0" smtClean="0">
                <a:solidFill>
                  <a:srgbClr val="FF0000"/>
                </a:solidFill>
              </a:rPr>
              <a:t> </a:t>
            </a:r>
            <a:r>
              <a:rPr lang="tr-TR" b="1" i="1" u="sng" dirty="0" err="1" smtClean="0">
                <a:solidFill>
                  <a:srgbClr val="FF0000"/>
                </a:solidFill>
              </a:rPr>
              <a:t>van</a:t>
            </a:r>
            <a:r>
              <a:rPr lang="tr-TR" b="1" i="1" u="sng" dirty="0" smtClean="0">
                <a:solidFill>
                  <a:srgbClr val="FF0000"/>
                </a:solidFill>
              </a:rPr>
              <a:t> </a:t>
            </a:r>
            <a:r>
              <a:rPr lang="tr-TR" b="1" i="1" u="sng" dirty="0" err="1" smtClean="0">
                <a:solidFill>
                  <a:srgbClr val="FF0000"/>
                </a:solidFill>
              </a:rPr>
              <a:t>Gogh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Kısaca hayatı ve ünlü eserleri</a:t>
            </a:r>
          </a:p>
          <a:p>
            <a:endParaRPr lang="tr-TR" dirty="0"/>
          </a:p>
        </p:txBody>
      </p:sp>
      <p:pic>
        <p:nvPicPr>
          <p:cNvPr id="8" name="Piyano Fon MÃ¼ziÄŸ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 flipH="1">
            <a:off x="8901687" y="6525344"/>
            <a:ext cx="242313" cy="33265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Irisler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222250" y="0"/>
            <a:ext cx="86995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251520" y="5733256"/>
            <a:ext cx="2664296" cy="11247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err="1" smtClean="0"/>
              <a:t>Irisler</a:t>
            </a:r>
            <a:endParaRPr lang="tr-TR" b="1" i="1" u="sng" dirty="0" smtClean="0"/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Kargalarla-Bugday-Tarlasi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0" y="908720"/>
            <a:ext cx="9144000" cy="42672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467544" y="5301208"/>
            <a:ext cx="2520280" cy="1080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smtClean="0"/>
              <a:t>Kargalarla-</a:t>
            </a:r>
            <a:r>
              <a:rPr lang="tr-TR" b="1" i="1" u="sng" dirty="0" err="1" smtClean="0"/>
              <a:t>Bugday</a:t>
            </a:r>
            <a:r>
              <a:rPr lang="tr-TR" b="1" i="1" u="sng" dirty="0" smtClean="0"/>
              <a:t>-</a:t>
            </a:r>
            <a:r>
              <a:rPr lang="tr-TR" b="1" i="1" u="sng" dirty="0" err="1" smtClean="0"/>
              <a:t>Tarlasi</a:t>
            </a:r>
            <a:endParaRPr lang="tr-TR" b="1" i="1" u="sng" dirty="0" smtClean="0"/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Kiraz-Agaci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2033588" y="0"/>
            <a:ext cx="507523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323528" y="1052736"/>
            <a:ext cx="1512168" cy="25922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smtClean="0"/>
              <a:t>Kiraz-</a:t>
            </a:r>
            <a:r>
              <a:rPr lang="tr-TR" b="1" i="1" u="sng" dirty="0" err="1" smtClean="0"/>
              <a:t>Agaci</a:t>
            </a:r>
            <a:endParaRPr lang="tr-TR" b="1" i="1" u="sng" dirty="0" smtClean="0"/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Naturmort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0" y="0"/>
            <a:ext cx="9144000" cy="62642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6444208" y="5589240"/>
            <a:ext cx="2699792" cy="12687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err="1" smtClean="0">
                <a:solidFill>
                  <a:srgbClr val="FF0000"/>
                </a:solidFill>
              </a:rPr>
              <a:t>Naturmort</a:t>
            </a:r>
            <a:endParaRPr lang="tr-TR" b="1" i="1" u="sng" dirty="0" smtClean="0">
              <a:solidFill>
                <a:srgbClr val="FF0000"/>
              </a:solidFill>
            </a:endParaRPr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Patates-Yiyenler.pn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0" y="0"/>
            <a:ext cx="9144000" cy="64468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6372200" y="5949280"/>
            <a:ext cx="2771800" cy="908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smtClean="0">
                <a:solidFill>
                  <a:srgbClr val="FF0000"/>
                </a:solidFill>
              </a:rPr>
              <a:t>Patates-Yiyenler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Pere-Tanguyin-Portresi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2627784" y="0"/>
            <a:ext cx="540702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323528" y="1052736"/>
            <a:ext cx="2088232" cy="21602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smtClean="0">
                <a:solidFill>
                  <a:srgbClr val="FF0000"/>
                </a:solidFill>
              </a:rPr>
              <a:t>Pere-</a:t>
            </a:r>
            <a:r>
              <a:rPr lang="tr-TR" b="1" i="1" u="sng" dirty="0" err="1" smtClean="0">
                <a:solidFill>
                  <a:srgbClr val="FF0000"/>
                </a:solidFill>
              </a:rPr>
              <a:t>Tanguyin</a:t>
            </a:r>
            <a:r>
              <a:rPr lang="tr-TR" b="1" i="1" u="sng" dirty="0" smtClean="0">
                <a:solidFill>
                  <a:srgbClr val="FF0000"/>
                </a:solidFill>
              </a:rPr>
              <a:t>-Portresi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Plajdaki-Balikci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2366963" y="0"/>
            <a:ext cx="44084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251520" y="1052736"/>
            <a:ext cx="1944216" cy="194421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smtClean="0">
                <a:solidFill>
                  <a:srgbClr val="FF0000"/>
                </a:solidFill>
              </a:rPr>
              <a:t>Plajdaki-</a:t>
            </a:r>
            <a:r>
              <a:rPr lang="tr-TR" b="1" i="1" u="sng" dirty="0" err="1" smtClean="0">
                <a:solidFill>
                  <a:srgbClr val="FF0000"/>
                </a:solidFill>
              </a:rPr>
              <a:t>Balikci</a:t>
            </a:r>
            <a:endParaRPr lang="tr-TR" b="1" i="1" u="sng" dirty="0" smtClean="0">
              <a:solidFill>
                <a:srgbClr val="FF0000"/>
              </a:solidFill>
            </a:endParaRPr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Rhone-uzerine-Yildizli-bir-Gece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0" y="0"/>
            <a:ext cx="9144000" cy="60801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6444208" y="6093296"/>
            <a:ext cx="2699792" cy="7647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err="1" smtClean="0">
                <a:solidFill>
                  <a:srgbClr val="FF0000"/>
                </a:solidFill>
              </a:rPr>
              <a:t>Rhone</a:t>
            </a:r>
            <a:r>
              <a:rPr lang="tr-TR" b="1" i="1" u="sng" dirty="0" smtClean="0">
                <a:solidFill>
                  <a:srgbClr val="FF0000"/>
                </a:solidFill>
              </a:rPr>
              <a:t>-</a:t>
            </a:r>
            <a:r>
              <a:rPr lang="tr-TR" b="1" i="1" u="sng" dirty="0" err="1" smtClean="0">
                <a:solidFill>
                  <a:srgbClr val="FF0000"/>
                </a:solidFill>
              </a:rPr>
              <a:t>uzerine</a:t>
            </a:r>
            <a:r>
              <a:rPr lang="tr-TR" b="1" i="1" u="sng" dirty="0" smtClean="0">
                <a:solidFill>
                  <a:srgbClr val="FF0000"/>
                </a:solidFill>
              </a:rPr>
              <a:t>-</a:t>
            </a:r>
            <a:r>
              <a:rPr lang="tr-TR" b="1" i="1" u="sng" dirty="0" err="1" smtClean="0">
                <a:solidFill>
                  <a:srgbClr val="FF0000"/>
                </a:solidFill>
              </a:rPr>
              <a:t>Yildizli</a:t>
            </a:r>
            <a:r>
              <a:rPr lang="tr-TR" b="1" i="1" u="sng" dirty="0" smtClean="0">
                <a:solidFill>
                  <a:srgbClr val="FF0000"/>
                </a:solidFill>
              </a:rPr>
              <a:t>-bir-Gece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Sakalsiz-Otoportre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2555776" y="0"/>
            <a:ext cx="54641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395536" y="1196752"/>
            <a:ext cx="2016224" cy="18722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err="1" smtClean="0">
                <a:solidFill>
                  <a:srgbClr val="FF0000"/>
                </a:solidFill>
              </a:rPr>
              <a:t>Sakalsiz</a:t>
            </a:r>
            <a:r>
              <a:rPr lang="tr-TR" b="1" i="1" u="sng" dirty="0" smtClean="0">
                <a:solidFill>
                  <a:srgbClr val="FF0000"/>
                </a:solidFill>
              </a:rPr>
              <a:t>-</a:t>
            </a:r>
            <a:r>
              <a:rPr lang="tr-TR" b="1" i="1" u="sng" dirty="0" err="1" smtClean="0">
                <a:solidFill>
                  <a:srgbClr val="FF0000"/>
                </a:solidFill>
              </a:rPr>
              <a:t>Otoportre</a:t>
            </a:r>
            <a:endParaRPr lang="tr-TR" b="1" i="1" u="sng" dirty="0" smtClean="0">
              <a:solidFill>
                <a:srgbClr val="FF0000"/>
              </a:solidFill>
            </a:endParaRPr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Selviler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1187624" y="0"/>
            <a:ext cx="539432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5364088" y="2348880"/>
            <a:ext cx="72008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7020272" y="1196752"/>
            <a:ext cx="2123728" cy="20162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err="1" smtClean="0">
                <a:solidFill>
                  <a:srgbClr val="FF0000"/>
                </a:solidFill>
              </a:rPr>
              <a:t>Selviler</a:t>
            </a:r>
            <a:endParaRPr lang="tr-TR" b="1" i="1" u="sng" dirty="0" smtClean="0">
              <a:solidFill>
                <a:srgbClr val="FF0000"/>
              </a:solidFill>
            </a:endParaRPr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chemeClr val="accent6"/>
                </a:solidFill>
              </a:rPr>
              <a:t>Vincent</a:t>
            </a:r>
            <a:r>
              <a:rPr lang="tr-TR" dirty="0" smtClean="0">
                <a:solidFill>
                  <a:schemeClr val="accent6"/>
                </a:solidFill>
              </a:rPr>
              <a:t> </a:t>
            </a:r>
            <a:r>
              <a:rPr lang="tr-TR" dirty="0" err="1" smtClean="0">
                <a:solidFill>
                  <a:schemeClr val="accent6"/>
                </a:solidFill>
              </a:rPr>
              <a:t>van</a:t>
            </a:r>
            <a:r>
              <a:rPr lang="tr-TR" dirty="0" smtClean="0">
                <a:solidFill>
                  <a:schemeClr val="accent6"/>
                </a:solidFill>
              </a:rPr>
              <a:t> </a:t>
            </a:r>
            <a:r>
              <a:rPr lang="tr-TR" dirty="0" err="1" smtClean="0">
                <a:solidFill>
                  <a:schemeClr val="accent6"/>
                </a:solidFill>
              </a:rPr>
              <a:t>gogh</a:t>
            </a:r>
            <a:r>
              <a:rPr lang="tr-TR" dirty="0" smtClean="0">
                <a:solidFill>
                  <a:schemeClr val="accent6"/>
                </a:solidFill>
              </a:rPr>
              <a:t>’ un resmi</a:t>
            </a:r>
            <a:endParaRPr lang="tr-TR" dirty="0"/>
          </a:p>
        </p:txBody>
      </p:sp>
      <p:pic>
        <p:nvPicPr>
          <p:cNvPr id="4" name="3 İçerik Yer Tutucusu" descr="240px-VanGogh_1887_Selbstbildnis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1408608"/>
            <a:ext cx="4032448" cy="5090966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Selvilerle-Misir-Tarlasi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695325" y="0"/>
            <a:ext cx="84486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Oval"/>
          <p:cNvSpPr/>
          <p:nvPr/>
        </p:nvSpPr>
        <p:spPr>
          <a:xfrm>
            <a:off x="251520" y="764704"/>
            <a:ext cx="2160240" cy="122413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err="1" smtClean="0">
                <a:solidFill>
                  <a:srgbClr val="FF0000"/>
                </a:solidFill>
              </a:rPr>
              <a:t>Selvilerle</a:t>
            </a:r>
            <a:r>
              <a:rPr lang="tr-TR" b="1" i="1" u="sng" dirty="0" smtClean="0">
                <a:solidFill>
                  <a:srgbClr val="FF0000"/>
                </a:solidFill>
              </a:rPr>
              <a:t>-</a:t>
            </a:r>
            <a:r>
              <a:rPr lang="tr-TR" b="1" i="1" u="sng" dirty="0" err="1" smtClean="0">
                <a:solidFill>
                  <a:srgbClr val="FF0000"/>
                </a:solidFill>
              </a:rPr>
              <a:t>Misir</a:t>
            </a:r>
            <a:r>
              <a:rPr lang="tr-TR" b="1" i="1" u="sng" dirty="0" smtClean="0">
                <a:solidFill>
                  <a:srgbClr val="FF0000"/>
                </a:solidFill>
              </a:rPr>
              <a:t>-</a:t>
            </a:r>
            <a:r>
              <a:rPr lang="tr-TR" b="1" i="1" u="sng" dirty="0" err="1" smtClean="0">
                <a:solidFill>
                  <a:srgbClr val="FF0000"/>
                </a:solidFill>
              </a:rPr>
              <a:t>Tarlasi</a:t>
            </a:r>
            <a:endParaRPr lang="tr-TR" b="1" i="1" u="sng" dirty="0" smtClean="0">
              <a:solidFill>
                <a:srgbClr val="FF0000"/>
              </a:solidFill>
            </a:endParaRPr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Sigara-Icen-Kafatasi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1115616" y="0"/>
            <a:ext cx="51181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İkizkenar Üçgen"/>
          <p:cNvSpPr/>
          <p:nvPr/>
        </p:nvSpPr>
        <p:spPr>
          <a:xfrm>
            <a:off x="6444208" y="908720"/>
            <a:ext cx="2699792" cy="2592288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smtClean="0">
                <a:solidFill>
                  <a:srgbClr val="FF0000"/>
                </a:solidFill>
              </a:rPr>
              <a:t>Sigara-</a:t>
            </a:r>
            <a:r>
              <a:rPr lang="tr-TR" b="1" i="1" u="sng" dirty="0" err="1" smtClean="0">
                <a:solidFill>
                  <a:srgbClr val="FF0000"/>
                </a:solidFill>
              </a:rPr>
              <a:t>Icen</a:t>
            </a:r>
            <a:r>
              <a:rPr lang="tr-TR" b="1" i="1" u="sng" dirty="0" smtClean="0">
                <a:solidFill>
                  <a:srgbClr val="FF0000"/>
                </a:solidFill>
              </a:rPr>
              <a:t>-</a:t>
            </a:r>
            <a:r>
              <a:rPr lang="tr-TR" b="1" i="1" u="sng" dirty="0" err="1" smtClean="0">
                <a:solidFill>
                  <a:srgbClr val="FF0000"/>
                </a:solidFill>
              </a:rPr>
              <a:t>Kafatasi</a:t>
            </a:r>
            <a:endParaRPr lang="tr-TR" b="1" i="1" u="sng" dirty="0" smtClean="0">
              <a:solidFill>
                <a:srgbClr val="FF0000"/>
              </a:solidFill>
            </a:endParaRPr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Teras-Kafe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1839913" y="0"/>
            <a:ext cx="54641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Sağ Ok"/>
          <p:cNvSpPr/>
          <p:nvPr/>
        </p:nvSpPr>
        <p:spPr>
          <a:xfrm>
            <a:off x="7452320" y="1124744"/>
            <a:ext cx="1691680" cy="244827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smtClean="0">
                <a:solidFill>
                  <a:srgbClr val="FF0000"/>
                </a:solidFill>
              </a:rPr>
              <a:t>Teras-</a:t>
            </a:r>
            <a:r>
              <a:rPr lang="tr-TR" b="1" i="1" u="sng" dirty="0" err="1" smtClean="0">
                <a:solidFill>
                  <a:srgbClr val="FF0000"/>
                </a:solidFill>
              </a:rPr>
              <a:t>Kafe</a:t>
            </a:r>
            <a:endParaRPr lang="tr-TR" b="1" i="1" u="sng" dirty="0" smtClean="0">
              <a:solidFill>
                <a:srgbClr val="FF0000"/>
              </a:solidFill>
            </a:endParaRPr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Tutuklular-cemberi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1259632" y="0"/>
            <a:ext cx="5461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Serbest Form"/>
          <p:cNvSpPr/>
          <p:nvPr/>
        </p:nvSpPr>
        <p:spPr>
          <a:xfrm>
            <a:off x="6911788" y="174812"/>
            <a:ext cx="1775012" cy="2097741"/>
          </a:xfrm>
          <a:custGeom>
            <a:avLst/>
            <a:gdLst>
              <a:gd name="connsiteX0" fmla="*/ 40341 w 1775012"/>
              <a:gd name="connsiteY0" fmla="*/ 981635 h 2097741"/>
              <a:gd name="connsiteX1" fmla="*/ 40341 w 1775012"/>
              <a:gd name="connsiteY1" fmla="*/ 981635 h 2097741"/>
              <a:gd name="connsiteX2" fmla="*/ 188259 w 1775012"/>
              <a:gd name="connsiteY2" fmla="*/ 1156447 h 2097741"/>
              <a:gd name="connsiteX3" fmla="*/ 268941 w 1775012"/>
              <a:gd name="connsiteY3" fmla="*/ 1196788 h 2097741"/>
              <a:gd name="connsiteX4" fmla="*/ 309283 w 1775012"/>
              <a:gd name="connsiteY4" fmla="*/ 1223682 h 2097741"/>
              <a:gd name="connsiteX5" fmla="*/ 403412 w 1775012"/>
              <a:gd name="connsiteY5" fmla="*/ 1304364 h 2097741"/>
              <a:gd name="connsiteX6" fmla="*/ 457200 w 1775012"/>
              <a:gd name="connsiteY6" fmla="*/ 1344706 h 2097741"/>
              <a:gd name="connsiteX7" fmla="*/ 484094 w 1775012"/>
              <a:gd name="connsiteY7" fmla="*/ 1398494 h 2097741"/>
              <a:gd name="connsiteX8" fmla="*/ 524436 w 1775012"/>
              <a:gd name="connsiteY8" fmla="*/ 1425388 h 2097741"/>
              <a:gd name="connsiteX9" fmla="*/ 564777 w 1775012"/>
              <a:gd name="connsiteY9" fmla="*/ 1465729 h 2097741"/>
              <a:gd name="connsiteX10" fmla="*/ 632012 w 1775012"/>
              <a:gd name="connsiteY10" fmla="*/ 1519517 h 2097741"/>
              <a:gd name="connsiteX11" fmla="*/ 726141 w 1775012"/>
              <a:gd name="connsiteY11" fmla="*/ 1640541 h 2097741"/>
              <a:gd name="connsiteX12" fmla="*/ 806824 w 1775012"/>
              <a:gd name="connsiteY12" fmla="*/ 1734670 h 2097741"/>
              <a:gd name="connsiteX13" fmla="*/ 847165 w 1775012"/>
              <a:gd name="connsiteY13" fmla="*/ 1788459 h 2097741"/>
              <a:gd name="connsiteX14" fmla="*/ 914400 w 1775012"/>
              <a:gd name="connsiteY14" fmla="*/ 1828800 h 2097741"/>
              <a:gd name="connsiteX15" fmla="*/ 927847 w 1775012"/>
              <a:gd name="connsiteY15" fmla="*/ 1869141 h 2097741"/>
              <a:gd name="connsiteX16" fmla="*/ 995083 w 1775012"/>
              <a:gd name="connsiteY16" fmla="*/ 1949823 h 2097741"/>
              <a:gd name="connsiteX17" fmla="*/ 1035424 w 1775012"/>
              <a:gd name="connsiteY17" fmla="*/ 2057400 h 2097741"/>
              <a:gd name="connsiteX18" fmla="*/ 1035424 w 1775012"/>
              <a:gd name="connsiteY18" fmla="*/ 2097741 h 2097741"/>
              <a:gd name="connsiteX19" fmla="*/ 1775012 w 1775012"/>
              <a:gd name="connsiteY19" fmla="*/ 551329 h 2097741"/>
              <a:gd name="connsiteX20" fmla="*/ 551330 w 1775012"/>
              <a:gd name="connsiteY20" fmla="*/ 0 h 2097741"/>
              <a:gd name="connsiteX21" fmla="*/ 0 w 1775012"/>
              <a:gd name="connsiteY21" fmla="*/ 1048870 h 2097741"/>
              <a:gd name="connsiteX22" fmla="*/ 995083 w 1775012"/>
              <a:gd name="connsiteY22" fmla="*/ 968188 h 2097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75012" h="2097741">
                <a:moveTo>
                  <a:pt x="40341" y="981635"/>
                </a:moveTo>
                <a:lnTo>
                  <a:pt x="40341" y="981635"/>
                </a:lnTo>
                <a:cubicBezTo>
                  <a:pt x="89647" y="1039906"/>
                  <a:pt x="132674" y="1104132"/>
                  <a:pt x="188259" y="1156447"/>
                </a:cubicBezTo>
                <a:cubicBezTo>
                  <a:pt x="210155" y="1177055"/>
                  <a:pt x="242656" y="1182186"/>
                  <a:pt x="268941" y="1196788"/>
                </a:cubicBezTo>
                <a:cubicBezTo>
                  <a:pt x="283069" y="1204637"/>
                  <a:pt x="296132" y="1214288"/>
                  <a:pt x="309283" y="1223682"/>
                </a:cubicBezTo>
                <a:cubicBezTo>
                  <a:pt x="427238" y="1307935"/>
                  <a:pt x="305685" y="1220597"/>
                  <a:pt x="403412" y="1304364"/>
                </a:cubicBezTo>
                <a:cubicBezTo>
                  <a:pt x="420428" y="1318950"/>
                  <a:pt x="439271" y="1331259"/>
                  <a:pt x="457200" y="1344706"/>
                </a:cubicBezTo>
                <a:cubicBezTo>
                  <a:pt x="466165" y="1362635"/>
                  <a:pt x="471261" y="1383095"/>
                  <a:pt x="484094" y="1398494"/>
                </a:cubicBezTo>
                <a:cubicBezTo>
                  <a:pt x="494440" y="1410910"/>
                  <a:pt x="512020" y="1415042"/>
                  <a:pt x="524436" y="1425388"/>
                </a:cubicBezTo>
                <a:cubicBezTo>
                  <a:pt x="539045" y="1437562"/>
                  <a:pt x="550465" y="1453206"/>
                  <a:pt x="564777" y="1465729"/>
                </a:cubicBezTo>
                <a:cubicBezTo>
                  <a:pt x="586377" y="1484629"/>
                  <a:pt x="609600" y="1501588"/>
                  <a:pt x="632012" y="1519517"/>
                </a:cubicBezTo>
                <a:cubicBezTo>
                  <a:pt x="664246" y="1616221"/>
                  <a:pt x="617298" y="1495421"/>
                  <a:pt x="726141" y="1640541"/>
                </a:cubicBezTo>
                <a:cubicBezTo>
                  <a:pt x="844136" y="1797863"/>
                  <a:pt x="694427" y="1603539"/>
                  <a:pt x="806824" y="1734670"/>
                </a:cubicBezTo>
                <a:cubicBezTo>
                  <a:pt x="821409" y="1751686"/>
                  <a:pt x="830298" y="1773701"/>
                  <a:pt x="847165" y="1788459"/>
                </a:cubicBezTo>
                <a:cubicBezTo>
                  <a:pt x="866834" y="1805670"/>
                  <a:pt x="891988" y="1815353"/>
                  <a:pt x="914400" y="1828800"/>
                </a:cubicBezTo>
                <a:cubicBezTo>
                  <a:pt x="918882" y="1842247"/>
                  <a:pt x="920815" y="1856834"/>
                  <a:pt x="927847" y="1869141"/>
                </a:cubicBezTo>
                <a:cubicBezTo>
                  <a:pt x="949159" y="1906436"/>
                  <a:pt x="967408" y="1922149"/>
                  <a:pt x="995083" y="1949823"/>
                </a:cubicBezTo>
                <a:cubicBezTo>
                  <a:pt x="996470" y="1953292"/>
                  <a:pt x="1032413" y="2039332"/>
                  <a:pt x="1035424" y="2057400"/>
                </a:cubicBezTo>
                <a:cubicBezTo>
                  <a:pt x="1037635" y="2070664"/>
                  <a:pt x="1035424" y="2084294"/>
                  <a:pt x="1035424" y="2097741"/>
                </a:cubicBezTo>
                <a:lnTo>
                  <a:pt x="1775012" y="551329"/>
                </a:lnTo>
                <a:lnTo>
                  <a:pt x="551330" y="0"/>
                </a:lnTo>
                <a:lnTo>
                  <a:pt x="0" y="1048870"/>
                </a:lnTo>
                <a:lnTo>
                  <a:pt x="995083" y="968188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smtClean="0">
                <a:solidFill>
                  <a:srgbClr val="FF0000"/>
                </a:solidFill>
              </a:rPr>
              <a:t>Tutuklular-</a:t>
            </a:r>
            <a:r>
              <a:rPr lang="tr-TR" b="1" i="1" u="sng" dirty="0" err="1" smtClean="0">
                <a:solidFill>
                  <a:srgbClr val="FF0000"/>
                </a:solidFill>
              </a:rPr>
              <a:t>cemberi</a:t>
            </a:r>
            <a:endParaRPr lang="tr-TR" b="1" i="1" u="sng" dirty="0" smtClean="0">
              <a:solidFill>
                <a:srgbClr val="FF0000"/>
              </a:solidFill>
            </a:endParaRPr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Yildizli-gece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0" y="0"/>
            <a:ext cx="86804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7740352" y="2564904"/>
            <a:ext cx="1403648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err="1" smtClean="0">
                <a:solidFill>
                  <a:srgbClr val="FF0000"/>
                </a:solidFill>
              </a:rPr>
              <a:t>Yildizli</a:t>
            </a:r>
            <a:r>
              <a:rPr lang="tr-TR" b="1" i="1" u="sng" dirty="0" smtClean="0">
                <a:solidFill>
                  <a:srgbClr val="FF0000"/>
                </a:solidFill>
              </a:rPr>
              <a:t>-gece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2"/>
                </a:solidFill>
              </a:rPr>
              <a:t>VİNCENT VAN GOGH’UN HAYATI</a:t>
            </a:r>
            <a:endParaRPr lang="tr-TR" b="1" dirty="0">
              <a:solidFill>
                <a:schemeClr val="tx2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tr-TR" b="1" dirty="0" err="1" smtClean="0"/>
              <a:t>Vincent</a:t>
            </a:r>
            <a:r>
              <a:rPr lang="tr-TR" b="1" dirty="0" smtClean="0"/>
              <a:t> Van </a:t>
            </a:r>
            <a:r>
              <a:rPr lang="tr-TR" b="1" dirty="0" err="1" smtClean="0"/>
              <a:t>Gogh</a:t>
            </a:r>
            <a:r>
              <a:rPr lang="tr-TR" dirty="0" smtClean="0"/>
              <a:t>, ünlü bir ressamdır. Hollanda’nın </a:t>
            </a:r>
            <a:r>
              <a:rPr lang="tr-TR" dirty="0" err="1" smtClean="0"/>
              <a:t>Brabant</a:t>
            </a:r>
            <a:r>
              <a:rPr lang="tr-TR" dirty="0" smtClean="0"/>
              <a:t> </a:t>
            </a:r>
            <a:r>
              <a:rPr lang="tr-TR" dirty="0" err="1" smtClean="0"/>
              <a:t>eyâletindeki</a:t>
            </a:r>
            <a:r>
              <a:rPr lang="tr-TR" dirty="0" smtClean="0"/>
              <a:t>, </a:t>
            </a:r>
            <a:r>
              <a:rPr lang="tr-TR" dirty="0" err="1" smtClean="0"/>
              <a:t>Groot</a:t>
            </a:r>
            <a:r>
              <a:rPr lang="tr-TR" dirty="0" smtClean="0"/>
              <a:t>-</a:t>
            </a:r>
            <a:r>
              <a:rPr lang="tr-TR" dirty="0" err="1" smtClean="0"/>
              <a:t>Zundert</a:t>
            </a:r>
            <a:r>
              <a:rPr lang="tr-TR" dirty="0" smtClean="0"/>
              <a:t> kasabasında 1852 yılında doğdu. Babası </a:t>
            </a:r>
            <a:r>
              <a:rPr lang="tr-TR" dirty="0" err="1" smtClean="0"/>
              <a:t>râhip</a:t>
            </a:r>
            <a:r>
              <a:rPr lang="tr-TR" dirty="0" smtClean="0"/>
              <a:t> olan Van </a:t>
            </a:r>
            <a:r>
              <a:rPr lang="tr-TR" dirty="0" err="1" smtClean="0"/>
              <a:t>Gogh</a:t>
            </a:r>
            <a:r>
              <a:rPr lang="tr-TR" dirty="0" smtClean="0"/>
              <a:t>, küçük yaştayken tablo </a:t>
            </a:r>
            <a:r>
              <a:rPr lang="tr-TR" dirty="0" err="1" smtClean="0"/>
              <a:t>ticâretiyle</a:t>
            </a:r>
            <a:r>
              <a:rPr lang="tr-TR" dirty="0" smtClean="0"/>
              <a:t> uğraşan bir firmada çalıştı. 1876 senesinde sanat öğretmenliği ve </a:t>
            </a:r>
            <a:r>
              <a:rPr lang="tr-TR" dirty="0" err="1" smtClean="0"/>
              <a:t>râhiplik</a:t>
            </a:r>
            <a:r>
              <a:rPr lang="tr-TR" dirty="0" smtClean="0"/>
              <a:t> yaptı. 1877-1878 senelerinde Amsterdam’da ihtisas yaptıktan sonra </a:t>
            </a:r>
            <a:r>
              <a:rPr lang="tr-TR" dirty="0" err="1" smtClean="0"/>
              <a:t>mâden</a:t>
            </a:r>
            <a:r>
              <a:rPr lang="tr-TR" dirty="0" smtClean="0"/>
              <a:t> işçileri arasında </a:t>
            </a:r>
            <a:r>
              <a:rPr lang="tr-TR" dirty="0" err="1" smtClean="0"/>
              <a:t>râhipliğe</a:t>
            </a:r>
            <a:r>
              <a:rPr lang="tr-TR" dirty="0" smtClean="0"/>
              <a:t> devam etti. 1880 senesinde resim dalında ihtisas görmek için Brüksel’e gitti.</a:t>
            </a:r>
          </a:p>
          <a:p>
            <a:r>
              <a:rPr lang="tr-TR" dirty="0" smtClean="0"/>
              <a:t>Bir ara ağabeyinin </a:t>
            </a:r>
            <a:r>
              <a:rPr lang="tr-TR" dirty="0" err="1" smtClean="0"/>
              <a:t>dâveti</a:t>
            </a:r>
            <a:r>
              <a:rPr lang="tr-TR" dirty="0" smtClean="0"/>
              <a:t> üzerine Paris’e gitti. Burada kaldığı süre içerisinde empresyonist ve </a:t>
            </a:r>
            <a:r>
              <a:rPr lang="tr-TR" dirty="0" err="1" smtClean="0"/>
              <a:t>neo</a:t>
            </a:r>
            <a:r>
              <a:rPr lang="tr-TR" dirty="0" smtClean="0"/>
              <a:t>-empresyonist ressamların tesiri altında kaldı. Şöhretinin temeli olan resimlerini burada yapmaya başladı. Resimlerinde kullandığı renkler giderek daha aydınlık olmuş ve en </a:t>
            </a:r>
            <a:r>
              <a:rPr lang="tr-TR" dirty="0" err="1" smtClean="0"/>
              <a:t>bâriz</a:t>
            </a:r>
            <a:r>
              <a:rPr lang="tr-TR" dirty="0" smtClean="0"/>
              <a:t> özelliği olan güneş sarıları tablolarında yer almaya başlamıştır. 1888 yılında Paris’ten </a:t>
            </a:r>
            <a:r>
              <a:rPr lang="tr-TR" dirty="0" err="1" smtClean="0"/>
              <a:t>Arles’e</a:t>
            </a:r>
            <a:r>
              <a:rPr lang="tr-TR" dirty="0" smtClean="0"/>
              <a:t> taşınmış ve burada düşmüş olduğu bunalım yüzünden sol kulağının bir kısmını kestirmiştir. 1889 senesinde bir akıl </a:t>
            </a:r>
            <a:r>
              <a:rPr lang="tr-TR" dirty="0" err="1" smtClean="0"/>
              <a:t>hastânesine</a:t>
            </a:r>
            <a:r>
              <a:rPr lang="tr-TR" dirty="0" smtClean="0"/>
              <a:t> yatırılmış ve bir yıl sonra intihar etmiştir.</a:t>
            </a:r>
          </a:p>
          <a:p>
            <a:r>
              <a:rPr lang="tr-TR" dirty="0" smtClean="0"/>
              <a:t>Van </a:t>
            </a:r>
            <a:r>
              <a:rPr lang="tr-TR" dirty="0" err="1" smtClean="0"/>
              <a:t>Gogh</a:t>
            </a:r>
            <a:r>
              <a:rPr lang="tr-TR" dirty="0" smtClean="0"/>
              <a:t>, resimlerinde genellikle kır manzaralarını ve köy </a:t>
            </a:r>
            <a:r>
              <a:rPr lang="tr-TR" dirty="0" err="1" smtClean="0"/>
              <a:t>hayâtını</a:t>
            </a:r>
            <a:r>
              <a:rPr lang="tr-TR" dirty="0" smtClean="0"/>
              <a:t> işliyordu. </a:t>
            </a:r>
            <a:r>
              <a:rPr lang="tr-TR" dirty="0" err="1" smtClean="0"/>
              <a:t>Râhiplik</a:t>
            </a:r>
            <a:r>
              <a:rPr lang="tr-TR" dirty="0" smtClean="0"/>
              <a:t> yıllarında yaptığı “Patates Yiyenler”, “Dokumacı”, Paris’te yaptığı “</a:t>
            </a:r>
            <a:r>
              <a:rPr lang="tr-TR" dirty="0" err="1" smtClean="0"/>
              <a:t>Tanguy’nin</a:t>
            </a:r>
            <a:r>
              <a:rPr lang="tr-TR" dirty="0" smtClean="0"/>
              <a:t> Portresi”, “</a:t>
            </a:r>
            <a:r>
              <a:rPr lang="tr-TR" dirty="0" err="1" smtClean="0"/>
              <a:t>Hapishâne</a:t>
            </a:r>
            <a:r>
              <a:rPr lang="tr-TR" dirty="0" smtClean="0"/>
              <a:t>” ile </a:t>
            </a:r>
            <a:r>
              <a:rPr lang="tr-TR" dirty="0" err="1" smtClean="0"/>
              <a:t>Arles’te</a:t>
            </a:r>
            <a:r>
              <a:rPr lang="tr-TR" dirty="0" smtClean="0"/>
              <a:t> yaptığı “‘Köylü Kızı”, “Odacı </a:t>
            </a:r>
            <a:r>
              <a:rPr lang="tr-TR" dirty="0" err="1" smtClean="0"/>
              <a:t>Rolin</a:t>
            </a:r>
            <a:r>
              <a:rPr lang="tr-TR" dirty="0" smtClean="0"/>
              <a:t>” tabloları en meşhurlarıdır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Arles-Koprusu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755576" y="979163"/>
            <a:ext cx="7668344" cy="587883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3 Dikdörtgen"/>
          <p:cNvSpPr/>
          <p:nvPr/>
        </p:nvSpPr>
        <p:spPr>
          <a:xfrm>
            <a:off x="3707904" y="188640"/>
            <a:ext cx="187220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Vincent</a:t>
            </a:r>
            <a:r>
              <a:rPr lang="tr-TR" dirty="0" smtClean="0">
                <a:solidFill>
                  <a:srgbClr val="FF0000"/>
                </a:solidFill>
              </a:rPr>
              <a:t>-Van-</a:t>
            </a:r>
            <a:r>
              <a:rPr lang="tr-TR" dirty="0" err="1" smtClean="0">
                <a:solidFill>
                  <a:srgbClr val="FF0000"/>
                </a:solidFill>
              </a:rPr>
              <a:t>Gogh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sz="2000" b="1" i="1" u="sng" dirty="0" err="1" smtClean="0">
                <a:solidFill>
                  <a:srgbClr val="FF0000"/>
                </a:solidFill>
              </a:rPr>
              <a:t>Arles</a:t>
            </a:r>
            <a:r>
              <a:rPr lang="tr-TR" sz="2000" b="1" i="1" u="sng" dirty="0" smtClean="0">
                <a:solidFill>
                  <a:srgbClr val="FF0000"/>
                </a:solidFill>
              </a:rPr>
              <a:t>-</a:t>
            </a:r>
            <a:r>
              <a:rPr lang="tr-TR" sz="2000" b="1" i="1" u="sng" dirty="0" err="1" smtClean="0">
                <a:solidFill>
                  <a:srgbClr val="FF0000"/>
                </a:solidFill>
              </a:rPr>
              <a:t>Koprusu</a:t>
            </a:r>
            <a:endParaRPr lang="tr-TR" b="1" i="1" u="sng" dirty="0" smtClean="0">
              <a:solidFill>
                <a:srgbClr val="FF0000"/>
              </a:solidFill>
            </a:endParaRPr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Aycicekleri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899592" y="404664"/>
            <a:ext cx="5484813" cy="645333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6 Dikdörtgen"/>
          <p:cNvSpPr/>
          <p:nvPr/>
        </p:nvSpPr>
        <p:spPr>
          <a:xfrm>
            <a:off x="6732240" y="980728"/>
            <a:ext cx="2232248" cy="165618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err="1" smtClean="0"/>
              <a:t>Aycicekleri</a:t>
            </a:r>
            <a:endParaRPr lang="tr-TR" b="1" i="1" u="sng" dirty="0" smtClean="0"/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Dr-Gachetnin-Portresi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3568700" y="0"/>
            <a:ext cx="55753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467544" y="1412776"/>
            <a:ext cx="2448272" cy="23762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smtClean="0"/>
              <a:t>Dr-</a:t>
            </a:r>
            <a:r>
              <a:rPr lang="tr-TR" b="1" i="1" u="sng" dirty="0" err="1" smtClean="0"/>
              <a:t>Gachetnin</a:t>
            </a:r>
            <a:r>
              <a:rPr lang="tr-TR" b="1" i="1" u="sng" dirty="0" smtClean="0"/>
              <a:t>-Portresi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Eski-Degirmen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3275856" y="0"/>
            <a:ext cx="55530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539552" y="1556792"/>
            <a:ext cx="2376264" cy="25922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Vincent</a:t>
            </a:r>
            <a:r>
              <a:rPr lang="tr-TR" dirty="0" smtClean="0">
                <a:solidFill>
                  <a:srgbClr val="FF0000"/>
                </a:solidFill>
              </a:rPr>
              <a:t>-Van-</a:t>
            </a:r>
            <a:r>
              <a:rPr lang="tr-TR" dirty="0" err="1" smtClean="0">
                <a:solidFill>
                  <a:srgbClr val="FF0000"/>
                </a:solidFill>
              </a:rPr>
              <a:t>Gogh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b="1" i="1" u="sng" dirty="0" smtClean="0">
                <a:solidFill>
                  <a:srgbClr val="FF0000"/>
                </a:solidFill>
              </a:rPr>
              <a:t>Eski-</a:t>
            </a:r>
            <a:r>
              <a:rPr lang="tr-TR" b="1" i="1" u="sng" dirty="0" err="1" smtClean="0">
                <a:solidFill>
                  <a:srgbClr val="FF0000"/>
                </a:solidFill>
              </a:rPr>
              <a:t>Degirmen</a:t>
            </a:r>
            <a:endParaRPr lang="tr-TR" b="1" i="1" u="sng" dirty="0" smtClean="0">
              <a:solidFill>
                <a:srgbClr val="FF0000"/>
              </a:solidFill>
            </a:endParaRPr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Gece-Kafesi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128588" y="0"/>
            <a:ext cx="888682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6444208" y="5589240"/>
            <a:ext cx="2699792" cy="12687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smtClean="0"/>
              <a:t>Gece-Kafesi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Vincent-Van-Gogh-Hirosigeden-Sonra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2627784" y="0"/>
            <a:ext cx="58959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467544" y="1268760"/>
            <a:ext cx="2016224" cy="30243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Vincent</a:t>
            </a:r>
            <a:r>
              <a:rPr lang="tr-TR" dirty="0" smtClean="0"/>
              <a:t>-Van-</a:t>
            </a:r>
            <a:r>
              <a:rPr lang="tr-TR" dirty="0" err="1" smtClean="0"/>
              <a:t>Gogh</a:t>
            </a:r>
            <a:r>
              <a:rPr lang="tr-TR" dirty="0" smtClean="0"/>
              <a:t>-</a:t>
            </a:r>
            <a:r>
              <a:rPr lang="tr-TR" b="1" i="1" u="sng" dirty="0" err="1" smtClean="0"/>
              <a:t>Hirosigeden</a:t>
            </a:r>
            <a:r>
              <a:rPr lang="tr-TR" b="1" i="1" u="sng" dirty="0" smtClean="0"/>
              <a:t>-Sonra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65</Words>
  <Application>Microsoft Office PowerPoint</Application>
  <PresentationFormat>Ekran Gösterisi (4:3)</PresentationFormat>
  <Paragraphs>50</Paragraphs>
  <Slides>24</Slides>
  <Notes>21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Ofis Teması</vt:lpstr>
      <vt:lpstr>Vincent van Gogh</vt:lpstr>
      <vt:lpstr>Vincent van gogh’ un resmi</vt:lpstr>
      <vt:lpstr>VİNCENT VAN GOGH’UN HAYATI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2016-01-11T19:09:00Z</dcterms:created>
  <dcterms:modified xsi:type="dcterms:W3CDTF">2016-03-02T10:22:55Z</dcterms:modified>
  <cp:category>www.sorubak.com</cp:category>
</cp:coreProperties>
</file>