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CC00"/>
    <a:srgbClr val="00FF00"/>
    <a:srgbClr val="0066CC"/>
    <a:srgbClr val="03FB0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92" y="-3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B9E523-38CB-48DE-B0DE-C8E7DA03C695}" type="datetimeFigureOut">
              <a:rPr lang="tr-TR" smtClean="0"/>
              <a:pPr/>
              <a:t>13.12.2015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49AA7-E8A3-407B-9208-B20E3BFC28B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38366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49AA7-E8A3-407B-9208-B20E3BFC28B0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9237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4E1A0FB-8A18-4790-826F-3D755B4B64E4}" type="datetime1">
              <a:rPr lang="tr-TR" smtClean="0"/>
              <a:pPr/>
              <a:t>13.12.2015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Dikdörtgen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Dikdörtgen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Dikdörtgen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üz Bağlayıcı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Düz Bağlayıcı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Dikdörtgen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66B955D-B695-4410-977E-EA78FB3F54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6B0E7-CF00-4D5D-8789-F541E3FCF745}" type="datetime1">
              <a:rPr lang="tr-TR" smtClean="0"/>
              <a:pPr/>
              <a:t>13.12.2015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B955D-B695-4410-977E-EA78FB3F54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F945F-35FE-47F5-B5F0-8EBDBB3D0F24}" type="datetime1">
              <a:rPr lang="tr-TR" smtClean="0"/>
              <a:pPr/>
              <a:t>13.12.2015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B955D-B695-4410-977E-EA78FB3F54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294633C-02A2-4C4B-AC2F-BD5618558B58}" type="datetime1">
              <a:rPr lang="tr-TR" smtClean="0"/>
              <a:pPr/>
              <a:t>13.12.2015</a:t>
            </a:fld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66B955D-B695-4410-977E-EA78FB3F54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AD14A72-275F-46E6-ADEB-38D3A62E2720}" type="datetime1">
              <a:rPr lang="tr-TR" smtClean="0"/>
              <a:pPr/>
              <a:t>13.12.2015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Dikdörtgen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Düz Bağlayıcı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Düz Bağlayıcı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ikdörtgen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Düz Bağlayıcı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66B955D-B695-4410-977E-EA78FB3F54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0E598-22A1-49E7-94F2-3D191C7FEB8F}" type="datetime1">
              <a:rPr lang="tr-TR" smtClean="0"/>
              <a:pPr/>
              <a:t>13.12.2015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B955D-B695-4410-977E-EA78FB3F54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İçerik Yer Tutucus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A0764-0472-48BB-A299-D72FE5F8C3DA}" type="datetime1">
              <a:rPr lang="tr-TR" smtClean="0"/>
              <a:pPr/>
              <a:t>13.12.2015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B955D-B695-4410-977E-EA78FB3F54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Metin Yer Tutucusu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Metin Yer Tutucusu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ACB6174-1986-4370-9F47-E70F5D494966}" type="datetime1">
              <a:rPr lang="tr-TR" smtClean="0"/>
              <a:pPr/>
              <a:t>13.12.2015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66B955D-B695-4410-977E-EA78FB3F54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14E8D-CD93-43F3-9FF1-EFB49CBB4792}" type="datetime1">
              <a:rPr lang="tr-TR" smtClean="0"/>
              <a:pPr/>
              <a:t>13.12.2015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B955D-B695-4410-977E-EA78FB3F54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İçerik Yer Tutucus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590A985-0A5D-4AAD-9930-972036FBF707}" type="datetime1">
              <a:rPr lang="tr-TR" smtClean="0"/>
              <a:pPr/>
              <a:t>13.12.2015</a:t>
            </a:fld>
            <a:endParaRPr lang="tr-TR"/>
          </a:p>
        </p:txBody>
      </p:sp>
      <p:sp>
        <p:nvSpPr>
          <p:cNvPr id="22" name="Slayt Numarası Yer Tutucus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66B955D-B695-4410-977E-EA78FB3F54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Altbilgi Yer Tutucusu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Düz Bağlayıcı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Veri Yer Tutucusu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45475F8-EDBD-449D-A63D-12473B54C20E}" type="datetime1">
              <a:rPr lang="tr-TR" smtClean="0"/>
              <a:pPr/>
              <a:t>13.12.2015</a:t>
            </a:fld>
            <a:endParaRPr lang="tr-TR"/>
          </a:p>
        </p:txBody>
      </p:sp>
      <p:sp>
        <p:nvSpPr>
          <p:cNvPr id="18" name="Slayt Numarası Yer Tutucus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66B955D-B695-4410-977E-EA78FB3F54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A41319D-B558-442A-9782-E8BC78AE846D}" type="datetime1">
              <a:rPr lang="tr-TR" smtClean="0"/>
              <a:pPr/>
              <a:t>13.12.2015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66B955D-B695-4410-977E-EA78FB3F54C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699792" y="2060848"/>
            <a:ext cx="6172200" cy="1894362"/>
          </a:xfrm>
        </p:spPr>
        <p:txBody>
          <a:bodyPr>
            <a:normAutofit fontScale="90000"/>
          </a:bodyPr>
          <a:lstStyle/>
          <a:p>
            <a:r>
              <a:rPr lang="tr-TR" sz="6000" dirty="0" smtClean="0">
                <a:latin typeface="Arial" panose="020B0604020202020204" pitchFamily="34" charset="0"/>
                <a:cs typeface="Arial" panose="020B0604020202020204" pitchFamily="34" charset="0"/>
              </a:rPr>
              <a:t>FİİLİMSİLER</a:t>
            </a:r>
            <a:br>
              <a:rPr lang="tr-TR" sz="6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6000" dirty="0" smtClean="0">
                <a:latin typeface="Arial" panose="020B0604020202020204" pitchFamily="34" charset="0"/>
                <a:cs typeface="Arial" panose="020B0604020202020204" pitchFamily="34" charset="0"/>
              </a:rPr>
              <a:t>( EYLEMSİ) 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B955D-B695-4410-977E-EA78FB3F54C1}" type="slidenum">
              <a:rPr lang="tr-TR" smtClean="0"/>
              <a:pPr/>
              <a:t>1</a:t>
            </a:fld>
            <a:endParaRPr lang="tr-TR"/>
          </a:p>
        </p:txBody>
      </p:sp>
      <p:sp>
        <p:nvSpPr>
          <p:cNvPr id="3" name="Metin kutusu 2"/>
          <p:cNvSpPr txBox="1"/>
          <p:nvPr/>
        </p:nvSpPr>
        <p:spPr>
          <a:xfrm>
            <a:off x="2339752" y="4797152"/>
            <a:ext cx="53864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 smtClean="0">
                <a:latin typeface="Chiller" panose="04020404031007020602" pitchFamily="82" charset="0"/>
              </a:rPr>
              <a:t>SADECE KONU ANLATIMIDIR.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881758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331640" y="0"/>
            <a:ext cx="7467600" cy="114300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FİİLİMSİ (EYLEMSİ)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5257800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Fiillere birtakım ekler getirilerek türetilen ve cümle içinde isim, sıfat, zarf görevi üstlenen kelimelere</a:t>
            </a:r>
            <a:r>
              <a:rPr lang="tr-TR" u="sng" dirty="0" smtClean="0">
                <a:solidFill>
                  <a:srgbClr val="FF0000"/>
                </a:solidFill>
              </a:rPr>
              <a:t> fiilimsi 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denir.</a:t>
            </a:r>
          </a:p>
          <a:p>
            <a:pPr marL="0" indent="0">
              <a:buNone/>
            </a:pPr>
            <a:endParaRPr lang="tr-TR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Zil </a:t>
            </a:r>
            <a:r>
              <a:rPr lang="tr-TR" dirty="0" smtClean="0">
                <a:solidFill>
                  <a:srgbClr val="00CC00"/>
                </a:solidFill>
              </a:rPr>
              <a:t>çal</a:t>
            </a:r>
            <a:r>
              <a:rPr lang="tr-TR" u="sng" dirty="0" smtClean="0">
                <a:solidFill>
                  <a:srgbClr val="00CC00"/>
                </a:solidFill>
              </a:rPr>
              <a:t>ınca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 sınıftaki herkes </a:t>
            </a:r>
            <a:r>
              <a:rPr lang="tr-TR" dirty="0" smtClean="0">
                <a:solidFill>
                  <a:srgbClr val="00CC00"/>
                </a:solidFill>
              </a:rPr>
              <a:t>konuş</a:t>
            </a:r>
            <a:r>
              <a:rPr lang="tr-TR" u="sng" dirty="0" smtClean="0">
                <a:solidFill>
                  <a:srgbClr val="00CC00"/>
                </a:solidFill>
              </a:rPr>
              <a:t>ma</a:t>
            </a:r>
            <a:r>
              <a:rPr lang="tr-TR" dirty="0" smtClean="0">
                <a:solidFill>
                  <a:srgbClr val="00CC00"/>
                </a:solidFill>
              </a:rPr>
              <a:t>ya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 başladı.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Soruyu </a:t>
            </a:r>
            <a:r>
              <a:rPr lang="tr-TR" dirty="0" smtClean="0">
                <a:solidFill>
                  <a:srgbClr val="00CC00"/>
                </a:solidFill>
              </a:rPr>
              <a:t>bil</a:t>
            </a:r>
            <a:r>
              <a:rPr lang="tr-TR" u="sng" dirty="0" smtClean="0">
                <a:solidFill>
                  <a:srgbClr val="00CC00"/>
                </a:solidFill>
              </a:rPr>
              <a:t>en</a:t>
            </a:r>
            <a:r>
              <a:rPr lang="tr-TR" dirty="0" smtClean="0">
                <a:solidFill>
                  <a:srgbClr val="00CC00"/>
                </a:solidFill>
              </a:rPr>
              <a:t> 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öğrenciye ödül verildi.</a:t>
            </a:r>
          </a:p>
          <a:p>
            <a:pPr>
              <a:buFont typeface="Courier New" panose="02070309020205020404" pitchFamily="49" charset="0"/>
              <a:buChar char="o"/>
            </a:pPr>
            <a:endParaRPr lang="tr-TR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tr-TR" b="1" i="1" u="sng" dirty="0" smtClean="0">
                <a:solidFill>
                  <a:schemeClr val="accent6">
                    <a:lumMod val="50000"/>
                  </a:schemeClr>
                </a:solidFill>
              </a:rPr>
              <a:t>ÜÇ TÜR FİİLİMSİ VARDIR;</a:t>
            </a:r>
          </a:p>
          <a:p>
            <a:pPr marL="0" indent="0">
              <a:buNone/>
            </a:pPr>
            <a:endParaRPr lang="tr-TR" b="1" i="1" u="sng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İsim-Fiil(Mastar)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Sıfat-Fiil(Ortaç)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Zarf-Fiil(Ulaç)</a:t>
            </a:r>
          </a:p>
          <a:p>
            <a:pPr>
              <a:buFont typeface="Wingdings" panose="05000000000000000000" pitchFamily="2" charset="2"/>
              <a:buChar char="ü"/>
            </a:pPr>
            <a:endParaRPr lang="tr-TR" b="1" i="1" u="sng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tr-TR" b="1" i="1" u="sng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66B955D-B695-4410-977E-EA78FB3F54C1}" type="slidenum">
              <a:rPr lang="tr-TR" smtClean="0"/>
              <a:pPr/>
              <a:t>2</a:t>
            </a:fld>
            <a:endParaRPr lang="tr-TR"/>
          </a:p>
        </p:txBody>
      </p:sp>
      <p:sp>
        <p:nvSpPr>
          <p:cNvPr id="5" name="Komut Düğmesi: İleri veya Sonraki 4">
            <a:hlinkClick r:id="" action="ppaction://hlinkshowjump?jump=nextslide" highlightClick="1">
              <a:snd r:embed="rId3" name="camera.wav"/>
            </a:hlinkClick>
          </p:cNvPr>
          <p:cNvSpPr/>
          <p:nvPr/>
        </p:nvSpPr>
        <p:spPr>
          <a:xfrm>
            <a:off x="7740352" y="6305714"/>
            <a:ext cx="576064" cy="363646"/>
          </a:xfrm>
          <a:prstGeom prst="actionButtonForwardNext">
            <a:avLst/>
          </a:prstGeom>
          <a:scene3d>
            <a:camera prst="isometricOffAxis1Right"/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cene3d>
              <a:camera prst="isometricOffAxis1Right"/>
              <a:lightRig rig="threePt" dir="t"/>
            </a:scene3d>
          </a:bodyPr>
          <a:lstStyle/>
          <a:p>
            <a:pPr algn="ctr"/>
            <a:endParaRPr lang="tr-TR"/>
          </a:p>
        </p:txBody>
      </p:sp>
      <p:sp>
        <p:nvSpPr>
          <p:cNvPr id="6" name="Komut Düğmesi: Geri veya Önceki 5">
            <a:hlinkClick r:id="" action="ppaction://hlinkshowjump?jump=previousslide" highlightClick="1">
              <a:snd r:embed="rId3" name="camera.wav"/>
            </a:hlinkClick>
          </p:cNvPr>
          <p:cNvSpPr/>
          <p:nvPr/>
        </p:nvSpPr>
        <p:spPr>
          <a:xfrm>
            <a:off x="7109673" y="6284096"/>
            <a:ext cx="521208" cy="385264"/>
          </a:xfrm>
          <a:prstGeom prst="actionButtonBackPrevious">
            <a:avLst/>
          </a:prstGeom>
          <a:scene3d>
            <a:camera prst="isometricOffAxis2Left"/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73428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342256" y="543566"/>
            <a:ext cx="7467600" cy="1143000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İSİM-FİİL(Mastar</a:t>
            </a:r>
            <a:r>
              <a:rPr lang="tr-TR" b="1" dirty="0">
                <a:solidFill>
                  <a:srgbClr val="FF0000"/>
                </a:solidFill>
              </a:rPr>
              <a:t>)</a:t>
            </a:r>
            <a:r>
              <a:rPr lang="tr-TR" b="1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tr-TR" b="1" dirty="0">
                <a:solidFill>
                  <a:schemeClr val="accent6">
                    <a:lumMod val="50000"/>
                  </a:schemeClr>
                </a:solidFill>
              </a:rPr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179512" y="1484784"/>
            <a:ext cx="7467600" cy="4873752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Fiillere ‘‘-ma,-ış,-mak’’ (</a:t>
            </a:r>
            <a:r>
              <a:rPr lang="tr-TR" dirty="0" smtClean="0">
                <a:solidFill>
                  <a:schemeClr val="bg2">
                    <a:lumMod val="50000"/>
                  </a:schemeClr>
                </a:solidFill>
              </a:rPr>
              <a:t>mayışmak  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) eklerinin getirilmesiyle yapılan ve cümle içinde isim görevinde kullanılan sözcüklerdir.</a:t>
            </a:r>
          </a:p>
          <a:p>
            <a:pPr marL="0" indent="0">
              <a:buNone/>
            </a:pPr>
            <a:endParaRPr lang="tr-TR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Okulunu </a:t>
            </a:r>
            <a:r>
              <a:rPr lang="tr-TR" dirty="0" smtClean="0">
                <a:solidFill>
                  <a:srgbClr val="00CC00"/>
                </a:solidFill>
              </a:rPr>
              <a:t>bitir</a:t>
            </a:r>
            <a:r>
              <a:rPr lang="tr-TR" u="sng" dirty="0" smtClean="0">
                <a:solidFill>
                  <a:srgbClr val="00CC00"/>
                </a:solidFill>
              </a:rPr>
              <a:t>mek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, güzel bir iş sahibi </a:t>
            </a:r>
            <a:r>
              <a:rPr lang="tr-TR" dirty="0" smtClean="0">
                <a:solidFill>
                  <a:srgbClr val="00CC00"/>
                </a:solidFill>
              </a:rPr>
              <a:t>ol</a:t>
            </a:r>
            <a:r>
              <a:rPr lang="tr-TR" u="sng" dirty="0" smtClean="0">
                <a:solidFill>
                  <a:srgbClr val="00CC00"/>
                </a:solidFill>
              </a:rPr>
              <a:t>mak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 istiyordu.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Sen de bilirsin ki bu aletleri </a:t>
            </a:r>
            <a:r>
              <a:rPr lang="tr-TR" dirty="0" smtClean="0">
                <a:solidFill>
                  <a:srgbClr val="00CC00"/>
                </a:solidFill>
              </a:rPr>
              <a:t>kullan</a:t>
            </a:r>
            <a:r>
              <a:rPr lang="tr-TR" u="sng" dirty="0" smtClean="0">
                <a:solidFill>
                  <a:srgbClr val="00CC00"/>
                </a:solidFill>
              </a:rPr>
              <a:t>ma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 ustalık ister.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Bu </a:t>
            </a:r>
            <a:r>
              <a:rPr lang="tr-TR" dirty="0" smtClean="0">
                <a:solidFill>
                  <a:srgbClr val="00CC00"/>
                </a:solidFill>
              </a:rPr>
              <a:t>gül</a:t>
            </a:r>
            <a:r>
              <a:rPr lang="tr-TR" u="sng" dirty="0" smtClean="0">
                <a:solidFill>
                  <a:srgbClr val="00CC00"/>
                </a:solidFill>
              </a:rPr>
              <a:t>üş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, bana çocukluk arkadaşımı hatırlattı.</a:t>
            </a:r>
            <a:endParaRPr lang="tr-TR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66B955D-B695-4410-977E-EA78FB3F54C1}" type="slidenum">
              <a:rPr lang="tr-TR" smtClean="0"/>
              <a:pPr/>
              <a:t>3</a:t>
            </a:fld>
            <a:endParaRPr lang="tr-TR"/>
          </a:p>
        </p:txBody>
      </p:sp>
      <p:sp>
        <p:nvSpPr>
          <p:cNvPr id="6" name="Gülen Yüz 5"/>
          <p:cNvSpPr/>
          <p:nvPr/>
        </p:nvSpPr>
        <p:spPr>
          <a:xfrm>
            <a:off x="5076056" y="1614380"/>
            <a:ext cx="144016" cy="216024"/>
          </a:xfrm>
          <a:prstGeom prst="smileyFac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Komut Düğmesi: Geri veya Önceki 4">
            <a:hlinkClick r:id="" action="ppaction://hlinkshowjump?jump=previousslide" highlightClick="1">
              <a:snd r:embed="rId2" name="camera.wav"/>
            </a:hlinkClick>
          </p:cNvPr>
          <p:cNvSpPr/>
          <p:nvPr/>
        </p:nvSpPr>
        <p:spPr>
          <a:xfrm>
            <a:off x="7058696" y="6309320"/>
            <a:ext cx="521208" cy="360040"/>
          </a:xfrm>
          <a:prstGeom prst="actionButtonBackPrevious">
            <a:avLst/>
          </a:prstGeom>
          <a:scene3d>
            <a:camera prst="isometricOffAxis2Left"/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cene3d>
              <a:camera prst="isometricOffAxis2Left"/>
              <a:lightRig rig="threePt" dir="t"/>
            </a:scene3d>
          </a:bodyPr>
          <a:lstStyle/>
          <a:p>
            <a:pPr algn="ctr"/>
            <a:endParaRPr lang="tr-TR"/>
          </a:p>
        </p:txBody>
      </p:sp>
      <p:sp>
        <p:nvSpPr>
          <p:cNvPr id="7" name="Komut Düğmesi: İleri veya Sonraki 6">
            <a:hlinkClick r:id="" action="ppaction://hlinkshowjump?jump=nextslide" highlightClick="1">
              <a:snd r:embed="rId2" name="camera.wav"/>
            </a:hlinkClick>
          </p:cNvPr>
          <p:cNvSpPr/>
          <p:nvPr/>
        </p:nvSpPr>
        <p:spPr>
          <a:xfrm>
            <a:off x="7821238" y="6309320"/>
            <a:ext cx="521208" cy="360040"/>
          </a:xfrm>
          <a:prstGeom prst="actionButtonForwardNext">
            <a:avLst/>
          </a:prstGeom>
          <a:scene3d>
            <a:camera prst="isometricOffAxis1Right"/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21464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259632" y="260648"/>
            <a:ext cx="7467600" cy="1143000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SIFAT-FİİL(Ortaç</a:t>
            </a:r>
            <a:r>
              <a:rPr lang="tr-TR" b="1" dirty="0">
                <a:solidFill>
                  <a:srgbClr val="FF0000"/>
                </a:solidFill>
              </a:rPr>
              <a:t>)</a:t>
            </a:r>
            <a:r>
              <a:rPr lang="tr-TR" b="1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tr-TR" b="1" dirty="0">
                <a:solidFill>
                  <a:schemeClr val="accent6">
                    <a:lumMod val="50000"/>
                  </a:schemeClr>
                </a:solidFill>
              </a:rPr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7467600" cy="5133184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Fiillere ‘‘ -an, -ası, -mez, -ar,-dik, -ecek, -miş</a:t>
            </a:r>
            <a:r>
              <a:rPr lang="tr-TR" dirty="0" smtClean="0"/>
              <a:t>’’ </a:t>
            </a:r>
            <a:r>
              <a:rPr lang="tr-TR" dirty="0" smtClean="0">
                <a:solidFill>
                  <a:schemeClr val="bg2">
                    <a:lumMod val="50000"/>
                  </a:schemeClr>
                </a:solidFill>
              </a:rPr>
              <a:t>(anası mezar dikecekmiş    ) 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eklerinden birinin getirilmesiyle yapılan ve cümle içinde genellikle sıfat görevinde kullanılan sözcüklerdir.</a:t>
            </a:r>
          </a:p>
          <a:p>
            <a:pPr marL="0" indent="0">
              <a:buNone/>
            </a:pPr>
            <a:endParaRPr lang="tr-TR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tr-TR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tr-TR" dirty="0" smtClean="0">
                <a:solidFill>
                  <a:srgbClr val="00CC00"/>
                </a:solidFill>
              </a:rPr>
              <a:t>Geç</a:t>
            </a:r>
            <a:r>
              <a:rPr lang="tr-TR" u="sng" dirty="0" smtClean="0">
                <a:solidFill>
                  <a:srgbClr val="00CC00"/>
                </a:solidFill>
              </a:rPr>
              <a:t>en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 yıl topraklara çavdar ve yulaf ektik.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Sıra arkadaşımın </a:t>
            </a:r>
            <a:r>
              <a:rPr lang="tr-TR" dirty="0" smtClean="0">
                <a:solidFill>
                  <a:srgbClr val="00CC00"/>
                </a:solidFill>
              </a:rPr>
              <a:t>okun</a:t>
            </a:r>
            <a:r>
              <a:rPr lang="tr-TR" u="sng" dirty="0" smtClean="0">
                <a:solidFill>
                  <a:srgbClr val="00CC00"/>
                </a:solidFill>
              </a:rPr>
              <a:t>maz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 bir yazısı vardı.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tr-TR" dirty="0" smtClean="0">
                <a:solidFill>
                  <a:srgbClr val="00CC00"/>
                </a:solidFill>
              </a:rPr>
              <a:t>Anlat</a:t>
            </a:r>
            <a:r>
              <a:rPr lang="tr-TR" u="sng" dirty="0" smtClean="0">
                <a:solidFill>
                  <a:srgbClr val="00CC00"/>
                </a:solidFill>
              </a:rPr>
              <a:t>tığ</a:t>
            </a:r>
            <a:r>
              <a:rPr lang="tr-TR" dirty="0" smtClean="0">
                <a:solidFill>
                  <a:srgbClr val="00CC00"/>
                </a:solidFill>
              </a:rPr>
              <a:t>ı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 olay, 1987 yılında Ankara’nın Sincan ilçesinde yaşanmış.</a:t>
            </a:r>
            <a:endParaRPr lang="tr-TR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66B955D-B695-4410-977E-EA78FB3F54C1}" type="slidenum">
              <a:rPr lang="tr-TR" smtClean="0"/>
              <a:pPr/>
              <a:t>4</a:t>
            </a:fld>
            <a:endParaRPr lang="tr-TR"/>
          </a:p>
        </p:txBody>
      </p:sp>
      <p:sp>
        <p:nvSpPr>
          <p:cNvPr id="5" name="Gülen Yüz 4"/>
          <p:cNvSpPr/>
          <p:nvPr/>
        </p:nvSpPr>
        <p:spPr>
          <a:xfrm>
            <a:off x="3203848" y="1808820"/>
            <a:ext cx="216024" cy="21602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Komut Düğmesi: Geri veya Önceki 5">
            <a:hlinkClick r:id="" action="ppaction://hlinkshowjump?jump=previousslide" highlightClick="1">
              <a:snd r:embed="rId2" name="camera.wav"/>
            </a:hlinkClick>
          </p:cNvPr>
          <p:cNvSpPr/>
          <p:nvPr/>
        </p:nvSpPr>
        <p:spPr>
          <a:xfrm>
            <a:off x="6581637" y="6237312"/>
            <a:ext cx="676466" cy="382352"/>
          </a:xfrm>
          <a:prstGeom prst="actionButtonBackPrevious">
            <a:avLst/>
          </a:prstGeom>
          <a:scene3d>
            <a:camera prst="isometricOffAxis2Left"/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Komut Düğmesi: İleri veya Sonraki 6">
            <a:hlinkClick r:id="" action="ppaction://hlinkshowjump?jump=nextslide" highlightClick="1">
              <a:snd r:embed="rId2" name="camera.wav"/>
            </a:hlinkClick>
          </p:cNvPr>
          <p:cNvSpPr/>
          <p:nvPr/>
        </p:nvSpPr>
        <p:spPr>
          <a:xfrm>
            <a:off x="7527839" y="6259624"/>
            <a:ext cx="648072" cy="360040"/>
          </a:xfrm>
          <a:prstGeom prst="actionButtonForwardNext">
            <a:avLst/>
          </a:prstGeom>
          <a:scene3d>
            <a:camera prst="isometricOffAxis1Right"/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08739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7467600" cy="1143000"/>
          </a:xfrm>
        </p:spPr>
        <p:txBody>
          <a:bodyPr anchor="b" anchorCtr="1"/>
          <a:lstStyle/>
          <a:p>
            <a:r>
              <a:rPr lang="tr-TR" b="1" dirty="0" smtClean="0">
                <a:solidFill>
                  <a:srgbClr val="FF0000"/>
                </a:solidFill>
              </a:rPr>
              <a:t>ZARF-FİİL(Ulaç</a:t>
            </a:r>
            <a:r>
              <a:rPr lang="tr-TR" b="1" dirty="0">
                <a:solidFill>
                  <a:srgbClr val="FF0000"/>
                </a:solidFill>
              </a:rPr>
              <a:t>)</a:t>
            </a:r>
            <a:r>
              <a:rPr lang="tr-TR" b="1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tr-TR" b="1" dirty="0">
                <a:solidFill>
                  <a:schemeClr val="accent6">
                    <a:lumMod val="50000"/>
                  </a:schemeClr>
                </a:solidFill>
              </a:rPr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7467600" cy="506117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Fiillere ‘‘-madan,-maksızın,-eli,-kan,-a,-dıkça,-dığında,-ince,-ip,-arak,-r mez,-asıya,-casına</a:t>
            </a:r>
            <a:r>
              <a:rPr lang="tr-TR" dirty="0" smtClean="0">
                <a:solidFill>
                  <a:schemeClr val="bg2">
                    <a:lumMod val="50000"/>
                  </a:schemeClr>
                </a:solidFill>
              </a:rPr>
              <a:t>’’(</a:t>
            </a:r>
            <a:r>
              <a:rPr lang="tr-TR" b="1" dirty="0" smtClean="0">
                <a:solidFill>
                  <a:schemeClr val="bg2">
                    <a:lumMod val="50000"/>
                  </a:schemeClr>
                </a:solidFill>
              </a:rPr>
              <a:t>Madan Maksızın eli kanadıkça kanadığında</a:t>
            </a:r>
            <a:r>
              <a:rPr lang="tr-TR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tr-TR" b="1" dirty="0" smtClean="0">
                <a:solidFill>
                  <a:schemeClr val="bg2">
                    <a:lumMod val="50000"/>
                  </a:schemeClr>
                </a:solidFill>
              </a:rPr>
              <a:t>ince ip</a:t>
            </a:r>
            <a:r>
              <a:rPr lang="tr-TR" dirty="0" smtClean="0">
                <a:solidFill>
                  <a:schemeClr val="bg2">
                    <a:lumMod val="50000"/>
                  </a:schemeClr>
                </a:solidFill>
              </a:rPr>
              <a:t> g</a:t>
            </a:r>
            <a:r>
              <a:rPr lang="tr-TR" b="1" dirty="0" smtClean="0">
                <a:solidFill>
                  <a:schemeClr val="bg2">
                    <a:lumMod val="50000"/>
                  </a:schemeClr>
                </a:solidFill>
              </a:rPr>
              <a:t>erekmez</a:t>
            </a:r>
            <a:r>
              <a:rPr lang="tr-TR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tr-TR" b="1" dirty="0" smtClean="0">
                <a:solidFill>
                  <a:schemeClr val="bg2">
                    <a:lumMod val="50000"/>
                  </a:schemeClr>
                </a:solidFill>
              </a:rPr>
              <a:t>asiye</a:t>
            </a:r>
            <a:r>
              <a:rPr lang="tr-TR" dirty="0" smtClean="0">
                <a:solidFill>
                  <a:schemeClr val="bg2">
                    <a:lumMod val="50000"/>
                  </a:schemeClr>
                </a:solidFill>
              </a:rPr>
              <a:t>[</a:t>
            </a:r>
            <a:r>
              <a:rPr lang="tr-TR" b="1" dirty="0" smtClean="0">
                <a:solidFill>
                  <a:schemeClr val="bg2">
                    <a:lumMod val="50000"/>
                  </a:schemeClr>
                </a:solidFill>
              </a:rPr>
              <a:t>casına</a:t>
            </a:r>
            <a:r>
              <a:rPr lang="tr-TR" dirty="0" smtClean="0">
                <a:solidFill>
                  <a:schemeClr val="bg2">
                    <a:lumMod val="50000"/>
                  </a:schemeClr>
                </a:solidFill>
              </a:rPr>
              <a:t>]) 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eklerinin getirilmesiyle yapılan ve cümle içinde zarf görevinde kullanılan sözcüklerdir.</a:t>
            </a:r>
          </a:p>
          <a:p>
            <a:endParaRPr lang="tr-TR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Beni otobüsün ön koltuğunda </a:t>
            </a:r>
            <a:r>
              <a:rPr lang="tr-TR" dirty="0" smtClean="0">
                <a:solidFill>
                  <a:srgbClr val="00CC00"/>
                </a:solidFill>
              </a:rPr>
              <a:t>gör</a:t>
            </a:r>
            <a:r>
              <a:rPr lang="tr-TR" u="sng" dirty="0" smtClean="0">
                <a:solidFill>
                  <a:srgbClr val="00CC00"/>
                </a:solidFill>
              </a:rPr>
              <a:t>ünce</a:t>
            </a:r>
            <a:r>
              <a:rPr lang="tr-TR" dirty="0" smtClean="0">
                <a:solidFill>
                  <a:srgbClr val="00CC00"/>
                </a:solidFill>
              </a:rPr>
              <a:t> 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çok şaşırdı.</a:t>
            </a:r>
          </a:p>
          <a:p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Okula </a:t>
            </a:r>
            <a:r>
              <a:rPr lang="tr-TR" dirty="0" smtClean="0">
                <a:solidFill>
                  <a:srgbClr val="00CC00"/>
                </a:solidFill>
              </a:rPr>
              <a:t>gider</a:t>
            </a:r>
            <a:r>
              <a:rPr lang="tr-TR" u="sng" dirty="0" smtClean="0">
                <a:solidFill>
                  <a:srgbClr val="00CC00"/>
                </a:solidFill>
              </a:rPr>
              <a:t>ken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 kırtasiyeye </a:t>
            </a:r>
            <a:r>
              <a:rPr lang="tr-TR" dirty="0" smtClean="0">
                <a:solidFill>
                  <a:srgbClr val="00CC00"/>
                </a:solidFill>
              </a:rPr>
              <a:t>uğray</a:t>
            </a:r>
            <a:r>
              <a:rPr lang="tr-TR" u="sng" dirty="0" smtClean="0">
                <a:solidFill>
                  <a:srgbClr val="00CC00"/>
                </a:solidFill>
              </a:rPr>
              <a:t>ıp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 kalemtıraş aldım.</a:t>
            </a:r>
          </a:p>
          <a:p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Günün kalan kısmını </a:t>
            </a:r>
            <a:r>
              <a:rPr lang="tr-TR" dirty="0" smtClean="0">
                <a:solidFill>
                  <a:srgbClr val="00CC00"/>
                </a:solidFill>
              </a:rPr>
              <a:t>dinlen</a:t>
            </a:r>
            <a:r>
              <a:rPr lang="tr-TR" u="sng" dirty="0" smtClean="0">
                <a:solidFill>
                  <a:srgbClr val="00CC00"/>
                </a:solidFill>
              </a:rPr>
              <a:t>erek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 geçirdim.</a:t>
            </a:r>
          </a:p>
          <a:p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Eve </a:t>
            </a:r>
            <a:r>
              <a:rPr lang="tr-TR" dirty="0" smtClean="0">
                <a:solidFill>
                  <a:srgbClr val="00CC00"/>
                </a:solidFill>
              </a:rPr>
              <a:t>geli</a:t>
            </a:r>
            <a:r>
              <a:rPr lang="tr-TR" u="sng" dirty="0" smtClean="0">
                <a:solidFill>
                  <a:srgbClr val="00CC00"/>
                </a:solidFill>
              </a:rPr>
              <a:t>r</a:t>
            </a:r>
            <a:r>
              <a:rPr lang="tr-TR" dirty="0" smtClean="0">
                <a:solidFill>
                  <a:srgbClr val="00CC00"/>
                </a:solidFill>
              </a:rPr>
              <a:t> gel</a:t>
            </a:r>
            <a:r>
              <a:rPr lang="tr-TR" u="sng" dirty="0" smtClean="0">
                <a:solidFill>
                  <a:srgbClr val="00CC00"/>
                </a:solidFill>
              </a:rPr>
              <a:t>mez</a:t>
            </a:r>
            <a:r>
              <a:rPr lang="tr-TR" dirty="0" smtClean="0">
                <a:solidFill>
                  <a:srgbClr val="00CC00"/>
                </a:solidFill>
              </a:rPr>
              <a:t> 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ödevlerini yapmaya başladı.</a:t>
            </a:r>
          </a:p>
          <a:p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Yollar çamurlu olduğundan ancak </a:t>
            </a:r>
            <a:r>
              <a:rPr lang="tr-TR" dirty="0" smtClean="0">
                <a:solidFill>
                  <a:srgbClr val="00CC00"/>
                </a:solidFill>
              </a:rPr>
              <a:t>düş</a:t>
            </a:r>
            <a:r>
              <a:rPr lang="tr-TR" u="sng" dirty="0" smtClean="0">
                <a:solidFill>
                  <a:srgbClr val="00CC00"/>
                </a:solidFill>
              </a:rPr>
              <a:t>e</a:t>
            </a:r>
            <a:r>
              <a:rPr lang="tr-TR" dirty="0" smtClean="0">
                <a:solidFill>
                  <a:srgbClr val="00CC00"/>
                </a:solidFill>
              </a:rPr>
              <a:t> kalk</a:t>
            </a:r>
            <a:r>
              <a:rPr lang="tr-TR" u="sng" dirty="0" smtClean="0">
                <a:solidFill>
                  <a:srgbClr val="00CC00"/>
                </a:solidFill>
              </a:rPr>
              <a:t>a</a:t>
            </a:r>
            <a:r>
              <a:rPr lang="tr-TR" dirty="0" smtClean="0">
                <a:solidFill>
                  <a:srgbClr val="00CC00"/>
                </a:solidFill>
              </a:rPr>
              <a:t> 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ilerleye biliyorduk. </a:t>
            </a:r>
          </a:p>
          <a:p>
            <a:pPr marL="0" indent="0">
              <a:buNone/>
            </a:pPr>
            <a:endParaRPr lang="tr-TR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66B955D-B695-4410-977E-EA78FB3F54C1}" type="slidenum">
              <a:rPr lang="tr-TR" smtClean="0"/>
              <a:pPr/>
              <a:t>5</a:t>
            </a:fld>
            <a:endParaRPr lang="tr-TR"/>
          </a:p>
        </p:txBody>
      </p:sp>
      <p:sp>
        <p:nvSpPr>
          <p:cNvPr id="7" name="Serbest Form 6"/>
          <p:cNvSpPr/>
          <p:nvPr/>
        </p:nvSpPr>
        <p:spPr>
          <a:xfrm>
            <a:off x="5508104" y="2133601"/>
            <a:ext cx="207818" cy="443345"/>
          </a:xfrm>
          <a:custGeom>
            <a:avLst/>
            <a:gdLst>
              <a:gd name="connsiteX0" fmla="*/ 110836 w 207818"/>
              <a:gd name="connsiteY0" fmla="*/ 0 h 443345"/>
              <a:gd name="connsiteX1" fmla="*/ 110836 w 207818"/>
              <a:gd name="connsiteY1" fmla="*/ 0 h 443345"/>
              <a:gd name="connsiteX2" fmla="*/ 13854 w 207818"/>
              <a:gd name="connsiteY2" fmla="*/ 69272 h 443345"/>
              <a:gd name="connsiteX3" fmla="*/ 0 w 207818"/>
              <a:gd name="connsiteY3" fmla="*/ 110836 h 443345"/>
              <a:gd name="connsiteX4" fmla="*/ 13854 w 207818"/>
              <a:gd name="connsiteY4" fmla="*/ 332509 h 443345"/>
              <a:gd name="connsiteX5" fmla="*/ 55418 w 207818"/>
              <a:gd name="connsiteY5" fmla="*/ 415636 h 443345"/>
              <a:gd name="connsiteX6" fmla="*/ 138545 w 207818"/>
              <a:gd name="connsiteY6" fmla="*/ 443345 h 443345"/>
              <a:gd name="connsiteX7" fmla="*/ 180109 w 207818"/>
              <a:gd name="connsiteY7" fmla="*/ 429490 h 443345"/>
              <a:gd name="connsiteX8" fmla="*/ 193963 w 207818"/>
              <a:gd name="connsiteY8" fmla="*/ 360218 h 443345"/>
              <a:gd name="connsiteX9" fmla="*/ 207818 w 207818"/>
              <a:gd name="connsiteY9" fmla="*/ 318654 h 443345"/>
              <a:gd name="connsiteX10" fmla="*/ 180109 w 207818"/>
              <a:gd name="connsiteY10" fmla="*/ 124690 h 443345"/>
              <a:gd name="connsiteX11" fmla="*/ 166254 w 207818"/>
              <a:gd name="connsiteY11" fmla="*/ 83127 h 443345"/>
              <a:gd name="connsiteX12" fmla="*/ 110836 w 207818"/>
              <a:gd name="connsiteY12" fmla="*/ 0 h 443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7818" h="443345">
                <a:moveTo>
                  <a:pt x="110836" y="0"/>
                </a:moveTo>
                <a:lnTo>
                  <a:pt x="110836" y="0"/>
                </a:lnTo>
                <a:cubicBezTo>
                  <a:pt x="78509" y="23091"/>
                  <a:pt x="41945" y="41181"/>
                  <a:pt x="13854" y="69272"/>
                </a:cubicBezTo>
                <a:cubicBezTo>
                  <a:pt x="3527" y="79599"/>
                  <a:pt x="0" y="96232"/>
                  <a:pt x="0" y="110836"/>
                </a:cubicBezTo>
                <a:cubicBezTo>
                  <a:pt x="0" y="184871"/>
                  <a:pt x="6104" y="258881"/>
                  <a:pt x="13854" y="332509"/>
                </a:cubicBezTo>
                <a:cubicBezTo>
                  <a:pt x="15874" y="351699"/>
                  <a:pt x="39107" y="405441"/>
                  <a:pt x="55418" y="415636"/>
                </a:cubicBezTo>
                <a:cubicBezTo>
                  <a:pt x="80186" y="431116"/>
                  <a:pt x="138545" y="443345"/>
                  <a:pt x="138545" y="443345"/>
                </a:cubicBezTo>
                <a:cubicBezTo>
                  <a:pt x="152400" y="438727"/>
                  <a:pt x="172008" y="441641"/>
                  <a:pt x="180109" y="429490"/>
                </a:cubicBezTo>
                <a:cubicBezTo>
                  <a:pt x="193171" y="409897"/>
                  <a:pt x="188252" y="383063"/>
                  <a:pt x="193963" y="360218"/>
                </a:cubicBezTo>
                <a:cubicBezTo>
                  <a:pt x="197505" y="346050"/>
                  <a:pt x="203200" y="332509"/>
                  <a:pt x="207818" y="318654"/>
                </a:cubicBezTo>
                <a:cubicBezTo>
                  <a:pt x="198582" y="253999"/>
                  <a:pt x="191459" y="189007"/>
                  <a:pt x="180109" y="124690"/>
                </a:cubicBezTo>
                <a:cubicBezTo>
                  <a:pt x="177571" y="110308"/>
                  <a:pt x="174355" y="95278"/>
                  <a:pt x="166254" y="83127"/>
                </a:cubicBezTo>
                <a:lnTo>
                  <a:pt x="110836" y="0"/>
                </a:lnTo>
                <a:close/>
              </a:path>
            </a:pathLst>
          </a:cu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Metin kutusu 9"/>
          <p:cNvSpPr txBox="1"/>
          <p:nvPr/>
        </p:nvSpPr>
        <p:spPr>
          <a:xfrm>
            <a:off x="6300192" y="46304"/>
            <a:ext cx="2509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Eklerde G harfi yok</a:t>
            </a:r>
            <a:endParaRPr lang="tr-TR" b="1" i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Serbest Form 11"/>
          <p:cNvSpPr/>
          <p:nvPr/>
        </p:nvSpPr>
        <p:spPr>
          <a:xfrm>
            <a:off x="5694218" y="429491"/>
            <a:ext cx="2812473" cy="2101088"/>
          </a:xfrm>
          <a:custGeom>
            <a:avLst/>
            <a:gdLst>
              <a:gd name="connsiteX0" fmla="*/ 0 w 2812473"/>
              <a:gd name="connsiteY0" fmla="*/ 2036618 h 2101088"/>
              <a:gd name="connsiteX1" fmla="*/ 0 w 2812473"/>
              <a:gd name="connsiteY1" fmla="*/ 2036618 h 2101088"/>
              <a:gd name="connsiteX2" fmla="*/ 734291 w 2812473"/>
              <a:gd name="connsiteY2" fmla="*/ 2078182 h 2101088"/>
              <a:gd name="connsiteX3" fmla="*/ 2757055 w 2812473"/>
              <a:gd name="connsiteY3" fmla="*/ 1842654 h 2101088"/>
              <a:gd name="connsiteX4" fmla="*/ 2535382 w 2812473"/>
              <a:gd name="connsiteY4" fmla="*/ 221673 h 2101088"/>
              <a:gd name="connsiteX5" fmla="*/ 2369127 w 2812473"/>
              <a:gd name="connsiteY5" fmla="*/ 374073 h 2101088"/>
              <a:gd name="connsiteX6" fmla="*/ 2563091 w 2812473"/>
              <a:gd name="connsiteY6" fmla="*/ 429491 h 2101088"/>
              <a:gd name="connsiteX7" fmla="*/ 2729346 w 2812473"/>
              <a:gd name="connsiteY7" fmla="*/ 374073 h 2101088"/>
              <a:gd name="connsiteX8" fmla="*/ 2507673 w 2812473"/>
              <a:gd name="connsiteY8" fmla="*/ 235527 h 2101088"/>
              <a:gd name="connsiteX9" fmla="*/ 2064327 w 2812473"/>
              <a:gd name="connsiteY9" fmla="*/ 207818 h 2101088"/>
              <a:gd name="connsiteX10" fmla="*/ 2369127 w 2812473"/>
              <a:gd name="connsiteY10" fmla="*/ 0 h 2101088"/>
              <a:gd name="connsiteX11" fmla="*/ 2812473 w 2812473"/>
              <a:gd name="connsiteY11" fmla="*/ 180109 h 2101088"/>
              <a:gd name="connsiteX12" fmla="*/ 2507673 w 2812473"/>
              <a:gd name="connsiteY12" fmla="*/ 221673 h 2101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12473" h="2101088">
                <a:moveTo>
                  <a:pt x="0" y="2036618"/>
                </a:moveTo>
                <a:lnTo>
                  <a:pt x="0" y="2036618"/>
                </a:lnTo>
                <a:cubicBezTo>
                  <a:pt x="305423" y="2151152"/>
                  <a:pt x="71379" y="2078182"/>
                  <a:pt x="734291" y="2078182"/>
                </a:cubicBezTo>
                <a:lnTo>
                  <a:pt x="2757055" y="1842654"/>
                </a:lnTo>
                <a:lnTo>
                  <a:pt x="2535382" y="221673"/>
                </a:lnTo>
                <a:lnTo>
                  <a:pt x="2369127" y="374073"/>
                </a:lnTo>
                <a:lnTo>
                  <a:pt x="2563091" y="429491"/>
                </a:lnTo>
                <a:lnTo>
                  <a:pt x="2729346" y="374073"/>
                </a:lnTo>
                <a:lnTo>
                  <a:pt x="2507673" y="235527"/>
                </a:lnTo>
                <a:lnTo>
                  <a:pt x="2064327" y="207818"/>
                </a:lnTo>
                <a:lnTo>
                  <a:pt x="2369127" y="0"/>
                </a:lnTo>
                <a:lnTo>
                  <a:pt x="2812473" y="180109"/>
                </a:lnTo>
                <a:lnTo>
                  <a:pt x="2507673" y="221673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Komut Düğmesi: Geri veya Önceki 4">
            <a:hlinkClick r:id="" action="ppaction://hlinkshowjump?jump=previousslide" highlightClick="1">
              <a:snd r:embed="rId2" name="camera.wav"/>
            </a:hlinkClick>
          </p:cNvPr>
          <p:cNvSpPr/>
          <p:nvPr/>
        </p:nvSpPr>
        <p:spPr>
          <a:xfrm>
            <a:off x="6622860" y="6273316"/>
            <a:ext cx="648072" cy="360040"/>
          </a:xfrm>
          <a:prstGeom prst="actionButtonBackPrevious">
            <a:avLst/>
          </a:prstGeom>
          <a:scene3d>
            <a:camera prst="isometricOffAxis2Left"/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Komut Düğmesi: İleri veya Sonraki 5">
            <a:hlinkClick r:id="" action="ppaction://hlinkshowjump?jump=nextslide" highlightClick="1">
              <a:snd r:embed="rId2" name="camera.wav"/>
            </a:hlinkClick>
          </p:cNvPr>
          <p:cNvSpPr/>
          <p:nvPr/>
        </p:nvSpPr>
        <p:spPr>
          <a:xfrm>
            <a:off x="7554702" y="6273316"/>
            <a:ext cx="720080" cy="360040"/>
          </a:xfrm>
          <a:prstGeom prst="actionButtonForwardNext">
            <a:avLst/>
          </a:prstGeom>
          <a:scene3d>
            <a:camera prst="isometricOffAxis1Right"/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11911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10" grpId="0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43608" y="-315416"/>
            <a:ext cx="7467600" cy="114300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FİİLİMSİLERİN ÖZELLİKLERİ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94897" y="838528"/>
            <a:ext cx="7467600" cy="4873752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tr-TR" dirty="0" smtClean="0"/>
              <a:t>Fiilimsiler cümle içinde isim, sıfat veya zarf görevinde kullanılmıştır.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dirty="0" smtClean="0"/>
              <a:t>Fiilimsi yardımıyla çok uzun cümleler kurulabilir.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dirty="0" smtClean="0"/>
              <a:t>İçinde fiilimsi bulunan cümlelerde genellikle birden fazla yargı bulunur.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dirty="0" smtClean="0"/>
              <a:t>Bazı fiilimsi ekleri biçim olarak zaman ekleriyle benzerlik gösterir.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dirty="0" smtClean="0"/>
              <a:t>Fiilimsi ekleri sona gelmez.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66B955D-B695-4410-977E-EA78FB3F54C1}" type="slidenum">
              <a:rPr lang="tr-TR" smtClean="0"/>
              <a:pPr/>
              <a:t>6</a:t>
            </a:fld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890138" y="4797152"/>
            <a:ext cx="7075753" cy="2031325"/>
          </a:xfrm>
          <a:prstGeom prst="rect">
            <a:avLst/>
          </a:prstGeom>
          <a:solidFill>
            <a:srgbClr val="FF0000"/>
          </a:solidFill>
          <a:ln>
            <a:solidFill>
              <a:srgbClr val="00FF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tr-TR" dirty="0"/>
              <a:t> </a:t>
            </a:r>
            <a:r>
              <a:rPr lang="tr-TR" dirty="0" smtClean="0"/>
              <a:t>                       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İsim-fiil ve sıfat ekini alan bazı sözcükler fiilimsi özelliğini                                           kaybederek bir nesne veya kavram adı olabilir.</a:t>
            </a:r>
            <a:endParaRPr lang="tr-TR" dirty="0"/>
          </a:p>
          <a:p>
            <a:r>
              <a:rPr lang="tr-TR" dirty="0"/>
              <a:t> </a:t>
            </a:r>
            <a:r>
              <a:rPr lang="tr-TR" dirty="0" smtClean="0"/>
              <a:t>              </a:t>
            </a:r>
            <a:endParaRPr lang="tr-TR" dirty="0"/>
          </a:p>
          <a:p>
            <a:r>
              <a:rPr lang="tr-TR" dirty="0" smtClean="0"/>
              <a:t>Annemin sardığı </a:t>
            </a:r>
            <a:r>
              <a:rPr lang="tr-TR" dirty="0" smtClean="0">
                <a:solidFill>
                  <a:srgbClr val="0070C0"/>
                </a:solidFill>
              </a:rPr>
              <a:t>dol</a:t>
            </a:r>
            <a:r>
              <a:rPr lang="tr-TR" u="sng" dirty="0" smtClean="0">
                <a:solidFill>
                  <a:srgbClr val="0070C0"/>
                </a:solidFill>
              </a:rPr>
              <a:t>ma</a:t>
            </a:r>
            <a:r>
              <a:rPr lang="tr-TR" dirty="0" smtClean="0">
                <a:solidFill>
                  <a:srgbClr val="0070C0"/>
                </a:solidFill>
              </a:rPr>
              <a:t>yı </a:t>
            </a:r>
            <a:r>
              <a:rPr lang="tr-TR" dirty="0" smtClean="0"/>
              <a:t>yedikten sonra </a:t>
            </a:r>
            <a:r>
              <a:rPr lang="tr-TR" dirty="0" smtClean="0">
                <a:solidFill>
                  <a:srgbClr val="0070C0"/>
                </a:solidFill>
              </a:rPr>
              <a:t>dondur</a:t>
            </a:r>
            <a:r>
              <a:rPr lang="tr-TR" u="sng" dirty="0" smtClean="0">
                <a:solidFill>
                  <a:srgbClr val="0070C0"/>
                </a:solidFill>
              </a:rPr>
              <a:t>ma</a:t>
            </a:r>
            <a:r>
              <a:rPr lang="tr-TR" dirty="0" smtClean="0"/>
              <a:t>mı    yiyebilirmişim.   </a:t>
            </a:r>
            <a:r>
              <a:rPr lang="tr-TR" dirty="0" smtClean="0">
                <a:solidFill>
                  <a:srgbClr val="FFFF00"/>
                </a:solidFill>
              </a:rPr>
              <a:t>(sar</a:t>
            </a:r>
            <a:r>
              <a:rPr lang="tr-TR" u="sng" dirty="0" smtClean="0">
                <a:solidFill>
                  <a:srgbClr val="FFFF00"/>
                </a:solidFill>
              </a:rPr>
              <a:t>ma</a:t>
            </a:r>
            <a:r>
              <a:rPr lang="tr-TR" dirty="0" smtClean="0">
                <a:solidFill>
                  <a:srgbClr val="FFFF00"/>
                </a:solidFill>
              </a:rPr>
              <a:t>, dol</a:t>
            </a:r>
            <a:r>
              <a:rPr lang="tr-TR" u="sng" dirty="0" smtClean="0">
                <a:solidFill>
                  <a:srgbClr val="FFFF00"/>
                </a:solidFill>
              </a:rPr>
              <a:t>ma</a:t>
            </a:r>
            <a:r>
              <a:rPr lang="tr-TR" dirty="0" smtClean="0">
                <a:solidFill>
                  <a:srgbClr val="FFFF00"/>
                </a:solidFill>
              </a:rPr>
              <a:t>, dondur</a:t>
            </a:r>
            <a:r>
              <a:rPr lang="tr-TR" u="sng" dirty="0" smtClean="0">
                <a:solidFill>
                  <a:srgbClr val="FFFF00"/>
                </a:solidFill>
              </a:rPr>
              <a:t>ma</a:t>
            </a:r>
            <a:r>
              <a:rPr lang="tr-TR" dirty="0" smtClean="0">
                <a:solidFill>
                  <a:srgbClr val="FFFF00"/>
                </a:solidFill>
              </a:rPr>
              <a:t>, yiy</a:t>
            </a:r>
            <a:r>
              <a:rPr lang="tr-TR" u="sng" dirty="0" smtClean="0">
                <a:solidFill>
                  <a:srgbClr val="FFFF00"/>
                </a:solidFill>
              </a:rPr>
              <a:t>ecek </a:t>
            </a:r>
            <a:r>
              <a:rPr lang="tr-TR" dirty="0" smtClean="0">
                <a:solidFill>
                  <a:srgbClr val="FFFF00"/>
                </a:solidFill>
              </a:rPr>
              <a:t>, iç</a:t>
            </a:r>
            <a:r>
              <a:rPr lang="tr-TR" u="sng" dirty="0" smtClean="0">
                <a:solidFill>
                  <a:srgbClr val="FFFF00"/>
                </a:solidFill>
              </a:rPr>
              <a:t>ecek</a:t>
            </a:r>
            <a:r>
              <a:rPr lang="tr-TR" dirty="0" smtClean="0">
                <a:solidFill>
                  <a:srgbClr val="FFFF00"/>
                </a:solidFill>
              </a:rPr>
              <a:t>, vb.…)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8" name="Akış Çizelgesi: Birleştir 7"/>
          <p:cNvSpPr/>
          <p:nvPr/>
        </p:nvSpPr>
        <p:spPr>
          <a:xfrm>
            <a:off x="62849" y="4797152"/>
            <a:ext cx="864096" cy="1110177"/>
          </a:xfrm>
          <a:prstGeom prst="flowChartMerg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kış Çizelgesi: Bağlayıcı 8"/>
          <p:cNvSpPr/>
          <p:nvPr/>
        </p:nvSpPr>
        <p:spPr>
          <a:xfrm>
            <a:off x="314877" y="5983515"/>
            <a:ext cx="360040" cy="332656"/>
          </a:xfrm>
          <a:prstGeom prst="flowChartConnector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Komut Düğmesi: Geri veya Önceki 5">
            <a:hlinkClick r:id="" action="ppaction://hlinkshowjump?jump=previousslide" highlightClick="1">
              <a:snd r:embed="rId3" name="camera.wav"/>
            </a:hlinkClick>
          </p:cNvPr>
          <p:cNvSpPr/>
          <p:nvPr/>
        </p:nvSpPr>
        <p:spPr>
          <a:xfrm>
            <a:off x="7164288" y="260648"/>
            <a:ext cx="622386" cy="288032"/>
          </a:xfrm>
          <a:prstGeom prst="actionButtonBackPrevious">
            <a:avLst/>
          </a:prstGeom>
          <a:scene3d>
            <a:camera prst="isometricOffAxis2Left"/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Komut Düğmesi: İleri veya Sonraki 6">
            <a:hlinkClick r:id="" action="ppaction://hlinkshowjump?jump=nextslide" highlightClick="1">
              <a:snd r:embed="rId3" name="camera.wav"/>
            </a:hlinkClick>
          </p:cNvPr>
          <p:cNvSpPr/>
          <p:nvPr/>
        </p:nvSpPr>
        <p:spPr>
          <a:xfrm>
            <a:off x="8000560" y="310564"/>
            <a:ext cx="648072" cy="288032"/>
          </a:xfrm>
          <a:prstGeom prst="actionButtonForwardNext">
            <a:avLst/>
          </a:prstGeom>
          <a:scene3d>
            <a:camera prst="isometricOffAxis1Right"/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Serbest Form 10"/>
          <p:cNvSpPr/>
          <p:nvPr/>
        </p:nvSpPr>
        <p:spPr>
          <a:xfrm>
            <a:off x="401101" y="3934691"/>
            <a:ext cx="4531117" cy="623454"/>
          </a:xfrm>
          <a:custGeom>
            <a:avLst/>
            <a:gdLst>
              <a:gd name="connsiteX0" fmla="*/ 4281735 w 4531117"/>
              <a:gd name="connsiteY0" fmla="*/ 138545 h 623454"/>
              <a:gd name="connsiteX1" fmla="*/ 4281735 w 4531117"/>
              <a:gd name="connsiteY1" fmla="*/ 138545 h 623454"/>
              <a:gd name="connsiteX2" fmla="*/ 3561299 w 4531117"/>
              <a:gd name="connsiteY2" fmla="*/ 152400 h 623454"/>
              <a:gd name="connsiteX3" fmla="*/ 3353481 w 4531117"/>
              <a:gd name="connsiteY3" fmla="*/ 166254 h 623454"/>
              <a:gd name="connsiteX4" fmla="*/ 2771590 w 4531117"/>
              <a:gd name="connsiteY4" fmla="*/ 180109 h 623454"/>
              <a:gd name="connsiteX5" fmla="*/ 1690935 w 4531117"/>
              <a:gd name="connsiteY5" fmla="*/ 180109 h 623454"/>
              <a:gd name="connsiteX6" fmla="*/ 1649372 w 4531117"/>
              <a:gd name="connsiteY6" fmla="*/ 193964 h 623454"/>
              <a:gd name="connsiteX7" fmla="*/ 1593954 w 4531117"/>
              <a:gd name="connsiteY7" fmla="*/ 207818 h 623454"/>
              <a:gd name="connsiteX8" fmla="*/ 984354 w 4531117"/>
              <a:gd name="connsiteY8" fmla="*/ 193964 h 623454"/>
              <a:gd name="connsiteX9" fmla="*/ 734972 w 4531117"/>
              <a:gd name="connsiteY9" fmla="*/ 180109 h 623454"/>
              <a:gd name="connsiteX10" fmla="*/ 111517 w 4531117"/>
              <a:gd name="connsiteY10" fmla="*/ 193964 h 623454"/>
              <a:gd name="connsiteX11" fmla="*/ 14535 w 4531117"/>
              <a:gd name="connsiteY11" fmla="*/ 249382 h 623454"/>
              <a:gd name="connsiteX12" fmla="*/ 681 w 4531117"/>
              <a:gd name="connsiteY12" fmla="*/ 290945 h 623454"/>
              <a:gd name="connsiteX13" fmla="*/ 14535 w 4531117"/>
              <a:gd name="connsiteY13" fmla="*/ 526473 h 623454"/>
              <a:gd name="connsiteX14" fmla="*/ 139226 w 4531117"/>
              <a:gd name="connsiteY14" fmla="*/ 595745 h 623454"/>
              <a:gd name="connsiteX15" fmla="*/ 831954 w 4531117"/>
              <a:gd name="connsiteY15" fmla="*/ 581891 h 623454"/>
              <a:gd name="connsiteX16" fmla="*/ 984354 w 4531117"/>
              <a:gd name="connsiteY16" fmla="*/ 554182 h 623454"/>
              <a:gd name="connsiteX17" fmla="*/ 1233735 w 4531117"/>
              <a:gd name="connsiteY17" fmla="*/ 540327 h 623454"/>
              <a:gd name="connsiteX18" fmla="*/ 1663226 w 4531117"/>
              <a:gd name="connsiteY18" fmla="*/ 484909 h 623454"/>
              <a:gd name="connsiteX19" fmla="*/ 1871044 w 4531117"/>
              <a:gd name="connsiteY19" fmla="*/ 498764 h 623454"/>
              <a:gd name="connsiteX20" fmla="*/ 2425226 w 4531117"/>
              <a:gd name="connsiteY20" fmla="*/ 526473 h 623454"/>
              <a:gd name="connsiteX21" fmla="*/ 2508354 w 4531117"/>
              <a:gd name="connsiteY21" fmla="*/ 540327 h 623454"/>
              <a:gd name="connsiteX22" fmla="*/ 2605335 w 4531117"/>
              <a:gd name="connsiteY22" fmla="*/ 568036 h 623454"/>
              <a:gd name="connsiteX23" fmla="*/ 2716172 w 4531117"/>
              <a:gd name="connsiteY23" fmla="*/ 581891 h 623454"/>
              <a:gd name="connsiteX24" fmla="*/ 2757735 w 4531117"/>
              <a:gd name="connsiteY24" fmla="*/ 595745 h 623454"/>
              <a:gd name="connsiteX25" fmla="*/ 2840863 w 4531117"/>
              <a:gd name="connsiteY25" fmla="*/ 609600 h 623454"/>
              <a:gd name="connsiteX26" fmla="*/ 2910135 w 4531117"/>
              <a:gd name="connsiteY26" fmla="*/ 623454 h 623454"/>
              <a:gd name="connsiteX27" fmla="*/ 3782972 w 4531117"/>
              <a:gd name="connsiteY27" fmla="*/ 609600 h 623454"/>
              <a:gd name="connsiteX28" fmla="*/ 3824535 w 4531117"/>
              <a:gd name="connsiteY28" fmla="*/ 595745 h 623454"/>
              <a:gd name="connsiteX29" fmla="*/ 4018499 w 4531117"/>
              <a:gd name="connsiteY29" fmla="*/ 581891 h 623454"/>
              <a:gd name="connsiteX30" fmla="*/ 4392572 w 4531117"/>
              <a:gd name="connsiteY30" fmla="*/ 540327 h 623454"/>
              <a:gd name="connsiteX31" fmla="*/ 4447990 w 4531117"/>
              <a:gd name="connsiteY31" fmla="*/ 526473 h 623454"/>
              <a:gd name="connsiteX32" fmla="*/ 4517263 w 4531117"/>
              <a:gd name="connsiteY32" fmla="*/ 443345 h 623454"/>
              <a:gd name="connsiteX33" fmla="*/ 4531117 w 4531117"/>
              <a:gd name="connsiteY33" fmla="*/ 401782 h 623454"/>
              <a:gd name="connsiteX34" fmla="*/ 4517263 w 4531117"/>
              <a:gd name="connsiteY34" fmla="*/ 277091 h 623454"/>
              <a:gd name="connsiteX35" fmla="*/ 4461844 w 4531117"/>
              <a:gd name="connsiteY35" fmla="*/ 207818 h 623454"/>
              <a:gd name="connsiteX36" fmla="*/ 4295590 w 4531117"/>
              <a:gd name="connsiteY36" fmla="*/ 124691 h 623454"/>
              <a:gd name="connsiteX37" fmla="*/ 4143190 w 4531117"/>
              <a:gd name="connsiteY37" fmla="*/ 124691 h 623454"/>
              <a:gd name="connsiteX38" fmla="*/ 3422754 w 4531117"/>
              <a:gd name="connsiteY38" fmla="*/ 138545 h 623454"/>
              <a:gd name="connsiteX39" fmla="*/ 3298063 w 4531117"/>
              <a:gd name="connsiteY39" fmla="*/ 166254 h 623454"/>
              <a:gd name="connsiteX40" fmla="*/ 3298063 w 4531117"/>
              <a:gd name="connsiteY40" fmla="*/ 166254 h 623454"/>
              <a:gd name="connsiteX41" fmla="*/ 3048681 w 4531117"/>
              <a:gd name="connsiteY41" fmla="*/ 152400 h 623454"/>
              <a:gd name="connsiteX42" fmla="*/ 3353481 w 4531117"/>
              <a:gd name="connsiteY42" fmla="*/ 0 h 623454"/>
              <a:gd name="connsiteX43" fmla="*/ 3408899 w 4531117"/>
              <a:gd name="connsiteY43" fmla="*/ 180109 h 623454"/>
              <a:gd name="connsiteX44" fmla="*/ 3824535 w 4531117"/>
              <a:gd name="connsiteY44" fmla="*/ 110836 h 623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531117" h="623454">
                <a:moveTo>
                  <a:pt x="4281735" y="138545"/>
                </a:moveTo>
                <a:lnTo>
                  <a:pt x="4281735" y="138545"/>
                </a:lnTo>
                <a:lnTo>
                  <a:pt x="3561299" y="152400"/>
                </a:lnTo>
                <a:cubicBezTo>
                  <a:pt x="3491903" y="154472"/>
                  <a:pt x="3422865" y="163819"/>
                  <a:pt x="3353481" y="166254"/>
                </a:cubicBezTo>
                <a:cubicBezTo>
                  <a:pt x="3159582" y="173057"/>
                  <a:pt x="2965554" y="175491"/>
                  <a:pt x="2771590" y="180109"/>
                </a:cubicBezTo>
                <a:cubicBezTo>
                  <a:pt x="2272351" y="159307"/>
                  <a:pt x="2364547" y="156473"/>
                  <a:pt x="1690935" y="180109"/>
                </a:cubicBezTo>
                <a:cubicBezTo>
                  <a:pt x="1676340" y="180621"/>
                  <a:pt x="1663414" y="189952"/>
                  <a:pt x="1649372" y="193964"/>
                </a:cubicBezTo>
                <a:cubicBezTo>
                  <a:pt x="1631063" y="199195"/>
                  <a:pt x="1612427" y="203200"/>
                  <a:pt x="1593954" y="207818"/>
                </a:cubicBezTo>
                <a:lnTo>
                  <a:pt x="984354" y="193964"/>
                </a:lnTo>
                <a:cubicBezTo>
                  <a:pt x="901142" y="191280"/>
                  <a:pt x="818228" y="180109"/>
                  <a:pt x="734972" y="180109"/>
                </a:cubicBezTo>
                <a:cubicBezTo>
                  <a:pt x="527102" y="180109"/>
                  <a:pt x="319335" y="189346"/>
                  <a:pt x="111517" y="193964"/>
                </a:cubicBezTo>
                <a:cubicBezTo>
                  <a:pt x="97881" y="200782"/>
                  <a:pt x="27590" y="233064"/>
                  <a:pt x="14535" y="249382"/>
                </a:cubicBezTo>
                <a:cubicBezTo>
                  <a:pt x="5412" y="260786"/>
                  <a:pt x="5299" y="277091"/>
                  <a:pt x="681" y="290945"/>
                </a:cubicBezTo>
                <a:cubicBezTo>
                  <a:pt x="5299" y="369454"/>
                  <a:pt x="-10335" y="451864"/>
                  <a:pt x="14535" y="526473"/>
                </a:cubicBezTo>
                <a:cubicBezTo>
                  <a:pt x="26445" y="562203"/>
                  <a:pt x="102629" y="583546"/>
                  <a:pt x="139226" y="595745"/>
                </a:cubicBezTo>
                <a:cubicBezTo>
                  <a:pt x="370135" y="591127"/>
                  <a:pt x="601277" y="593236"/>
                  <a:pt x="831954" y="581891"/>
                </a:cubicBezTo>
                <a:cubicBezTo>
                  <a:pt x="883525" y="579355"/>
                  <a:pt x="932995" y="559495"/>
                  <a:pt x="984354" y="554182"/>
                </a:cubicBezTo>
                <a:cubicBezTo>
                  <a:pt x="1067167" y="545615"/>
                  <a:pt x="1150608" y="544945"/>
                  <a:pt x="1233735" y="540327"/>
                </a:cubicBezTo>
                <a:cubicBezTo>
                  <a:pt x="1414746" y="506388"/>
                  <a:pt x="1480963" y="484909"/>
                  <a:pt x="1663226" y="484909"/>
                </a:cubicBezTo>
                <a:cubicBezTo>
                  <a:pt x="1732652" y="484909"/>
                  <a:pt x="1801721" y="494983"/>
                  <a:pt x="1871044" y="498764"/>
                </a:cubicBezTo>
                <a:lnTo>
                  <a:pt x="2425226" y="526473"/>
                </a:lnTo>
                <a:cubicBezTo>
                  <a:pt x="2452935" y="531091"/>
                  <a:pt x="2480931" y="534233"/>
                  <a:pt x="2508354" y="540327"/>
                </a:cubicBezTo>
                <a:cubicBezTo>
                  <a:pt x="2607206" y="562294"/>
                  <a:pt x="2484605" y="547915"/>
                  <a:pt x="2605335" y="568036"/>
                </a:cubicBezTo>
                <a:cubicBezTo>
                  <a:pt x="2642062" y="574157"/>
                  <a:pt x="2679226" y="577273"/>
                  <a:pt x="2716172" y="581891"/>
                </a:cubicBezTo>
                <a:cubicBezTo>
                  <a:pt x="2730026" y="586509"/>
                  <a:pt x="2743479" y="592577"/>
                  <a:pt x="2757735" y="595745"/>
                </a:cubicBezTo>
                <a:cubicBezTo>
                  <a:pt x="2785158" y="601839"/>
                  <a:pt x="2813225" y="604575"/>
                  <a:pt x="2840863" y="609600"/>
                </a:cubicBezTo>
                <a:cubicBezTo>
                  <a:pt x="2864031" y="613812"/>
                  <a:pt x="2887044" y="618836"/>
                  <a:pt x="2910135" y="623454"/>
                </a:cubicBezTo>
                <a:lnTo>
                  <a:pt x="3782972" y="609600"/>
                </a:lnTo>
                <a:cubicBezTo>
                  <a:pt x="3797569" y="609158"/>
                  <a:pt x="3810031" y="597451"/>
                  <a:pt x="3824535" y="595745"/>
                </a:cubicBezTo>
                <a:cubicBezTo>
                  <a:pt x="3888910" y="588171"/>
                  <a:pt x="3953930" y="587588"/>
                  <a:pt x="4018499" y="581891"/>
                </a:cubicBezTo>
                <a:cubicBezTo>
                  <a:pt x="4065675" y="577728"/>
                  <a:pt x="4296014" y="557883"/>
                  <a:pt x="4392572" y="540327"/>
                </a:cubicBezTo>
                <a:cubicBezTo>
                  <a:pt x="4411306" y="536921"/>
                  <a:pt x="4429517" y="531091"/>
                  <a:pt x="4447990" y="526473"/>
                </a:cubicBezTo>
                <a:cubicBezTo>
                  <a:pt x="4478631" y="495832"/>
                  <a:pt x="4497974" y="481923"/>
                  <a:pt x="4517263" y="443345"/>
                </a:cubicBezTo>
                <a:cubicBezTo>
                  <a:pt x="4523794" y="430283"/>
                  <a:pt x="4526499" y="415636"/>
                  <a:pt x="4531117" y="401782"/>
                </a:cubicBezTo>
                <a:cubicBezTo>
                  <a:pt x="4526499" y="360218"/>
                  <a:pt x="4527406" y="317662"/>
                  <a:pt x="4517263" y="277091"/>
                </a:cubicBezTo>
                <a:cubicBezTo>
                  <a:pt x="4513068" y="260309"/>
                  <a:pt x="4477199" y="219334"/>
                  <a:pt x="4461844" y="207818"/>
                </a:cubicBezTo>
                <a:cubicBezTo>
                  <a:pt x="4424485" y="179799"/>
                  <a:pt x="4348855" y="124691"/>
                  <a:pt x="4295590" y="124691"/>
                </a:cubicBezTo>
                <a:lnTo>
                  <a:pt x="4143190" y="124691"/>
                </a:lnTo>
                <a:lnTo>
                  <a:pt x="3422754" y="138545"/>
                </a:lnTo>
                <a:lnTo>
                  <a:pt x="3298063" y="166254"/>
                </a:lnTo>
                <a:lnTo>
                  <a:pt x="3298063" y="166254"/>
                </a:lnTo>
                <a:lnTo>
                  <a:pt x="3048681" y="152400"/>
                </a:lnTo>
                <a:lnTo>
                  <a:pt x="3353481" y="0"/>
                </a:lnTo>
                <a:lnTo>
                  <a:pt x="3408899" y="180109"/>
                </a:lnTo>
                <a:lnTo>
                  <a:pt x="3824535" y="110836"/>
                </a:lnTo>
              </a:path>
            </a:pathLst>
          </a:cu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Düz Ok Bağlayıcısı 12"/>
          <p:cNvCxnSpPr/>
          <p:nvPr/>
        </p:nvCxnSpPr>
        <p:spPr>
          <a:xfrm flipV="1">
            <a:off x="5220072" y="3934691"/>
            <a:ext cx="2088232" cy="31172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4" name="Metin kutusu 13"/>
          <p:cNvSpPr txBox="1"/>
          <p:nvPr/>
        </p:nvSpPr>
        <p:spPr>
          <a:xfrm>
            <a:off x="7640097" y="3707368"/>
            <a:ext cx="1053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Önemli</a:t>
            </a:r>
            <a:endParaRPr lang="tr-TR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6863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8" grpId="0" animBg="1"/>
      <p:bldP spid="11" grpId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179512" y="0"/>
            <a:ext cx="7920880" cy="6858000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!!!Bazı fiilimsi ekleri biçim olarak zaman ekleriyle benzerlik gösterebilir.</a:t>
            </a:r>
          </a:p>
          <a:p>
            <a:pPr marL="0" indent="0">
              <a:buNone/>
            </a:pPr>
            <a:endParaRPr lang="tr-TR" dirty="0"/>
          </a:p>
          <a:p>
            <a:pPr>
              <a:buFont typeface="Wingdings" panose="05000000000000000000" pitchFamily="2" charset="2"/>
              <a:buChar char="q"/>
            </a:pPr>
            <a:r>
              <a:rPr lang="tr-TR" dirty="0" smtClean="0"/>
              <a:t>Benim boş boş </a:t>
            </a:r>
            <a:r>
              <a:rPr lang="tr-TR" u="sng" dirty="0" smtClean="0">
                <a:solidFill>
                  <a:srgbClr val="00CC00"/>
                </a:solidFill>
              </a:rPr>
              <a:t>gezecek</a:t>
            </a:r>
            <a:r>
              <a:rPr lang="tr-TR" dirty="0" smtClean="0"/>
              <a:t> </a:t>
            </a:r>
            <a:r>
              <a:rPr lang="tr-TR" dirty="0"/>
              <a:t>v</a:t>
            </a:r>
            <a:r>
              <a:rPr lang="tr-TR" dirty="0" smtClean="0"/>
              <a:t>aktim yok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  <a:t>.(Sıfat-fiil eki)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dirty="0" smtClean="0"/>
              <a:t>Alman turistler yarın Kapadokya’yı </a:t>
            </a:r>
            <a:r>
              <a:rPr lang="tr-TR" u="sng" dirty="0" smtClean="0">
                <a:solidFill>
                  <a:srgbClr val="7030A0"/>
                </a:solidFill>
              </a:rPr>
              <a:t>gezecek. </a:t>
            </a:r>
            <a:r>
              <a:rPr lang="tr-TR" dirty="0" smtClean="0">
                <a:solidFill>
                  <a:srgbClr val="7030A0"/>
                </a:solidFill>
              </a:rPr>
              <a:t>(Gelecek zaman eki)</a:t>
            </a:r>
          </a:p>
          <a:p>
            <a:pPr>
              <a:buFont typeface="Wingdings" panose="05000000000000000000" pitchFamily="2" charset="2"/>
              <a:buChar char="q"/>
            </a:pPr>
            <a:endParaRPr lang="tr-TR" u="sng" dirty="0" smtClean="0">
              <a:solidFill>
                <a:srgbClr val="00CC0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tr-TR" u="sng" dirty="0" smtClean="0">
                <a:solidFill>
                  <a:srgbClr val="00CC00"/>
                </a:solidFill>
              </a:rPr>
              <a:t>Tanıdık</a:t>
            </a:r>
            <a:r>
              <a:rPr lang="tr-TR" dirty="0" smtClean="0"/>
              <a:t> kim varsa düğüne çağırdım. 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  <a:t>(Sıfat-fiil eki)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dirty="0" smtClean="0"/>
              <a:t>Sınıfa girer girmez ünlü yazarı </a:t>
            </a:r>
            <a:r>
              <a:rPr lang="tr-TR" u="sng" dirty="0" smtClean="0">
                <a:solidFill>
                  <a:srgbClr val="7030A0"/>
                </a:solidFill>
              </a:rPr>
              <a:t>tanıdık.</a:t>
            </a:r>
            <a:r>
              <a:rPr lang="tr-TR" dirty="0" smtClean="0">
                <a:solidFill>
                  <a:srgbClr val="7030A0"/>
                </a:solidFill>
              </a:rPr>
              <a:t> (Görülen geçmiş zaman eki+şahıs eki)</a:t>
            </a:r>
          </a:p>
          <a:p>
            <a:pPr>
              <a:buFont typeface="Wingdings" panose="05000000000000000000" pitchFamily="2" charset="2"/>
              <a:buChar char="q"/>
            </a:pPr>
            <a:endParaRPr lang="tr-TR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tr-TR" u="sng" dirty="0" smtClean="0">
                <a:solidFill>
                  <a:srgbClr val="00CC00"/>
                </a:solidFill>
              </a:rPr>
              <a:t>Koşar</a:t>
            </a:r>
            <a:r>
              <a:rPr lang="tr-TR" dirty="0" smtClean="0"/>
              <a:t> adımlarla kürsüye yöneldi. 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  <a:t>(Sıfat-fiil eki)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dirty="0" smtClean="0"/>
              <a:t>Bu atlet yüz metreyi on saniyede bile </a:t>
            </a:r>
            <a:r>
              <a:rPr lang="tr-TR" u="sng" dirty="0" smtClean="0">
                <a:solidFill>
                  <a:srgbClr val="7030A0"/>
                </a:solidFill>
              </a:rPr>
              <a:t>koşar</a:t>
            </a:r>
            <a:r>
              <a:rPr lang="tr-TR" dirty="0" smtClean="0">
                <a:solidFill>
                  <a:srgbClr val="7030A0"/>
                </a:solidFill>
              </a:rPr>
              <a:t>.(Geniş zaman eki)</a:t>
            </a:r>
          </a:p>
          <a:p>
            <a:pPr>
              <a:buFont typeface="Wingdings" panose="05000000000000000000" pitchFamily="2" charset="2"/>
              <a:buChar char="q"/>
            </a:pPr>
            <a:endParaRPr lang="tr-TR" dirty="0">
              <a:solidFill>
                <a:srgbClr val="7030A0"/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66B955D-B695-4410-977E-EA78FB3F54C1}" type="slidenum">
              <a:rPr lang="tr-TR" smtClean="0"/>
              <a:pPr/>
              <a:t>7</a:t>
            </a:fld>
            <a:endParaRPr lang="tr-TR"/>
          </a:p>
        </p:txBody>
      </p:sp>
      <p:sp>
        <p:nvSpPr>
          <p:cNvPr id="7" name="Komut Düğmesi: Geri veya Önceki 6">
            <a:hlinkClick r:id="" action="ppaction://hlinkshowjump?jump=previousslide" highlightClick="1">
              <a:snd r:embed="rId4" name="camera.wav"/>
            </a:hlinkClick>
          </p:cNvPr>
          <p:cNvSpPr/>
          <p:nvPr/>
        </p:nvSpPr>
        <p:spPr>
          <a:xfrm>
            <a:off x="7416316" y="6453336"/>
            <a:ext cx="648072" cy="288032"/>
          </a:xfrm>
          <a:prstGeom prst="actionButtonBackPrevious">
            <a:avLst/>
          </a:prstGeom>
          <a:scene3d>
            <a:camera prst="isometricOffAxis2Left"/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Komut Düğmesi: İleri veya Sonraki 7">
            <a:hlinkClick r:id="" action="ppaction://hlinkshowjump?jump=nextslide" highlightClick="1">
              <a:snd r:embed="rId4" name="camera.wav"/>
            </a:hlinkClick>
          </p:cNvPr>
          <p:cNvSpPr/>
          <p:nvPr/>
        </p:nvSpPr>
        <p:spPr>
          <a:xfrm>
            <a:off x="8172400" y="6453336"/>
            <a:ext cx="648072" cy="288032"/>
          </a:xfrm>
          <a:prstGeom prst="actionButtonForwardNext">
            <a:avLst/>
          </a:prstGeom>
          <a:scene3d>
            <a:camera prst="isometricOffAxis1Right"/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02392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B955D-B695-4410-977E-EA78FB3F54C1}" type="slidenum">
              <a:rPr lang="tr-TR" smtClean="0"/>
              <a:pPr/>
              <a:t>8</a:t>
            </a:fld>
            <a:endParaRPr lang="tr-TR"/>
          </a:p>
        </p:txBody>
      </p:sp>
      <p:sp>
        <p:nvSpPr>
          <p:cNvPr id="3" name="Metin kutusu 2"/>
          <p:cNvSpPr txBox="1"/>
          <p:nvPr/>
        </p:nvSpPr>
        <p:spPr>
          <a:xfrm>
            <a:off x="1043608" y="1916832"/>
            <a:ext cx="6696744" cy="163121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0000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Selahattin Şamil Karadağ</a:t>
            </a:r>
            <a:endParaRPr lang="tr-TR" sz="5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2702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148</TotalTime>
  <Words>441</Words>
  <Application>Microsoft Office PowerPoint</Application>
  <PresentationFormat>Ekran Gösterisi (4:3)</PresentationFormat>
  <Paragraphs>67</Paragraphs>
  <Slides>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Cumba</vt:lpstr>
      <vt:lpstr>FİİLİMSİLER ( EYLEMSİ)  </vt:lpstr>
      <vt:lpstr>FİİLİMSİ (EYLEMSİ)</vt:lpstr>
      <vt:lpstr>İSİM-FİİL(Mastar) </vt:lpstr>
      <vt:lpstr>SIFAT-FİİL(Ortaç) </vt:lpstr>
      <vt:lpstr>ZARF-FİİL(Ulaç) </vt:lpstr>
      <vt:lpstr>FİİLİMSİLERİN ÖZELLİKLERİ</vt:lpstr>
      <vt:lpstr>Slayt 7</vt:lpstr>
      <vt:lpstr>Slayt 8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2015-11-02T18:48:45Z</dcterms:created>
  <dcterms:modified xsi:type="dcterms:W3CDTF">2015-12-13T09:10:07Z</dcterms:modified>
  <cp:category>www.sorubak.com</cp:category>
</cp:coreProperties>
</file>