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7"/>
  </p:notesMasterIdLst>
  <p:sldIdLst>
    <p:sldId id="299" r:id="rId2"/>
    <p:sldId id="324" r:id="rId3"/>
    <p:sldId id="301" r:id="rId4"/>
    <p:sldId id="325" r:id="rId5"/>
    <p:sldId id="343" r:id="rId6"/>
    <p:sldId id="326" r:id="rId7"/>
    <p:sldId id="327" r:id="rId8"/>
    <p:sldId id="328" r:id="rId9"/>
    <p:sldId id="330" r:id="rId10"/>
    <p:sldId id="344" r:id="rId11"/>
    <p:sldId id="345" r:id="rId12"/>
    <p:sldId id="332" r:id="rId13"/>
    <p:sldId id="333" r:id="rId14"/>
    <p:sldId id="335" r:id="rId15"/>
    <p:sldId id="336" r:id="rId16"/>
    <p:sldId id="337" r:id="rId17"/>
    <p:sldId id="338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46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E51FD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80" autoAdjust="0"/>
  </p:normalViewPr>
  <p:slideViewPr>
    <p:cSldViewPr>
      <p:cViewPr>
        <p:scale>
          <a:sx n="59" d="100"/>
          <a:sy n="59" d="100"/>
        </p:scale>
        <p:origin x="-166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483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8B38D-A2FB-4BE2-AA06-DD3E38528E50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327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084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hyperlink" Target="http://www.fenehli.com/tag/cansiz-varliklar/" TargetMode="External"/><Relationship Id="rId7" Type="http://schemas.openxmlformats.org/officeDocument/2006/relationships/image" Target="../media/image12.gif"/><Relationship Id="rId2" Type="http://schemas.openxmlformats.org/officeDocument/2006/relationships/hyperlink" Target="http://www.fenehli.com/tag/canli-varliklar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7.gif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857224" y="357166"/>
            <a:ext cx="7572428" cy="10801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>
              <a:defRPr/>
            </a:pPr>
            <a:r>
              <a:rPr lang="tr-TR" sz="3600" kern="1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ÇEVREMİZDEKİ VARLIKLARI TANIYALIM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4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44" y="5072074"/>
            <a:ext cx="1461056" cy="146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ağaç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361" y="4797153"/>
            <a:ext cx="2583829" cy="182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 HAYVAN YAVRULARI gifleri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7" y="1645344"/>
            <a:ext cx="2199188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i44.tinypic.com/316w0w9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0190" y="1645345"/>
            <a:ext cx="5694258" cy="315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17659"/>
            <a:ext cx="2547726" cy="254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9556550"/>
              </p:ext>
            </p:extLst>
          </p:nvPr>
        </p:nvGraphicFramePr>
        <p:xfrm>
          <a:off x="611560" y="1484784"/>
          <a:ext cx="4077072" cy="29047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7072"/>
              </a:tblGrid>
              <a:tr h="272370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Eşyalar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Toprak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  Hava</a:t>
                      </a:r>
                      <a:endParaRPr lang="tr-TR" sz="3600" b="1" dirty="0" smtClean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   Su</a:t>
                      </a: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7631011"/>
              </p:ext>
            </p:extLst>
          </p:nvPr>
        </p:nvGraphicFramePr>
        <p:xfrm>
          <a:off x="971600" y="620688"/>
          <a:ext cx="6400800" cy="630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0800"/>
              </a:tblGrid>
              <a:tr h="57606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         CANSIZ</a:t>
                      </a: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VARLIKLAR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5124" name="Picture 4" descr="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784"/>
            <a:ext cx="3465587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09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2762555"/>
              </p:ext>
            </p:extLst>
          </p:nvPr>
        </p:nvGraphicFramePr>
        <p:xfrm>
          <a:off x="323528" y="620688"/>
          <a:ext cx="8280920" cy="630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920"/>
              </a:tblGrid>
              <a:tr h="57606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CANLI</a:t>
                      </a: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VARLIKLARIN ÖZELLİKLERİ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614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20888"/>
            <a:ext cx="24955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igre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35813"/>
            <a:ext cx="35433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areketli Ağaç Gifleri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2852" y="2779414"/>
            <a:ext cx="2057400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328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1944215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5400" b="1" dirty="0">
                <a:latin typeface="Calibri" pitchFamily="34" charset="0"/>
                <a:cs typeface="Calibri" pitchFamily="34" charset="0"/>
              </a:rPr>
              <a:t>Solunum yapar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5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30742"/>
            <a:ext cx="24955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SOLUNUM 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505" y="2559918"/>
            <a:ext cx="2095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 HAYVAN 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4262" y="3069523"/>
            <a:ext cx="4243388" cy="314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1872207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800" b="1" dirty="0" smtClean="0">
                <a:latin typeface="Calibri" pitchFamily="34" charset="0"/>
                <a:cs typeface="Calibri" pitchFamily="34" charset="0"/>
              </a:rPr>
              <a:t>Büyür ve gelişirler</a:t>
            </a:r>
            <a:endParaRPr lang="tr-TR" sz="4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635479"/>
            <a:ext cx="2448272" cy="1704976"/>
          </a:xfrm>
          <a:prstGeom prst="rect">
            <a:avLst/>
          </a:prstGeom>
          <a:noFill/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148" y="2636912"/>
            <a:ext cx="24955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areketli Ağaç Gifleri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642062"/>
            <a:ext cx="224222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 HAYVAN YAVRULARI gifleri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732" y="2500765"/>
            <a:ext cx="2705943" cy="198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1944215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5400" b="1" dirty="0">
                <a:latin typeface="Calibri" pitchFamily="34" charset="0"/>
                <a:cs typeface="Calibri" pitchFamily="34" charset="0"/>
              </a:rPr>
              <a:t>Boşaltım yapar 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5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20" name="Picture 4" descr="TUVALETİNİ YAPAN ÇOCUK gifler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12976"/>
            <a:ext cx="2620685" cy="272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TUVALETİNİ YAPAN ÇOCUK gif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622670" cy="30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1503" y="2560035"/>
            <a:ext cx="24955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01622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5400" b="1" dirty="0">
                <a:latin typeface="Calibri" pitchFamily="34" charset="0"/>
                <a:cs typeface="Calibri" pitchFamily="34" charset="0"/>
              </a:rPr>
              <a:t>Hareket ederler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5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314" name="Picture 2" descr=" 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36405"/>
            <a:ext cx="2295525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 HAYVAN 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2101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 HAYVAN 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83992"/>
            <a:ext cx="23907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619672" y="476673"/>
            <a:ext cx="6990094" cy="208823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Beslenirler</a:t>
            </a:r>
            <a:endParaRPr lang="tr-TR" sz="5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40" name="Picture 4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3333750" cy="280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 HAYVAN 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034" y="2574903"/>
            <a:ext cx="18192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971600" y="476672"/>
            <a:ext cx="7344816" cy="208823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5400" dirty="0" smtClean="0">
                <a:latin typeface="Comic Sans MS" pitchFamily="66" charset="0"/>
              </a:rPr>
              <a:t>Çoğalırlar.</a:t>
            </a:r>
          </a:p>
        </p:txBody>
      </p:sp>
      <p:pic>
        <p:nvPicPr>
          <p:cNvPr id="15364" name="Picture 4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33674"/>
            <a:ext cx="2476500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 HAYVAN YAVRULARI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62" y="3108416"/>
            <a:ext cx="300037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3543411"/>
              </p:ext>
            </p:extLst>
          </p:nvPr>
        </p:nvGraphicFramePr>
        <p:xfrm>
          <a:off x="323528" y="620688"/>
          <a:ext cx="8280920" cy="630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920"/>
              </a:tblGrid>
              <a:tr h="57606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CANSIZ</a:t>
                      </a: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VARLIKLARIN ÖZELLİKLERİ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8194" name="Picture 2" descr="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467" y="1556792"/>
            <a:ext cx="3292454" cy="34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44.tinypic.com/11bnpqa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52018"/>
            <a:ext cx="476250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874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165618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dirty="0">
                <a:latin typeface="Calibri" pitchFamily="34" charset="0"/>
                <a:cs typeface="Calibri" pitchFamily="34" charset="0"/>
              </a:rPr>
              <a:t>Solunum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yapamazlar.</a:t>
            </a:r>
            <a:endParaRPr lang="tr-TR" sz="40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482" name="Picture 2" descr="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97206"/>
            <a:ext cx="648072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507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/>
          <p:cNvSpPr>
            <a:spLocks noChangeArrowheads="1"/>
          </p:cNvSpPr>
          <p:nvPr/>
        </p:nvSpPr>
        <p:spPr bwMode="auto">
          <a:xfrm>
            <a:off x="900113" y="476250"/>
            <a:ext cx="6985000" cy="5545138"/>
          </a:xfrm>
          <a:prstGeom prst="curvedRightArrow">
            <a:avLst>
              <a:gd name="adj1" fmla="val 20000"/>
              <a:gd name="adj2" fmla="val 40000"/>
              <a:gd name="adj3" fmla="val 41989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5400000" scaled="1"/>
          </a:gradFill>
          <a:ln w="76200">
            <a:pattFill prst="lgConfetti">
              <a:fgClr>
                <a:schemeClr val="tx2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 rot="-502193">
            <a:off x="1403350" y="1484313"/>
            <a:ext cx="5762625" cy="64928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BİLGİ YUVAMIZIN KUZUCUKLARI</a:t>
            </a:r>
          </a:p>
        </p:txBody>
      </p:sp>
      <p:sp>
        <p:nvSpPr>
          <p:cNvPr id="3076" name="WordArt 7"/>
          <p:cNvSpPr>
            <a:spLocks noChangeArrowheads="1" noChangeShapeType="1" noTextEdit="1"/>
          </p:cNvSpPr>
          <p:nvPr/>
        </p:nvSpPr>
        <p:spPr bwMode="auto">
          <a:xfrm rot="943912">
            <a:off x="1606550" y="3959225"/>
            <a:ext cx="4608513" cy="12239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TUNCAY YILDIRICI</a:t>
            </a:r>
          </a:p>
        </p:txBody>
      </p:sp>
      <p:pic>
        <p:nvPicPr>
          <p:cNvPr id="2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928802"/>
            <a:ext cx="3810000" cy="1704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620688"/>
            <a:ext cx="8568952" cy="136815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400" b="1" dirty="0" err="1" smtClean="0">
                <a:latin typeface="Calibri" pitchFamily="34" charset="0"/>
                <a:cs typeface="Calibri" pitchFamily="34" charset="0"/>
              </a:rPr>
              <a:t>Büyüp</a:t>
            </a:r>
            <a:r>
              <a:rPr lang="tr-TR" sz="4400" b="1" dirty="0" smtClean="0">
                <a:latin typeface="Calibri" pitchFamily="34" charset="0"/>
                <a:cs typeface="Calibri" pitchFamily="34" charset="0"/>
              </a:rPr>
              <a:t> ve gelişemezler</a:t>
            </a:r>
            <a:endParaRPr lang="tr-TR" sz="4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506" name="Picture 2" descr="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6696744" cy="370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636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9360" y="404665"/>
            <a:ext cx="8358246" cy="165618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400" b="1" dirty="0">
                <a:latin typeface="Calibri" pitchFamily="34" charset="0"/>
                <a:cs typeface="Calibri" pitchFamily="34" charset="0"/>
              </a:rPr>
              <a:t>Boşaltım </a:t>
            </a:r>
            <a:r>
              <a:rPr lang="tr-TR" sz="4400" b="1" dirty="0" smtClean="0">
                <a:latin typeface="Calibri" pitchFamily="34" charset="0"/>
                <a:cs typeface="Calibri" pitchFamily="34" charset="0"/>
              </a:rPr>
              <a:t>yapamazlar </a:t>
            </a:r>
            <a:endParaRPr lang="tr-TR" sz="4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530" name="Picture 2" descr=" 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92" y="2636912"/>
            <a:ext cx="4444824" cy="370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[Resim: 104235c9c84a0dd9b6fd2a9e8aa3a697.gif]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d0e7c2babef4be4f6c29bcfbe26bf661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d0e7c2babef4be4f6c29bcfbe26bf661.gi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10" descr="ad6087b16b29c3f502233785c3a51312.gif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12" descr="EŞYA gifleri ile ilgili g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Picture 6" descr="EŞYA 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1393" y="2636912"/>
            <a:ext cx="369707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75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01622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800" b="1" dirty="0">
                <a:latin typeface="Calibri" pitchFamily="34" charset="0"/>
                <a:cs typeface="Calibri" pitchFamily="34" charset="0"/>
              </a:rPr>
              <a:t>Hareket </a:t>
            </a:r>
            <a:r>
              <a:rPr lang="tr-TR" sz="4800" b="1" dirty="0" smtClean="0">
                <a:latin typeface="Calibri" pitchFamily="34" charset="0"/>
                <a:cs typeface="Calibri" pitchFamily="34" charset="0"/>
              </a:rPr>
              <a:t>edemezler.</a:t>
            </a:r>
            <a:endParaRPr lang="tr-TR" sz="4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4" name="Picture 2" descr=" 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466" y="285293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EŞYA gif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[Resim: 6c19b4b6c042461eec4be5f013bbf804.gif]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[Resim: 3e8154391eb6bc1e3867e7ccb7b703ba.gif]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64" name="Picture 12" descr="ev eşya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7649" y="3140968"/>
            <a:ext cx="304800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85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619672" y="476673"/>
            <a:ext cx="6990094" cy="180019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tr-TR" sz="4800" b="1" dirty="0" smtClean="0">
                <a:latin typeface="Calibri" pitchFamily="34" charset="0"/>
                <a:cs typeface="Calibri" pitchFamily="34" charset="0"/>
              </a:rPr>
              <a:t>Beslenemezler</a:t>
            </a:r>
            <a:endParaRPr lang="tr-TR" sz="4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578" name="Picture 2" descr=" 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7632848" cy="371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94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01622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dirty="0" smtClean="0">
                <a:latin typeface="Comic Sans MS" pitchFamily="66" charset="0"/>
              </a:rPr>
              <a:t>Çoğalamazlar.</a:t>
            </a:r>
          </a:p>
        </p:txBody>
      </p:sp>
      <p:pic>
        <p:nvPicPr>
          <p:cNvPr id="25602" name="Picture 2" descr="http://i44.tinypic.com/316w0w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861" y="2894770"/>
            <a:ext cx="4467155" cy="395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EŞYA 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50056"/>
            <a:ext cx="3807598" cy="304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0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80920" cy="566936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tr-TR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CANLILARI CANSIZLARDAN AYIRAN ÖZELLİKLER</a:t>
            </a:r>
            <a:endParaRPr lang="tr-TR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4294967295"/>
          </p:nvPr>
        </p:nvSpPr>
        <p:spPr>
          <a:xfrm>
            <a:off x="323528" y="1484784"/>
            <a:ext cx="4191000" cy="4724400"/>
          </a:xfrm>
          <a:prstGeom prst="rect">
            <a:avLst/>
          </a:prstGeo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CANLILAR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Solunum yapar.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Boşaltım yapar .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Hareket ederler.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Beslenirler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Büyür ve gelişirler</a:t>
            </a:r>
          </a:p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Çoğalır</a:t>
            </a:r>
          </a:p>
          <a:p>
            <a:endParaRPr lang="tr-TR" sz="3200" dirty="0" smtClean="0">
              <a:latin typeface="Calibri" pitchFamily="34" charset="0"/>
              <a:cs typeface="Calibri" pitchFamily="34" charset="0"/>
            </a:endParaRP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343400" cy="4724400"/>
          </a:xfrm>
          <a:prstGeom prst="rect">
            <a:avLst/>
          </a:prstGeom>
          <a:solidFill>
            <a:srgbClr val="000000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CANSIZLAR</a:t>
            </a:r>
          </a:p>
          <a:p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Solunum yapamaz.</a:t>
            </a:r>
          </a:p>
          <a:p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Boşaltım yapamaz.</a:t>
            </a:r>
          </a:p>
          <a:p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Hareket edemez.</a:t>
            </a:r>
          </a:p>
          <a:p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Beslenemez.</a:t>
            </a:r>
          </a:p>
          <a:p>
            <a:r>
              <a:rPr lang="tr-TR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Büyüp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gelişemez.</a:t>
            </a:r>
          </a:p>
          <a:p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Çoğalamaz.</a:t>
            </a:r>
          </a:p>
          <a:p>
            <a:pPr>
              <a:buNone/>
            </a:pPr>
            <a:endParaRPr lang="tr-TR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451035"/>
      </p:ext>
    </p:extLst>
  </p:cSld>
  <p:clrMapOvr>
    <a:masterClrMapping/>
  </p:clrMapOvr>
  <p:transition spd="slow">
    <p:wipe dir="r"/>
    <p:sndAc>
      <p:stSnd>
        <p:snd r:embed="rId3" name="laser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dirty="0">
                <a:latin typeface="Calibri" pitchFamily="34" charset="0"/>
                <a:cs typeface="Calibri" pitchFamily="34" charset="0"/>
              </a:rPr>
              <a:t>Çevremizde gördüğümüz her şeye VARLIK denir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7410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2" y="3713220"/>
            <a:ext cx="2541663" cy="254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ağaç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8456" y="3501008"/>
            <a:ext cx="3384374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52027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Varlıklar bu özelliklerine göre 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hlinkClick r:id="rId2" tooltip="Canlı Varlıklar"/>
              </a:rPr>
              <a:t>canlı varlıklar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ve 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hlinkClick r:id="rId3" tooltip="Cansız Varlıklar"/>
              </a:rPr>
              <a:t>cansız varlıklar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olarak ikiye ayrılır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5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635479"/>
            <a:ext cx="2448272" cy="1704976"/>
          </a:xfrm>
          <a:prstGeom prst="rect">
            <a:avLst/>
          </a:prstGeom>
          <a:noFill/>
        </p:spPr>
      </p:pic>
      <p:pic>
        <p:nvPicPr>
          <p:cNvPr id="18434" name="Picture 2" descr="HAYVAN 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489" y="3212976"/>
            <a:ext cx="1504950" cy="115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[​IMG]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4238625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[​IMG]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56992"/>
            <a:ext cx="1123950" cy="99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ğaç gifleri ile ilgili görsel sonucu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365502"/>
            <a:ext cx="4469814" cy="222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488832" cy="745152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tr-TR" sz="3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Canlı ve Cansız Deyince Ne Anlıyoruz</a:t>
            </a:r>
            <a:endParaRPr lang="tr-TR" sz="3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4294967295"/>
          </p:nvPr>
        </p:nvSpPr>
        <p:spPr>
          <a:xfrm>
            <a:off x="539552" y="1268760"/>
            <a:ext cx="8136904" cy="3456384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/>
          <a:lstStyle/>
          <a:p>
            <a:pPr marL="68580" indent="0">
              <a:lnSpc>
                <a:spcPct val="150000"/>
              </a:lnSpc>
              <a:buNone/>
            </a:pPr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Çevremizde gördüğümüz varlıkların bazıları insanlar gibi hareket eder, beslenir, büyür ve </a:t>
            </a:r>
            <a:r>
              <a:rPr lang="tr-TR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gelişirler. Bu </a:t>
            </a:r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varlıklara canlı </a:t>
            </a:r>
            <a:r>
              <a:rPr lang="tr-TR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varlıklar </a:t>
            </a:r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deriz. Bazı varlıklar ise bu özelliklerin hiçbirini göstermezler. Bu varlıklara da cansız varlıklar deriz.</a:t>
            </a:r>
          </a:p>
        </p:txBody>
      </p:sp>
      <p:pic>
        <p:nvPicPr>
          <p:cNvPr id="5" name="Kayıtlı Ses">
            <a:hlinkClick r:id="" action="ppaction://media"/>
          </p:cNvPr>
          <p:cNvPicPr>
            <a:picLocks noRot="1" noChangeAspect="1"/>
          </p:cNvPicPr>
          <p:nvPr>
            <a:wavAudioFile r:embed="rId1" name="Kayıtlı Ses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6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85462"/>
            <a:ext cx="2947045" cy="186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AYVAN  gifleri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0619" y="4905375"/>
            <a:ext cx="238125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8126322"/>
      </p:ext>
    </p:extLst>
  </p:cSld>
  <p:clrMapOvr>
    <a:masterClrMapping/>
  </p:clrMapOvr>
  <p:transition spd="slow" advTm="22000">
    <p:circle/>
    <p:sndAc>
      <p:stSnd>
        <p:snd r:embed="rId1" name="Kayıtlı Ses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215" y="2515940"/>
            <a:ext cx="2448272" cy="1704976"/>
          </a:xfrm>
          <a:prstGeom prst="rect">
            <a:avLst/>
          </a:prstGeom>
          <a:noFill/>
        </p:spPr>
      </p:pic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1402175"/>
              </p:ext>
            </p:extLst>
          </p:nvPr>
        </p:nvGraphicFramePr>
        <p:xfrm>
          <a:off x="467544" y="332656"/>
          <a:ext cx="8496944" cy="1892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96944"/>
              </a:tblGrid>
              <a:tr h="864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36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CANLI VARLIKLAR: Beslenen, hareket eden büyüyen </a:t>
                      </a:r>
                      <a:r>
                        <a:rPr lang="tr-TR" sz="3600" b="1" dirty="0">
                          <a:solidFill>
                            <a:schemeClr val="bg1"/>
                          </a:solidFill>
                          <a:effectLst/>
                        </a:rPr>
                        <a:t>ve çoğalan varlıklara canlı varlıklar denir.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040" y="2722905"/>
            <a:ext cx="24955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9218" y="2276872"/>
            <a:ext cx="245440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ğaç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05064"/>
            <a:ext cx="24098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 HAYVAN YAVRULARI gifleri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497" y="4844500"/>
            <a:ext cx="1887484" cy="182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5971206"/>
              </p:ext>
            </p:extLst>
          </p:nvPr>
        </p:nvGraphicFramePr>
        <p:xfrm>
          <a:off x="1907704" y="1700808"/>
          <a:ext cx="4077072" cy="2146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7072"/>
              </a:tblGrid>
              <a:tr h="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İnsanlar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Bitkiler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Hayvanlar 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6406512"/>
              </p:ext>
            </p:extLst>
          </p:nvPr>
        </p:nvGraphicFramePr>
        <p:xfrm>
          <a:off x="971600" y="620688"/>
          <a:ext cx="6400800" cy="630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0800"/>
              </a:tblGrid>
              <a:tr h="57606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FF0000"/>
                        </a:buClr>
                        <a:buFont typeface="Wingdings"/>
                        <a:buNone/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         CANLI</a:t>
                      </a:r>
                      <a:r>
                        <a:rPr lang="tr-TR" sz="3600" b="1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VARLIKLAR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12776"/>
            <a:ext cx="2228850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 HAYVAN 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449" y="4175027"/>
            <a:ext cx="23812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ağaç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49440"/>
            <a:ext cx="24098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27584" y="332656"/>
            <a:ext cx="7632848" cy="237626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tr-TR" b="1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tr-TR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          CANSIZ 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VARLIKLAR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:</a:t>
            </a:r>
          </a:p>
        </p:txBody>
      </p:sp>
      <p:pic>
        <p:nvPicPr>
          <p:cNvPr id="3078" name="Picture 6" descr="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022" y="2606357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42.tinypic.com/2d8qh6u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0482" y="2906153"/>
            <a:ext cx="3409950" cy="335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2"/>
            <a:ext cx="8640960" cy="2952327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latin typeface="Calibri" pitchFamily="34" charset="0"/>
                <a:cs typeface="Calibri" pitchFamily="34" charset="0"/>
              </a:rPr>
              <a:t>Beslenemeyen, büyüyemeyen ve hareket etmeyen çoğalmayan varlıklara ise cansız varlıklar denir.</a:t>
            </a:r>
          </a:p>
          <a:p>
            <a:pPr marL="0" indent="0">
              <a:buNone/>
            </a:pPr>
            <a:endParaRPr lang="tr-TR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SU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56429"/>
            <a:ext cx="3168352" cy="253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i39.tinypic.com/21buryt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39313"/>
            <a:ext cx="3960440" cy="276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928</TotalTime>
  <Words>192</Words>
  <PresentationFormat>Ekran Gösterisi (4:3)</PresentationFormat>
  <Paragraphs>56</Paragraphs>
  <Slides>25</Slides>
  <Notes>4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Hava Akımı</vt:lpstr>
      <vt:lpstr>Slayt 1</vt:lpstr>
      <vt:lpstr>Slayt 2</vt:lpstr>
      <vt:lpstr>Slayt 3</vt:lpstr>
      <vt:lpstr>Slayt 4</vt:lpstr>
      <vt:lpstr>Canlı ve Cansız Deyince Ne Anlıyoruz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CANLILARI CANSIZLARDAN AYIRAN ÖZELLİKLER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2012-11-18T10:59:22Z</dcterms:created>
  <dcterms:modified xsi:type="dcterms:W3CDTF">2016-08-30T06:57:26Z</dcterms:modified>
  <cp:category>www.sorubak.com</cp:category>
</cp:coreProperties>
</file>