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9"/>
  </p:notesMasterIdLst>
  <p:sldIdLst>
    <p:sldId id="269" r:id="rId2"/>
    <p:sldId id="289" r:id="rId3"/>
    <p:sldId id="398" r:id="rId4"/>
    <p:sldId id="302" r:id="rId5"/>
    <p:sldId id="271" r:id="rId6"/>
    <p:sldId id="290" r:id="rId7"/>
    <p:sldId id="340" r:id="rId8"/>
    <p:sldId id="291" r:id="rId9"/>
    <p:sldId id="341" r:id="rId10"/>
    <p:sldId id="343" r:id="rId11"/>
    <p:sldId id="368" r:id="rId12"/>
    <p:sldId id="361" r:id="rId13"/>
    <p:sldId id="363" r:id="rId14"/>
    <p:sldId id="364" r:id="rId15"/>
    <p:sldId id="362" r:id="rId16"/>
    <p:sldId id="369" r:id="rId17"/>
    <p:sldId id="370" r:id="rId18"/>
    <p:sldId id="371" r:id="rId19"/>
    <p:sldId id="373" r:id="rId20"/>
    <p:sldId id="345" r:id="rId21"/>
    <p:sldId id="378" r:id="rId22"/>
    <p:sldId id="374" r:id="rId23"/>
    <p:sldId id="375" r:id="rId24"/>
    <p:sldId id="376" r:id="rId25"/>
    <p:sldId id="377" r:id="rId26"/>
    <p:sldId id="298" r:id="rId27"/>
    <p:sldId id="359" r:id="rId28"/>
    <p:sldId id="379" r:id="rId29"/>
    <p:sldId id="384" r:id="rId30"/>
    <p:sldId id="380" r:id="rId31"/>
    <p:sldId id="381" r:id="rId32"/>
    <p:sldId id="383" r:id="rId33"/>
    <p:sldId id="397" r:id="rId34"/>
    <p:sldId id="391" r:id="rId35"/>
    <p:sldId id="392" r:id="rId36"/>
    <p:sldId id="393" r:id="rId37"/>
    <p:sldId id="394" r:id="rId38"/>
    <p:sldId id="395" r:id="rId39"/>
    <p:sldId id="396" r:id="rId40"/>
    <p:sldId id="346" r:id="rId41"/>
    <p:sldId id="349" r:id="rId42"/>
    <p:sldId id="386" r:id="rId43"/>
    <p:sldId id="387" r:id="rId44"/>
    <p:sldId id="388" r:id="rId45"/>
    <p:sldId id="389" r:id="rId46"/>
    <p:sldId id="390" r:id="rId47"/>
    <p:sldId id="385" r:id="rId4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1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gif"/><Relationship Id="rId4" Type="http://schemas.openxmlformats.org/officeDocument/2006/relationships/image" Target="../media/image6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7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gif"/><Relationship Id="rId7" Type="http://schemas.openxmlformats.org/officeDocument/2006/relationships/image" Target="../media/image103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gif"/><Relationship Id="rId5" Type="http://schemas.openxmlformats.org/officeDocument/2006/relationships/image" Target="../media/image101.gif"/><Relationship Id="rId4" Type="http://schemas.openxmlformats.org/officeDocument/2006/relationships/image" Target="../media/image10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18" Type="http://schemas.openxmlformats.org/officeDocument/2006/relationships/image" Target="../media/image22.gif"/><Relationship Id="rId26" Type="http://schemas.openxmlformats.org/officeDocument/2006/relationships/image" Target="../media/image30.gif"/><Relationship Id="rId39" Type="http://schemas.openxmlformats.org/officeDocument/2006/relationships/image" Target="../media/image43.gif"/><Relationship Id="rId3" Type="http://schemas.openxmlformats.org/officeDocument/2006/relationships/image" Target="../media/image7.gif"/><Relationship Id="rId21" Type="http://schemas.openxmlformats.org/officeDocument/2006/relationships/image" Target="../media/image25.gif"/><Relationship Id="rId34" Type="http://schemas.openxmlformats.org/officeDocument/2006/relationships/image" Target="../media/image38.gif"/><Relationship Id="rId42" Type="http://schemas.openxmlformats.org/officeDocument/2006/relationships/image" Target="../media/image46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11.gif"/><Relationship Id="rId12" Type="http://schemas.openxmlformats.org/officeDocument/2006/relationships/image" Target="../media/image16.gif"/><Relationship Id="rId17" Type="http://schemas.openxmlformats.org/officeDocument/2006/relationships/image" Target="../media/image21.gif"/><Relationship Id="rId25" Type="http://schemas.openxmlformats.org/officeDocument/2006/relationships/image" Target="../media/image29.gif"/><Relationship Id="rId33" Type="http://schemas.openxmlformats.org/officeDocument/2006/relationships/image" Target="../media/image37.gif"/><Relationship Id="rId38" Type="http://schemas.openxmlformats.org/officeDocument/2006/relationships/image" Target="../media/image42.gif"/><Relationship Id="rId46" Type="http://schemas.openxmlformats.org/officeDocument/2006/relationships/image" Target="../media/image49.gif"/><Relationship Id="rId2" Type="http://schemas.openxmlformats.org/officeDocument/2006/relationships/image" Target="../media/image6.gif"/><Relationship Id="rId16" Type="http://schemas.openxmlformats.org/officeDocument/2006/relationships/image" Target="../media/image20.gif"/><Relationship Id="rId20" Type="http://schemas.openxmlformats.org/officeDocument/2006/relationships/image" Target="../media/image24.gif"/><Relationship Id="rId29" Type="http://schemas.openxmlformats.org/officeDocument/2006/relationships/image" Target="../media/image33.gif"/><Relationship Id="rId41" Type="http://schemas.openxmlformats.org/officeDocument/2006/relationships/image" Target="../media/image4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24" Type="http://schemas.openxmlformats.org/officeDocument/2006/relationships/image" Target="../media/image28.gif"/><Relationship Id="rId32" Type="http://schemas.openxmlformats.org/officeDocument/2006/relationships/image" Target="../media/image36.gif"/><Relationship Id="rId37" Type="http://schemas.openxmlformats.org/officeDocument/2006/relationships/image" Target="../media/image41.gif"/><Relationship Id="rId40" Type="http://schemas.openxmlformats.org/officeDocument/2006/relationships/image" Target="../media/image44.gif"/><Relationship Id="rId45" Type="http://schemas.openxmlformats.org/officeDocument/2006/relationships/image" Target="../media/image48.gif"/><Relationship Id="rId5" Type="http://schemas.openxmlformats.org/officeDocument/2006/relationships/image" Target="../media/image9.gif"/><Relationship Id="rId15" Type="http://schemas.openxmlformats.org/officeDocument/2006/relationships/image" Target="../media/image19.gif"/><Relationship Id="rId23" Type="http://schemas.openxmlformats.org/officeDocument/2006/relationships/image" Target="../media/image27.gif"/><Relationship Id="rId28" Type="http://schemas.openxmlformats.org/officeDocument/2006/relationships/image" Target="../media/image32.gif"/><Relationship Id="rId36" Type="http://schemas.openxmlformats.org/officeDocument/2006/relationships/image" Target="../media/image40.gif"/><Relationship Id="rId10" Type="http://schemas.openxmlformats.org/officeDocument/2006/relationships/image" Target="../media/image14.gif"/><Relationship Id="rId19" Type="http://schemas.openxmlformats.org/officeDocument/2006/relationships/image" Target="../media/image23.gif"/><Relationship Id="rId31" Type="http://schemas.openxmlformats.org/officeDocument/2006/relationships/image" Target="../media/image35.gif"/><Relationship Id="rId44" Type="http://schemas.openxmlformats.org/officeDocument/2006/relationships/image" Target="../media/image47.gif"/><Relationship Id="rId4" Type="http://schemas.openxmlformats.org/officeDocument/2006/relationships/image" Target="../media/image8.gif"/><Relationship Id="rId9" Type="http://schemas.openxmlformats.org/officeDocument/2006/relationships/image" Target="../media/image13.gif"/><Relationship Id="rId14" Type="http://schemas.openxmlformats.org/officeDocument/2006/relationships/image" Target="../media/image18.gif"/><Relationship Id="rId22" Type="http://schemas.openxmlformats.org/officeDocument/2006/relationships/image" Target="../media/image26.gif"/><Relationship Id="rId27" Type="http://schemas.openxmlformats.org/officeDocument/2006/relationships/image" Target="../media/image31.gif"/><Relationship Id="rId30" Type="http://schemas.openxmlformats.org/officeDocument/2006/relationships/image" Target="../media/image34.gif"/><Relationship Id="rId35" Type="http://schemas.openxmlformats.org/officeDocument/2006/relationships/image" Target="../media/image39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50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gif"/><Relationship Id="rId4" Type="http://schemas.openxmlformats.org/officeDocument/2006/relationships/image" Target="../media/image10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gif"/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gif"/><Relationship Id="rId5" Type="http://schemas.openxmlformats.org/officeDocument/2006/relationships/image" Target="../media/image113.gif"/><Relationship Id="rId4" Type="http://schemas.openxmlformats.org/officeDocument/2006/relationships/image" Target="../media/image112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gif"/><Relationship Id="rId7" Type="http://schemas.openxmlformats.org/officeDocument/2006/relationships/image" Target="../media/image119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Relationship Id="rId9" Type="http://schemas.openxmlformats.org/officeDocument/2006/relationships/image" Target="../media/image1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gif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gif"/><Relationship Id="rId7" Type="http://schemas.openxmlformats.org/officeDocument/2006/relationships/image" Target="../media/image134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33.jpeg"/><Relationship Id="rId9" Type="http://schemas.openxmlformats.org/officeDocument/2006/relationships/image" Target="../media/image13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7" Type="http://schemas.openxmlformats.org/officeDocument/2006/relationships/image" Target="../media/image141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41.jpeg"/><Relationship Id="rId2" Type="http://schemas.openxmlformats.org/officeDocument/2006/relationships/image" Target="../media/image1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311" y="2767991"/>
            <a:ext cx="2292390" cy="2762251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317500"/>
            <a:ext cx="11358738" cy="136833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ELEKTRİKLİ  ARAÇ VE GEREÇLER </a:t>
            </a:r>
            <a:endParaRPr lang="tr-TR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cs typeface="Times New Roman"/>
            </a:endParaRPr>
          </a:p>
        </p:txBody>
      </p:sp>
      <p:pic>
        <p:nvPicPr>
          <p:cNvPr id="7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8298" y="2527300"/>
            <a:ext cx="2164241" cy="2762251"/>
          </a:xfrm>
          <a:prstGeom prst="rect">
            <a:avLst/>
          </a:prstGeom>
          <a:noFill/>
        </p:spPr>
      </p:pic>
      <p:pic>
        <p:nvPicPr>
          <p:cNvPr id="1026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90700"/>
            <a:ext cx="6515099" cy="384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1837" y="2581275"/>
            <a:ext cx="2124955" cy="3083117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3361912"/>
              </p:ext>
            </p:extLst>
          </p:nvPr>
        </p:nvGraphicFramePr>
        <p:xfrm>
          <a:off x="469900" y="495301"/>
          <a:ext cx="11061700" cy="1854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61700"/>
              </a:tblGrid>
              <a:tr h="18542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32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Elektrik günümüzde aydınlanma, ısınma, soğutma, kurutma, yemek hazırlama, pişirme, yıkama, hareket ettirme, haberleşme gibi birçok alanda kullanılır.</a:t>
                      </a:r>
                      <a:endParaRPr lang="tr-TR" sz="32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4098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975" y="2644775"/>
            <a:ext cx="6105526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5438" y="3036641"/>
            <a:ext cx="1343861" cy="15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2211" y="2874350"/>
            <a:ext cx="2066925" cy="2638426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0012238"/>
              </p:ext>
            </p:extLst>
          </p:nvPr>
        </p:nvGraphicFramePr>
        <p:xfrm>
          <a:off x="406400" y="503428"/>
          <a:ext cx="11150600" cy="20038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50600"/>
              </a:tblGrid>
              <a:tr h="20038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72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Aydınlatma Araç – </a:t>
                      </a:r>
                      <a:r>
                        <a:rPr lang="tr-TR" sz="7200" b="1" dirty="0" smtClean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Gereçleri</a:t>
                      </a:r>
                      <a:endParaRPr lang="tr-TR" sz="72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4" name="Picture 2" descr="HAREKETLİ LAMBA GİF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0" y="2974363"/>
            <a:ext cx="1524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LORESAN LAMB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1075" y="3371570"/>
            <a:ext cx="3400425" cy="184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hadrianus.h.a.pic.centerblog.net/db819b3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766825"/>
            <a:ext cx="2200272" cy="285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70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567" y="3032699"/>
            <a:ext cx="2847975" cy="2076450"/>
          </a:xfrm>
          <a:prstGeom prst="rect">
            <a:avLst/>
          </a:prstGeom>
          <a:noFill/>
        </p:spPr>
      </p:pic>
      <p:pic>
        <p:nvPicPr>
          <p:cNvPr id="3" name="Picture 4" descr="HAREKETLİ LAMBA GİF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0787" y="2088844"/>
            <a:ext cx="3377587" cy="337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AREKETLİ LAMBA GİFLERİ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8175" y="3286699"/>
            <a:ext cx="16002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[Resim: 5.gif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5275" y="3082312"/>
            <a:ext cx="66675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119976" y="590034"/>
            <a:ext cx="25026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>
                <a:latin typeface="Calibri" pitchFamily="34" charset="0"/>
                <a:cs typeface="Calibri" pitchFamily="34" charset="0"/>
              </a:rPr>
              <a:t>Ampul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xmlns="" val="16719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9567" y="4366199"/>
            <a:ext cx="2847975" cy="20764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1229567" y="343436"/>
            <a:ext cx="36484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8000" b="1" dirty="0">
                <a:latin typeface="Calibri" pitchFamily="34" charset="0"/>
                <a:cs typeface="Calibri" pitchFamily="34" charset="0"/>
              </a:rPr>
              <a:t>floresan</a:t>
            </a:r>
            <a:endParaRPr lang="tr-TR" sz="8000" dirty="0"/>
          </a:p>
        </p:txBody>
      </p:sp>
      <p:sp>
        <p:nvSpPr>
          <p:cNvPr id="3" name="AutoShape 2" descr="FLORESAN LAMB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2" name="Picture 4" descr="FLORESAN LAMB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3475" y="0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FLORESAN LAMB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1175" y="3185099"/>
            <a:ext cx="3984625" cy="184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FLORESAN LAMBA 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877106"/>
            <a:ext cx="4879178" cy="222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367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18" y="4277299"/>
            <a:ext cx="2847975" cy="20764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90518" y="259834"/>
            <a:ext cx="53818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sokak lambaları </a:t>
            </a:r>
            <a:endParaRPr lang="tr-TR" sz="6000" dirty="0"/>
          </a:p>
        </p:txBody>
      </p:sp>
      <p:pic>
        <p:nvPicPr>
          <p:cNvPr id="13314" name="Picture 2" descr="http://hadrianus.h.a.pic.centerblog.net/db819b3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497" y="1275497"/>
            <a:ext cx="3000375" cy="285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AREKETLİ SOKAK LAMBASI Gİ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5121" y="3254984"/>
            <a:ext cx="5105796" cy="309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sokak lambas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0020" y="115769"/>
            <a:ext cx="5105797" cy="28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367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9012" y="2607650"/>
            <a:ext cx="2066925" cy="2638426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2070541"/>
              </p:ext>
            </p:extLst>
          </p:nvPr>
        </p:nvGraphicFramePr>
        <p:xfrm>
          <a:off x="406400" y="503428"/>
          <a:ext cx="11150600" cy="20038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50600"/>
              </a:tblGrid>
              <a:tr h="20038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40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Ampul</a:t>
                      </a:r>
                      <a:r>
                        <a:rPr lang="tr-TR" sz="40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, floresan ve sokak lambaları aydınlatma amaçlı kullandığımız araç gereçlerdir.</a:t>
                      </a:r>
                      <a:endParaRPr lang="tr-TR" sz="40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9218" name="Picture 2" descr="HAREKETLİ LAMBA GİFLER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250" y="3045782"/>
            <a:ext cx="1524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AREKETLİ SOKAK LAMBASI Gİ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6799" y="2607650"/>
            <a:ext cx="3435317" cy="309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LORESAN LAMBA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4100" y="3045782"/>
            <a:ext cx="2534912" cy="231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14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30032" y="4305327"/>
            <a:ext cx="2178050" cy="2321278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2858465"/>
              </p:ext>
            </p:extLst>
          </p:nvPr>
        </p:nvGraphicFramePr>
        <p:xfrm>
          <a:off x="266700" y="310610"/>
          <a:ext cx="10629900" cy="12768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29900"/>
              </a:tblGrid>
              <a:tr h="12768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72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Isınma Araç – Gereçleri</a:t>
                      </a:r>
                      <a:r>
                        <a:rPr lang="tr-TR" sz="7200" b="1" dirty="0" smtClean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:</a:t>
                      </a:r>
                      <a:endParaRPr lang="tr-TR" sz="72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19458" name="Picture 2" descr="KALORİF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839" y="2690116"/>
            <a:ext cx="3138488" cy="243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elektrikli sob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6229" y="2590132"/>
            <a:ext cx="1983415" cy="26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elektrikli battaniye zararlar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3792" y="1757964"/>
            <a:ext cx="2863850" cy="215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787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867" y="2459648"/>
            <a:ext cx="2577833" cy="274735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1579585" y="653534"/>
            <a:ext cx="29345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Kalorifer</a:t>
            </a:r>
            <a:endParaRPr lang="tr-TR" sz="6000" dirty="0"/>
          </a:p>
        </p:txBody>
      </p:sp>
      <p:pic>
        <p:nvPicPr>
          <p:cNvPr id="18436" name="Picture 4" descr="KALORİF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875" y="1879600"/>
            <a:ext cx="5715000" cy="418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954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1950" y="1951648"/>
            <a:ext cx="2577833" cy="274735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964950" y="539234"/>
            <a:ext cx="61982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>
                <a:latin typeface="Calibri" pitchFamily="34" charset="0"/>
                <a:cs typeface="Calibri" pitchFamily="34" charset="0"/>
              </a:rPr>
              <a:t>E</a:t>
            </a:r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lektrikli ısıtıcılar</a:t>
            </a:r>
            <a:endParaRPr lang="tr-TR" sz="6600" dirty="0"/>
          </a:p>
        </p:txBody>
      </p:sp>
      <p:pic>
        <p:nvPicPr>
          <p:cNvPr id="17410" name="Picture 2" descr="elektrikli sob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975" y="2642698"/>
            <a:ext cx="47625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954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0967" y="2192948"/>
            <a:ext cx="2577833" cy="274735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94974" y="412234"/>
            <a:ext cx="7206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E</a:t>
            </a:r>
            <a:r>
              <a:rPr lang="tr-TR" sz="6000" b="1" dirty="0" smtClean="0">
                <a:latin typeface="Calibri" pitchFamily="34" charset="0"/>
                <a:cs typeface="Calibri" pitchFamily="34" charset="0"/>
              </a:rPr>
              <a:t>lektrikli </a:t>
            </a:r>
            <a:r>
              <a:rPr lang="tr-TR" sz="6000" b="1" dirty="0">
                <a:latin typeface="Calibri" pitchFamily="34" charset="0"/>
                <a:cs typeface="Calibri" pitchFamily="34" charset="0"/>
              </a:rPr>
              <a:t>battaniyeler </a:t>
            </a:r>
            <a:endParaRPr lang="tr-TR" sz="6000" dirty="0"/>
          </a:p>
        </p:txBody>
      </p:sp>
      <p:pic>
        <p:nvPicPr>
          <p:cNvPr id="15362" name="Picture 2" descr="elektrikli battaniye zarar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974" y="2192948"/>
            <a:ext cx="59055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2954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443544" y="4845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2646" y="2530322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4" y="3098839"/>
            <a:ext cx="2515556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5525" y="4152900"/>
            <a:ext cx="2245062" cy="2139273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4413188"/>
              </p:ext>
            </p:extLst>
          </p:nvPr>
        </p:nvGraphicFramePr>
        <p:xfrm>
          <a:off x="266700" y="310610"/>
          <a:ext cx="11315700" cy="18772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15700"/>
              </a:tblGrid>
              <a:tr h="18772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40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Kalorifer</a:t>
                      </a:r>
                      <a:r>
                        <a:rPr lang="tr-TR" sz="40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, elektrikli </a:t>
                      </a:r>
                      <a:r>
                        <a:rPr lang="tr-TR" sz="40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ısıtıcılar, elektrikli </a:t>
                      </a:r>
                      <a:r>
                        <a:rPr lang="tr-TR" sz="40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battaniyeler ısınma amaçlı kullandığımız araç gereçlerdir.</a:t>
                      </a:r>
                      <a:endParaRPr lang="tr-TR" sz="40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11266" name="Picture 2" descr="KALORİF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75" y="2744554"/>
            <a:ext cx="2371725" cy="172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lektrikli sob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6881" y="3604722"/>
            <a:ext cx="27622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elektrikli battaniye zararlar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7412" y="2400300"/>
            <a:ext cx="339758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4687" y="1381123"/>
            <a:ext cx="1933965" cy="2649537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1894459"/>
              </p:ext>
            </p:extLst>
          </p:nvPr>
        </p:nvGraphicFramePr>
        <p:xfrm>
          <a:off x="762000" y="243474"/>
          <a:ext cx="8775700" cy="1051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757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60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Soğutma Araç – </a:t>
                      </a:r>
                      <a:r>
                        <a:rPr lang="tr-TR" sz="6000" b="1" dirty="0" smtClean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Gereçleri</a:t>
                      </a:r>
                      <a:endParaRPr lang="tr-TR" sz="60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22530" name="Picture 2" descr="derin donduruc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699" y="1905268"/>
            <a:ext cx="2006601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buzdolab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1375" y="1748105"/>
            <a:ext cx="2651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klima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9325" y="4030660"/>
            <a:ext cx="360997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vantilatör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1871" y="1647823"/>
            <a:ext cx="2095157" cy="3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404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0230" y="1749694"/>
            <a:ext cx="2433389" cy="3333750"/>
          </a:xfrm>
          <a:prstGeom prst="rect">
            <a:avLst/>
          </a:prstGeom>
          <a:noFill/>
        </p:spPr>
      </p:pic>
      <p:pic>
        <p:nvPicPr>
          <p:cNvPr id="21506" name="Picture 2" descr="derin donduruc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0275" y="2070100"/>
            <a:ext cx="47625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341117" y="612528"/>
            <a:ext cx="5727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derin dondurucu,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12397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030" y="2778394"/>
            <a:ext cx="2433389" cy="3333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1480285" y="564634"/>
            <a:ext cx="33202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Buzdolabı</a:t>
            </a:r>
            <a:endParaRPr lang="tr-TR" sz="6000" dirty="0"/>
          </a:p>
        </p:txBody>
      </p:sp>
      <p:pic>
        <p:nvPicPr>
          <p:cNvPr id="24578" name="Picture 2" descr="buzdolab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4973" y="564634"/>
            <a:ext cx="3819525" cy="507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97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287" y="3003640"/>
            <a:ext cx="2433389" cy="3333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298088" y="3133815"/>
            <a:ext cx="22862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7200" b="1" dirty="0">
                <a:latin typeface="Calibri" pitchFamily="34" charset="0"/>
                <a:cs typeface="Calibri" pitchFamily="34" charset="0"/>
              </a:rPr>
              <a:t>klima</a:t>
            </a:r>
            <a:endParaRPr lang="tr-TR" sz="7200" dirty="0"/>
          </a:p>
        </p:txBody>
      </p:sp>
      <p:pic>
        <p:nvPicPr>
          <p:cNvPr id="25602" name="Picture 2" descr="klim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905" y="298271"/>
            <a:ext cx="9808570" cy="270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9587" y="3032484"/>
            <a:ext cx="2433389" cy="3333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397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030" y="2778394"/>
            <a:ext cx="2433389" cy="3333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953976" y="666234"/>
            <a:ext cx="34618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vantilatör </a:t>
            </a:r>
            <a:endParaRPr lang="tr-TR" sz="6000" dirty="0"/>
          </a:p>
        </p:txBody>
      </p:sp>
      <p:pic>
        <p:nvPicPr>
          <p:cNvPr id="26626" name="Picture 2" descr="vantilatö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075" y="455612"/>
            <a:ext cx="3495675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973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0048" y="4026167"/>
            <a:ext cx="1872551" cy="2565400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7422362"/>
              </p:ext>
            </p:extLst>
          </p:nvPr>
        </p:nvGraphicFramePr>
        <p:xfrm>
          <a:off x="762000" y="243474"/>
          <a:ext cx="10325100" cy="2103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251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40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Soğutma Araç – Gereçleri: </a:t>
                      </a:r>
                      <a:r>
                        <a:rPr lang="tr-TR" sz="40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Buzdolabı, derin dondurucu, klima, vantilatör soğutma amaçlı kullandığımız araç – gereçlerdir.</a:t>
                      </a:r>
                      <a:endParaRPr lang="tr-TR" sz="40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23556" name="Picture 4" descr="derin donduruc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575" y="2842027"/>
            <a:ext cx="2066925" cy="236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buzdolab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8355" y="2479944"/>
            <a:ext cx="1773645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klima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706" y="2479944"/>
            <a:ext cx="5864894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vantilatör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4518" y="4086494"/>
            <a:ext cx="1665082" cy="197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9416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7045615"/>
              </p:ext>
            </p:extLst>
          </p:nvPr>
        </p:nvGraphicFramePr>
        <p:xfrm>
          <a:off x="460375" y="459962"/>
          <a:ext cx="9956800" cy="8412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568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48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Haber Alma – İletişim Araç –</a:t>
                      </a:r>
                      <a:r>
                        <a:rPr lang="tr-TR" sz="4800" b="1" dirty="0" smtClean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Gereçleri</a:t>
                      </a:r>
                      <a:endParaRPr lang="tr-TR" sz="48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6" name="Picture 2" descr="hareketli televizyo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75" y="1921828"/>
            <a:ext cx="2549525" cy="203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adyo-hareketli-resim-0065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375" y="1516797"/>
            <a:ext cx="33337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[​IMG]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24" y="4329112"/>
            <a:ext cx="2409825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cep telefonu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1875" y="1678722"/>
            <a:ext cx="14097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://i51.tinypic.com/358v4oi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0" y="3802798"/>
            <a:ext cx="1143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536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135495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874250" y="488434"/>
            <a:ext cx="34972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Televizyon</a:t>
            </a:r>
            <a:endParaRPr lang="tr-TR" sz="6000" dirty="0"/>
          </a:p>
        </p:txBody>
      </p:sp>
      <p:pic>
        <p:nvPicPr>
          <p:cNvPr id="27652" name="Picture 4" descr="hareketli televizyo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4769" y="160338"/>
            <a:ext cx="1971675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http://www.korfezhalimobilya.com.tr/Files/urun/bigest/Ar%C3%A7elik%20LCD%2080%20Ekran%20Televizyon%20A32%20LEM%202B_4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69" y="1504097"/>
            <a:ext cx="7620000" cy="465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92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9416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816833" y="348734"/>
            <a:ext cx="20045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radyo</a:t>
            </a:r>
            <a:endParaRPr lang="tr-TR" sz="6000" dirty="0"/>
          </a:p>
        </p:txBody>
      </p:sp>
      <p:pic>
        <p:nvPicPr>
          <p:cNvPr id="30722" name="Picture 2" descr="radyo-hareketli-resim-002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6833" y="2768600"/>
            <a:ext cx="333375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radyo-hareketli-resim-0065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0475" y="1364397"/>
            <a:ext cx="333375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830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2420938"/>
            <a:ext cx="12192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667" y="3213100"/>
            <a:ext cx="1202267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8317" y="188913"/>
            <a:ext cx="11684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0384" y="1844675"/>
            <a:ext cx="9652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89051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418" y="5876926"/>
            <a:ext cx="1181100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3567" y="5084764"/>
            <a:ext cx="10668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47467" y="4221164"/>
            <a:ext cx="1079500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64351" y="1412875"/>
            <a:ext cx="977900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32618" y="404813"/>
            <a:ext cx="1130300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7051" y="3644900"/>
            <a:ext cx="114300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08133" y="5734051"/>
            <a:ext cx="11684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688917" y="4365626"/>
            <a:ext cx="12700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5217" y="5661026"/>
            <a:ext cx="99060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0128251" y="5013326"/>
            <a:ext cx="119380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20267" y="476251"/>
            <a:ext cx="1485900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351617" y="1773238"/>
            <a:ext cx="109220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015817" y="549275"/>
            <a:ext cx="119380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27651" y="5013325"/>
            <a:ext cx="977900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407833" y="3357564"/>
            <a:ext cx="124460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5422901" y="4149726"/>
            <a:ext cx="1003300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0655301" y="1844676"/>
            <a:ext cx="1536700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903385" y="3068638"/>
            <a:ext cx="986367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9935634" y="5876926"/>
            <a:ext cx="952500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464052" y="4292601"/>
            <a:ext cx="958849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31800" y="1628775"/>
            <a:ext cx="958851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431800" y="4941888"/>
            <a:ext cx="778933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8669868" y="3284538"/>
            <a:ext cx="903817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872817" y="188913"/>
            <a:ext cx="1075267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751917" y="5949951"/>
            <a:ext cx="68580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1089217" y="4652964"/>
            <a:ext cx="7620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976784" y="1636714"/>
            <a:ext cx="1056216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6096000" y="1341439"/>
            <a:ext cx="916517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8113184" y="1773238"/>
            <a:ext cx="7112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3312585" y="4437063"/>
            <a:ext cx="673100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9169400" y="260350"/>
            <a:ext cx="58420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7632700" y="3573464"/>
            <a:ext cx="73660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6383867" y="3644900"/>
            <a:ext cx="8636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3600451" y="620714"/>
            <a:ext cx="2495549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1295401" y="4581525"/>
            <a:ext cx="2120900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9457267" y="2852738"/>
            <a:ext cx="2324100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7247467" y="5013325"/>
            <a:ext cx="2044700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10128251" y="260350"/>
            <a:ext cx="16764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583267" y="2924175"/>
            <a:ext cx="1739900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912284" y="260350"/>
            <a:ext cx="185420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4000486" y="2143116"/>
            <a:ext cx="4191029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3714734" y="500043"/>
            <a:ext cx="2495549" cy="1762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6048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193330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460375" y="166172"/>
            <a:ext cx="351326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>
                <a:latin typeface="Calibri" pitchFamily="34" charset="0"/>
                <a:cs typeface="Calibri" pitchFamily="34" charset="0"/>
              </a:rPr>
              <a:t>bilgisayar</a:t>
            </a:r>
            <a:endParaRPr lang="tr-TR" sz="6600" dirty="0"/>
          </a:p>
        </p:txBody>
      </p:sp>
      <p:pic>
        <p:nvPicPr>
          <p:cNvPr id="31746" name="Picture 2" descr="bilgisayar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9975" y="355005"/>
            <a:ext cx="1905000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bilgisayar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894" y="1958975"/>
            <a:ext cx="333375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52" name="Picture 8" descr="bilgisayar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7675" y="2425104"/>
            <a:ext cx="3286125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18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6088" y="22177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307975" y="412234"/>
            <a:ext cx="43466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cep telefonu </a:t>
            </a:r>
            <a:endParaRPr lang="tr-TR" sz="6000" dirty="0"/>
          </a:p>
        </p:txBody>
      </p:sp>
      <p:pic>
        <p:nvPicPr>
          <p:cNvPr id="32770" name="Picture 2" descr="cep telefonu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375" y="1427897"/>
            <a:ext cx="3997325" cy="435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ep telefonu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449694"/>
            <a:ext cx="4352087" cy="415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18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9416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828768"/>
              </p:ext>
            </p:extLst>
          </p:nvPr>
        </p:nvGraphicFramePr>
        <p:xfrm>
          <a:off x="460375" y="459962"/>
          <a:ext cx="9956800" cy="1892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568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3600" b="1" dirty="0" smtClean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Televizyon, radyo, bilgisayar, cep telefonu bilgi edinme ve iletişim amaçlı kullandığımız araç – gereçlerdir.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28674" name="Picture 2" descr="televizyon-hareketli-resim-0087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975" y="2674938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radyo-hareketli-resim-00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7" y="4406900"/>
            <a:ext cx="166687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http://1.bp.blogspot.com/-FMu6lNZ0N1g/TwIWSl-jT4I/AAAAAAAAAzU/4Mkg9ZzqjcA/s1600/hareketli_bilgisayar_gifleri_17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3675" y="2674938"/>
            <a:ext cx="173355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cep telefonu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387" y="3754437"/>
            <a:ext cx="1143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127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73" y="2959099"/>
            <a:ext cx="2905125" cy="3196575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3198195"/>
              </p:ext>
            </p:extLst>
          </p:nvPr>
        </p:nvGraphicFramePr>
        <p:xfrm>
          <a:off x="251973" y="558801"/>
          <a:ext cx="10693400" cy="9905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93400"/>
              </a:tblGrid>
              <a:tr h="9905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44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Yemek Hazırlama ve Pişirme Araç – </a:t>
                      </a:r>
                      <a:r>
                        <a:rPr lang="tr-TR" sz="4400" b="1" dirty="0" smtClean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Gereçleri</a:t>
                      </a:r>
                      <a:endParaRPr lang="tr-TR" sz="44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1026" name="Picture 2" descr="FIRI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131" y="1720847"/>
            <a:ext cx="119062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ST MAKİNES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0998" y="1804779"/>
            <a:ext cx="2842038" cy="152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u ısıtıc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150" y="351598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çay makines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8423" y="1720847"/>
            <a:ext cx="1844833" cy="18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ahve makinesi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1277" y="1720847"/>
            <a:ext cx="1923523" cy="211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tefal mutfak robotu ile ilgili g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036" y="3837650"/>
            <a:ext cx="1784876" cy="212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ÇIRPICILAR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4738" y="3945674"/>
            <a:ext cx="1638300" cy="177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314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0586" y="1997463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864470" y="424934"/>
            <a:ext cx="17443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>
                <a:latin typeface="Calibri" pitchFamily="34" charset="0"/>
                <a:cs typeface="Calibri" pitchFamily="34" charset="0"/>
              </a:rPr>
              <a:t>Fırın</a:t>
            </a:r>
            <a:endParaRPr lang="tr-TR" sz="6600" dirty="0"/>
          </a:p>
        </p:txBody>
      </p:sp>
      <p:pic>
        <p:nvPicPr>
          <p:cNvPr id="2050" name="Picture 2" descr="FIRI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728" y="2263775"/>
            <a:ext cx="3625972" cy="33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IRIN GİFLER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3600" y="978932"/>
            <a:ext cx="34575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34750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9086" y="1846843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20700" y="590034"/>
            <a:ext cx="44549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tost makinesi</a:t>
            </a:r>
            <a:endParaRPr lang="tr-TR" sz="6000" dirty="0"/>
          </a:p>
        </p:txBody>
      </p:sp>
      <p:pic>
        <p:nvPicPr>
          <p:cNvPr id="3074" name="Picture 2" descr="TOST MAKİNES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" y="1729803"/>
            <a:ext cx="5781674" cy="442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874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8286" y="1618243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800217" y="297934"/>
            <a:ext cx="32255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su ısıtıcısı</a:t>
            </a:r>
            <a:endParaRPr lang="tr-TR" sz="6000" dirty="0"/>
          </a:p>
        </p:txBody>
      </p:sp>
      <p:pic>
        <p:nvPicPr>
          <p:cNvPr id="5122" name="Picture 2" descr="su ısıtıc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699" y="1516797"/>
            <a:ext cx="5245101" cy="448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874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9786" y="2138943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27233" y="476949"/>
            <a:ext cx="815255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>
                <a:latin typeface="Calibri" pitchFamily="34" charset="0"/>
                <a:cs typeface="Calibri" pitchFamily="34" charset="0"/>
              </a:rPr>
              <a:t>çay – kahve makineleri</a:t>
            </a:r>
            <a:endParaRPr lang="tr-TR" sz="6600" dirty="0"/>
          </a:p>
        </p:txBody>
      </p:sp>
      <p:pic>
        <p:nvPicPr>
          <p:cNvPr id="6146" name="Picture 2" descr="çay makin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233" y="1917700"/>
            <a:ext cx="4165600" cy="41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kahve makin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17700"/>
            <a:ext cx="3351922" cy="382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874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5586" y="1834143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78757" y="488434"/>
            <a:ext cx="48292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mutfak robotu</a:t>
            </a:r>
            <a:endParaRPr lang="tr-TR" sz="6000" dirty="0"/>
          </a:p>
        </p:txBody>
      </p:sp>
      <p:pic>
        <p:nvPicPr>
          <p:cNvPr id="7170" name="Picture 2" descr="tefal mutfak robot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199" y="1694597"/>
            <a:ext cx="4469829" cy="431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874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i53.tinypic.com/2eyau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9786" y="1580585"/>
            <a:ext cx="1834214" cy="3327497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594901" y="3244334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çırpıcılar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29201" y="590034"/>
            <a:ext cx="29274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>
                <a:latin typeface="Calibri" pitchFamily="34" charset="0"/>
                <a:cs typeface="Calibri" pitchFamily="34" charset="0"/>
              </a:rPr>
              <a:t>çırpıcılar</a:t>
            </a:r>
            <a:endParaRPr lang="tr-TR" sz="6000" dirty="0"/>
          </a:p>
        </p:txBody>
      </p:sp>
      <p:pic>
        <p:nvPicPr>
          <p:cNvPr id="8194" name="Picture 2" descr="ÇIRPICILA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201" y="2043666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ÇIRPICILA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536" y="3613666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ÇIRPICILAR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200" name="Picture 8" descr="http://cdn3.n11.com.tr/a1/1024/96/87/99/96879943_4253664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658" y="3479115"/>
            <a:ext cx="2946400" cy="294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ÇIRPICILAR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0024" y="345004"/>
            <a:ext cx="3024176" cy="326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87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596900" y="285728"/>
            <a:ext cx="10883900" cy="22796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günümüzde en gerekli enerji kaynaklarından biridir. </a:t>
            </a: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533" y="2844800"/>
            <a:ext cx="2301989" cy="2997200"/>
          </a:xfrm>
          <a:prstGeom prst="rect">
            <a:avLst/>
          </a:prstGeom>
          <a:noFill/>
        </p:spPr>
      </p:pic>
      <p:pic>
        <p:nvPicPr>
          <p:cNvPr id="6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0250" y="2844800"/>
            <a:ext cx="48323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5474" y="3225800"/>
            <a:ext cx="2206626" cy="214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73" y="2959099"/>
            <a:ext cx="2905125" cy="3196575"/>
          </a:xfrm>
          <a:prstGeom prst="rect">
            <a:avLst/>
          </a:prstGeom>
          <a:noFill/>
        </p:spPr>
      </p:pic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661878"/>
              </p:ext>
            </p:extLst>
          </p:nvPr>
        </p:nvGraphicFramePr>
        <p:xfrm>
          <a:off x="495300" y="254001"/>
          <a:ext cx="10693400" cy="25237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93400"/>
              </a:tblGrid>
              <a:tr h="13589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3600" b="1" dirty="0"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Yemek Hazırlama ve Pişirme Araç – Gereçleri: </a:t>
                      </a:r>
                      <a:r>
                        <a:rPr lang="tr-TR" sz="36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Fırın, tost makinesi, su ısıtıcısı, çay – kahve makineleri, mutfak robotu, çırpıcılar yemek hazırlama ve pişirmede kullandığımız araç gereçlerdir.</a:t>
                      </a:r>
                      <a:endParaRPr lang="tr-TR" sz="36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82"/>
                        </a:gs>
                        <a:gs pos="30000">
                          <a:srgbClr val="66008F"/>
                        </a:gs>
                        <a:gs pos="64999">
                          <a:srgbClr val="BA0066"/>
                        </a:gs>
                        <a:gs pos="89999">
                          <a:srgbClr val="FF0000"/>
                        </a:gs>
                        <a:gs pos="100000">
                          <a:srgbClr val="FF82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4" name="Picture 4" descr="FIRIN GİFLER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275" y="2959099"/>
            <a:ext cx="1190625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TOST MAKİNESİ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1800" y="293496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u ısıtıcı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2075" y="3217536"/>
            <a:ext cx="1339850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çay makines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5100" y="3020855"/>
            <a:ext cx="1844833" cy="18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kahve makinesi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7274" y="4656735"/>
            <a:ext cx="1362075" cy="149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tefal mutfak robotu ile ilgili g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144" y="4557386"/>
            <a:ext cx="1116512" cy="132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ÇIRPICILAR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3250" y="4712595"/>
            <a:ext cx="1206500" cy="130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141" y="2257743"/>
            <a:ext cx="2715421" cy="3009326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1028700" y="276136"/>
            <a:ext cx="8128000" cy="1015663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6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Ev Araç – </a:t>
            </a:r>
            <a:r>
              <a:rPr lang="tr-TR" sz="60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Gereçleri</a:t>
            </a:r>
            <a:endParaRPr lang="tr-TR" sz="6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ÇAMAŞIR MAKİNES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42" y="2108200"/>
            <a:ext cx="2305258" cy="195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laşık makin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3966" y="2152646"/>
            <a:ext cx="1673134" cy="186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ütü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6038" y="1949999"/>
            <a:ext cx="2326861" cy="181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lektrik süpürges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4200" y="4367035"/>
            <a:ext cx="1206500" cy="172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aç kurutma makinesi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0584" y="4484102"/>
            <a:ext cx="1661200" cy="130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031" y="2411705"/>
            <a:ext cx="2715421" cy="3009326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15149" y="348734"/>
            <a:ext cx="63450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Çamaşır makinesi</a:t>
            </a:r>
            <a:endParaRPr lang="tr-TR" sz="6600" dirty="0"/>
          </a:p>
        </p:txBody>
      </p:sp>
      <p:pic>
        <p:nvPicPr>
          <p:cNvPr id="4" name="Picture 2" descr="ÇAMAŞIR MAKİNES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456" y="1766272"/>
            <a:ext cx="5068543" cy="430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031" y="2411705"/>
            <a:ext cx="2715421" cy="3009326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515149" y="348734"/>
            <a:ext cx="60308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Bulaşık makinesi</a:t>
            </a:r>
            <a:endParaRPr lang="tr-TR" sz="6600" dirty="0"/>
          </a:p>
        </p:txBody>
      </p:sp>
      <p:pic>
        <p:nvPicPr>
          <p:cNvPr id="2050" name="Picture 2" descr="bulaşık makin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2174" y="1901830"/>
            <a:ext cx="437832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031" y="2411705"/>
            <a:ext cx="2715421" cy="3009326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515149" y="348734"/>
            <a:ext cx="13853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ütü</a:t>
            </a:r>
            <a:endParaRPr lang="tr-TR" sz="6600" dirty="0"/>
          </a:p>
        </p:txBody>
      </p:sp>
      <p:pic>
        <p:nvPicPr>
          <p:cNvPr id="5122" name="Picture 2" descr="ütü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49" y="1456730"/>
            <a:ext cx="5733251" cy="446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031" y="2411705"/>
            <a:ext cx="2715421" cy="3009326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515149" y="348734"/>
            <a:ext cx="63891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Elektrik süpürgesi</a:t>
            </a:r>
            <a:endParaRPr lang="tr-TR" sz="6600" dirty="0"/>
          </a:p>
        </p:txBody>
      </p:sp>
      <p:pic>
        <p:nvPicPr>
          <p:cNvPr id="6146" name="Picture 2" descr="elektrik süpürg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" y="2182530"/>
            <a:ext cx="61531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031" y="2411705"/>
            <a:ext cx="2715421" cy="3009326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515149" y="348734"/>
            <a:ext cx="78928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latin typeface="Calibri" pitchFamily="34" charset="0"/>
                <a:cs typeface="Calibri" pitchFamily="34" charset="0"/>
              </a:rPr>
              <a:t>Saç kurutma makinesi</a:t>
            </a:r>
            <a:endParaRPr lang="tr-TR" sz="6600" dirty="0"/>
          </a:p>
        </p:txBody>
      </p:sp>
      <p:pic>
        <p:nvPicPr>
          <p:cNvPr id="7170" name="Picture 2" descr="saç kurutma makin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299" y="1788383"/>
            <a:ext cx="4470834" cy="341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79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31" y="3084805"/>
            <a:ext cx="2715421" cy="3009326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533400" y="276136"/>
            <a:ext cx="10604500" cy="2308324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Ev Araç – Gereçleri: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Çamaşır ve bulaşık makineleri, elektrik süpürgesi, ütü, saç kurutma makinesi gibi eşyalar evde işlerimizi kolaylaştırmak için kullandığımız elektrikli araç gereçlerdir.</a:t>
            </a:r>
          </a:p>
        </p:txBody>
      </p:sp>
      <p:pic>
        <p:nvPicPr>
          <p:cNvPr id="4" name="Picture 2" descr="ÇAMAŞIR MAKİNESİ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3677" y="3110204"/>
            <a:ext cx="1466982" cy="124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ulaşık makines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6064" y="3054635"/>
            <a:ext cx="1165220" cy="130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ütü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4700" y="3005243"/>
            <a:ext cx="1828799" cy="142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lektrik süpürges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918" y="4367035"/>
            <a:ext cx="1206500" cy="172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saç kurutma makinesi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1784" y="4788902"/>
            <a:ext cx="1661200" cy="130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118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8961" y="285728"/>
            <a:ext cx="10198140" cy="2774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Elektriğin bulunmasıyla birlikte yaşamımız daha kolay olmaya başladı</a:t>
            </a: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061" y="3844924"/>
            <a:ext cx="2381250" cy="2238376"/>
          </a:xfrm>
          <a:prstGeom prst="rect">
            <a:avLst/>
          </a:prstGeom>
          <a:noFill/>
        </p:spPr>
      </p:pic>
      <p:pic>
        <p:nvPicPr>
          <p:cNvPr id="5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1001" y="3300412"/>
            <a:ext cx="5105400" cy="246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9197" y="3561556"/>
            <a:ext cx="2003503" cy="226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34935" y="215899"/>
            <a:ext cx="11334829" cy="193040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İşlerimizi daha kolay ve daha kısa zamanda yapmaya başladık. </a:t>
            </a:r>
          </a:p>
        </p:txBody>
      </p:sp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1071" y="2908300"/>
            <a:ext cx="2657093" cy="2762251"/>
          </a:xfrm>
          <a:prstGeom prst="rect">
            <a:avLst/>
          </a:prstGeom>
          <a:noFill/>
        </p:spPr>
      </p:pic>
      <p:pic>
        <p:nvPicPr>
          <p:cNvPr id="6146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935" y="2641600"/>
            <a:ext cx="6042066" cy="368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6238" y="3392241"/>
            <a:ext cx="1343861" cy="15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425428"/>
            <a:ext cx="11417339" cy="23558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olmasa günlük yaşamımızda birçok sıkıntı yaşarız. </a:t>
            </a:r>
          </a:p>
        </p:txBody>
      </p:sp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7116" y="3079750"/>
            <a:ext cx="2294020" cy="2933700"/>
          </a:xfrm>
          <a:prstGeom prst="rect">
            <a:avLst/>
          </a:prstGeom>
          <a:noFill/>
        </p:spPr>
      </p:pic>
      <p:pic>
        <p:nvPicPr>
          <p:cNvPr id="8194" name="Picture 2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575" y="3162300"/>
            <a:ext cx="5241925" cy="283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1900" y="2781300"/>
            <a:ext cx="1790202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66761" y="285728"/>
            <a:ext cx="9334539" cy="25566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İşlerimizin çoğunu ya göremeyiz ya da görürken zorlanırız. </a:t>
            </a:r>
          </a:p>
        </p:txBody>
      </p:sp>
      <p:pic>
        <p:nvPicPr>
          <p:cNvPr id="51202" name="Picture 2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31" y="2321652"/>
            <a:ext cx="2905125" cy="3505200"/>
          </a:xfrm>
          <a:prstGeom prst="rect">
            <a:avLst/>
          </a:prstGeom>
          <a:noFill/>
        </p:spPr>
      </p:pic>
      <p:pic>
        <p:nvPicPr>
          <p:cNvPr id="5124" name="Picture 4" descr="elektrikli araç ve gereçler 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0" y="2785994"/>
            <a:ext cx="4178300" cy="304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5238" y="3544640"/>
            <a:ext cx="1578792" cy="206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3880" y="3308350"/>
            <a:ext cx="2294020" cy="2933700"/>
          </a:xfrm>
          <a:prstGeom prst="rect">
            <a:avLst/>
          </a:prstGeom>
          <a:noFill/>
        </p:spPr>
      </p:pic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1822737"/>
              </p:ext>
            </p:extLst>
          </p:nvPr>
        </p:nvGraphicFramePr>
        <p:xfrm>
          <a:off x="254000" y="307942"/>
          <a:ext cx="11518900" cy="2804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18900"/>
              </a:tblGrid>
              <a:tr h="12541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32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Evlerimizde kullandığımız elektrikli araç gereçlerin bazıları ampul, ütü, saç kurutma makinesi, bilgisayar, tablet, cep telefonu, televizyon, radyo, buzdolabı</a:t>
                      </a:r>
                      <a:r>
                        <a:rPr lang="tr-TR" sz="3200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, </a:t>
                      </a:r>
                      <a:r>
                        <a:rPr lang="tr-TR" sz="3200" b="1" dirty="0"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tost - çay - kahve makineleri, elektrikli süpürgesi, çamaşır makinesi, bulaşık makinesi, fırın, elektrikli ısıtıcılar.</a:t>
                      </a:r>
                      <a:endParaRPr lang="tr-TR" sz="3200" b="1" dirty="0"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89535" marR="89535" marT="0" marB="0">
                    <a:gradFill>
                      <a:gsLst>
                        <a:gs pos="0">
                          <a:srgbClr val="000000"/>
                        </a:gs>
                        <a:gs pos="20000">
                          <a:srgbClr val="000040"/>
                        </a:gs>
                        <a:gs pos="50000">
                          <a:srgbClr val="400040"/>
                        </a:gs>
                        <a:gs pos="75000">
                          <a:srgbClr val="8F0040"/>
                        </a:gs>
                        <a:gs pos="89999">
                          <a:srgbClr val="F27300"/>
                        </a:gs>
                        <a:gs pos="100000">
                          <a:srgbClr val="FFBF00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2" name="AutoShape 2" descr="elektrikli araç ve gereçler  res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elektrikli araç ve gereçler  resm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4" name="Picture 6" descr="Çevremizde Elektrikle Çalışan Araçlar Nelerdir?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2" y="3308350"/>
            <a:ext cx="5360988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lektrik gi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6838" y="3883695"/>
            <a:ext cx="1343861" cy="151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400</TotalTime>
  <Words>326</Words>
  <PresentationFormat>Özel</PresentationFormat>
  <Paragraphs>49</Paragraphs>
  <Slides>47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Teknik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2016-08-30T07:03:43Z</dcterms:modified>
  <cp:category>www.sorubak.com</cp:category>
</cp:coreProperties>
</file>