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23"/>
  </p:notesMasterIdLst>
  <p:sldIdLst>
    <p:sldId id="256" r:id="rId2"/>
    <p:sldId id="257" r:id="rId3"/>
    <p:sldId id="270" r:id="rId4"/>
    <p:sldId id="260" r:id="rId5"/>
    <p:sldId id="271" r:id="rId6"/>
    <p:sldId id="261" r:id="rId7"/>
    <p:sldId id="272" r:id="rId8"/>
    <p:sldId id="262" r:id="rId9"/>
    <p:sldId id="273" r:id="rId10"/>
    <p:sldId id="263" r:id="rId11"/>
    <p:sldId id="274" r:id="rId12"/>
    <p:sldId id="264" r:id="rId13"/>
    <p:sldId id="275" r:id="rId14"/>
    <p:sldId id="265" r:id="rId15"/>
    <p:sldId id="276" r:id="rId16"/>
    <p:sldId id="266" r:id="rId17"/>
    <p:sldId id="277" r:id="rId18"/>
    <p:sldId id="267" r:id="rId19"/>
    <p:sldId id="278" r:id="rId20"/>
    <p:sldId id="268" r:id="rId21"/>
    <p:sldId id="279"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38" autoAdjust="0"/>
  </p:normalViewPr>
  <p:slideViewPr>
    <p:cSldViewPr>
      <p:cViewPr>
        <p:scale>
          <a:sx n="77" d="100"/>
          <a:sy n="77" d="100"/>
        </p:scale>
        <p:origin x="-1350" y="-294"/>
      </p:cViewPr>
      <p:guideLst>
        <p:guide orient="horz" pos="2160"/>
        <p:guide pos="2880"/>
      </p:guideLst>
    </p:cSldViewPr>
  </p:slideViewPr>
  <p:outlineViewPr>
    <p:cViewPr>
      <p:scale>
        <a:sx n="33" d="100"/>
        <a:sy n="33" d="100"/>
      </p:scale>
      <p:origin x="0" y="786"/>
    </p:cViewPr>
    <p:sldLst>
      <p:sld r:id="rId1" collapse="1"/>
      <p:sld r:id="rId2" collapse="1"/>
      <p:sld r:id="rId3"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9" d="100"/>
          <a:sy n="69" d="100"/>
        </p:scale>
        <p:origin x="-3270"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slide" Target="slides/slide4.xml"/><Relationship Id="rId1"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9A5D08-0FAE-4C43-8B18-3D9B5A971403}" type="datetimeFigureOut">
              <a:rPr lang="tr-TR" smtClean="0"/>
              <a:pPr/>
              <a:t>11.05.2016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C8DC28-0A78-447B-B2B2-EB22A8FF8040}" type="slidenum">
              <a:rPr lang="tr-TR" smtClean="0"/>
              <a:pPr/>
              <a:t>‹#›</a:t>
            </a:fld>
            <a:endParaRPr lang="tr-TR"/>
          </a:p>
        </p:txBody>
      </p:sp>
    </p:spTree>
    <p:extLst>
      <p:ext uri="{BB962C8B-B14F-4D97-AF65-F5344CB8AC3E}">
        <p14:creationId xmlns:p14="http://schemas.microsoft.com/office/powerpoint/2010/main" xmlns="" val="4162882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BC8DC28-0A78-447B-B2B2-EB22A8FF8040}"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BC8DC28-0A78-447B-B2B2-EB22A8FF8040}" type="slidenum">
              <a:rPr lang="tr-TR" smtClean="0"/>
              <a:pPr/>
              <a:t>2</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BC8DC28-0A78-447B-B2B2-EB22A8FF8040}" type="slidenum">
              <a:rPr lang="tr-TR" smtClean="0"/>
              <a:pPr/>
              <a:t>3</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BC8DC28-0A78-447B-B2B2-EB22A8FF8040}" type="slidenum">
              <a:rPr lang="tr-TR" smtClean="0"/>
              <a:pPr/>
              <a:t>4</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2BC8DC28-0A78-447B-B2B2-EB22A8FF8040}" type="slidenum">
              <a:rPr lang="tr-TR" smtClean="0"/>
              <a:pPr/>
              <a:t>21</a:t>
            </a:fld>
            <a:endParaRPr lang="tr-TR"/>
          </a:p>
        </p:txBody>
      </p:sp>
    </p:spTree>
    <p:extLst>
      <p:ext uri="{BB962C8B-B14F-4D97-AF65-F5344CB8AC3E}">
        <p14:creationId xmlns:p14="http://schemas.microsoft.com/office/powerpoint/2010/main" xmlns="" val="22986348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13 Başlık"/>
          <p:cNvSpPr>
            <a:spLocks noGrp="1"/>
          </p:cNvSpPr>
          <p:nvPr>
            <p:ph type="ctrTitle"/>
          </p:nvPr>
        </p:nvSpPr>
        <p:spPr>
          <a:xfrm>
            <a:off x="1432560" y="359898"/>
            <a:ext cx="7406640" cy="1472184"/>
          </a:xfrm>
        </p:spPr>
        <p:txBody>
          <a:bodyPr anchor="b"/>
          <a:lstStyle>
            <a:lvl1pPr algn="l">
              <a:defRPr/>
            </a:lvl1pPr>
            <a:extLst/>
          </a:lstStyle>
          <a:p>
            <a:r>
              <a:rPr kumimoji="0" lang="tr-TR" smtClean="0"/>
              <a:t>Asıl başlık stili için tıklatın</a:t>
            </a:r>
            <a:endParaRPr kumimoji="0"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20" name="19 Altbilgi Yer Tutucusu"/>
          <p:cNvSpPr>
            <a:spLocks noGrp="1"/>
          </p:cNvSpPr>
          <p:nvPr>
            <p:ph type="ftr" sz="quarter" idx="11"/>
          </p:nvPr>
        </p:nvSpPr>
        <p:spPr/>
        <p:txBody>
          <a:bodyPr/>
          <a:lstStyle>
            <a:extLst/>
          </a:lstStyle>
          <a:p>
            <a:endParaRPr lang="tr-TR"/>
          </a:p>
        </p:txBody>
      </p:sp>
      <p:sp>
        <p:nvSpPr>
          <p:cNvPr id="10" name="9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10" name="9 Dikdörtgen"/>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nchor="ct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4 Dikdörtgen"/>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6" name="5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smtClean="0"/>
              <a:t>Resim eklemek için simgeyi tıklatın</a:t>
            </a:r>
            <a:endParaRPr kumimoji="0" lang="en-US" dirty="0"/>
          </a:p>
        </p:txBody>
      </p:sp>
      <p:sp>
        <p:nvSpPr>
          <p:cNvPr id="9" name="8 Akış Çizelgesi: İşlem"/>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Akış Çizelgesi: İşlem"/>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Pasta"/>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Dikdörtgen"/>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Yer Tutucusu"/>
          <p:cNvSpPr>
            <a:spLocks noGrp="1"/>
          </p:cNvSpPr>
          <p:nvPr>
            <p:ph type="title"/>
          </p:nvPr>
        </p:nvSpPr>
        <p:spPr>
          <a:xfrm>
            <a:off x="1435608" y="274638"/>
            <a:ext cx="7498080" cy="1143000"/>
          </a:xfrm>
          <a:prstGeom prst="rect">
            <a:avLst/>
          </a:prstGeom>
        </p:spPr>
        <p:txBody>
          <a:bodyPr anchor="ctr">
            <a:normAutofit/>
          </a:bodyPr>
          <a:lstStyle>
            <a:extLst/>
          </a:lstStyle>
          <a:p>
            <a:r>
              <a:rPr kumimoji="0" lang="tr-TR" smtClean="0"/>
              <a:t>Asıl başlık stili için tıklatın</a:t>
            </a:r>
            <a:endParaRPr kumimoji="0" lang="en-US"/>
          </a:p>
        </p:txBody>
      </p:sp>
      <p:sp>
        <p:nvSpPr>
          <p:cNvPr id="9" name="8 Metin Yer Tutucusu"/>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D9F75050-0E15-4C5B-92B0-66D068882F1F}" type="datetimeFigureOut">
              <a:rPr lang="tr-TR" smtClean="0"/>
              <a:pPr/>
              <a:t>11.05.2016</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tr-TR"/>
          </a:p>
        </p:txBody>
      </p:sp>
      <p:sp>
        <p:nvSpPr>
          <p:cNvPr id="22" name="21 Slayt Numarası Yer Tutucusu"/>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1DEFA8C-F947-479F-BE07-76B6B3F80BF1}" type="slidenum">
              <a:rPr lang="tr-TR" smtClean="0"/>
              <a:pPr/>
              <a:t>‹#›</a:t>
            </a:fld>
            <a:endParaRPr lang="tr-TR"/>
          </a:p>
        </p:txBody>
      </p:sp>
      <p:sp>
        <p:nvSpPr>
          <p:cNvPr id="15" name="14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ransition spd="med">
    <p:wedge/>
    <p:sndAc>
      <p:stSnd>
        <p:snd r:embed="rId13" name="cashreg.wav"/>
      </p:stSnd>
    </p:sndAc>
  </p:transition>
  <p:timing>
    <p:tnLst>
      <p:par>
        <p:cTn id="1" dur="indefinite" restart="never" nodeType="tmRoot"/>
      </p:par>
    </p:tnLst>
  </p:timing>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764705"/>
            <a:ext cx="7772400" cy="1296143"/>
          </a:xfrm>
        </p:spPr>
        <p:txBody>
          <a:bodyPr>
            <a:normAutofit/>
          </a:bodyPr>
          <a:lstStyle/>
          <a:p>
            <a:pPr algn="ctr"/>
            <a:r>
              <a:rPr lang="tr-TR" dirty="0" smtClean="0">
                <a:solidFill>
                  <a:srgbClr val="FF0000"/>
                </a:solidFill>
              </a:rPr>
              <a:t>EKONOMİK FAALİYETLER</a:t>
            </a:r>
            <a:endParaRPr lang="tr-TR" dirty="0">
              <a:solidFill>
                <a:srgbClr val="FF0000"/>
              </a:solidFill>
            </a:endParaRPr>
          </a:p>
        </p:txBody>
      </p:sp>
      <p:sp>
        <p:nvSpPr>
          <p:cNvPr id="3" name="2 Alt Başlık"/>
          <p:cNvSpPr>
            <a:spLocks noGrp="1"/>
          </p:cNvSpPr>
          <p:nvPr>
            <p:ph type="subTitle" idx="1"/>
          </p:nvPr>
        </p:nvSpPr>
        <p:spPr>
          <a:xfrm>
            <a:off x="971600" y="2204864"/>
            <a:ext cx="7344816" cy="3600400"/>
          </a:xfrm>
        </p:spPr>
        <p:txBody>
          <a:bodyPr>
            <a:normAutofit fontScale="70000" lnSpcReduction="20000"/>
          </a:bodyPr>
          <a:lstStyle/>
          <a:p>
            <a:pPr fontAlgn="base"/>
            <a:r>
              <a:rPr lang="tr-TR" sz="3100" b="1" dirty="0" smtClean="0">
                <a:latin typeface="Comic Sans MS" pitchFamily="66" charset="0"/>
              </a:rPr>
              <a:t>Ekonomik Faaliyet Nedir?</a:t>
            </a:r>
          </a:p>
          <a:p>
            <a:pPr fontAlgn="base"/>
            <a:r>
              <a:rPr lang="tr-TR" sz="3100" b="1" dirty="0" smtClean="0">
                <a:latin typeface="Comic Sans MS" pitchFamily="66" charset="0"/>
              </a:rPr>
              <a:t>İktisadi olarak sermaye, </a:t>
            </a:r>
            <a:r>
              <a:rPr lang="tr-TR" sz="3100" b="1" dirty="0" smtClean="0">
                <a:solidFill>
                  <a:srgbClr val="FF0000"/>
                </a:solidFill>
                <a:latin typeface="Comic Sans MS" pitchFamily="66" charset="0"/>
              </a:rPr>
              <a:t>emek</a:t>
            </a:r>
            <a:r>
              <a:rPr lang="tr-TR" sz="3100" b="1" dirty="0" smtClean="0">
                <a:latin typeface="Comic Sans MS" pitchFamily="66" charset="0"/>
              </a:rPr>
              <a:t> ve ham madenin birleştirilerek</a:t>
            </a:r>
            <a:r>
              <a:rPr lang="tr-TR" sz="3100" b="1" dirty="0" smtClean="0">
                <a:solidFill>
                  <a:srgbClr val="FF0000"/>
                </a:solidFill>
                <a:latin typeface="Comic Sans MS" pitchFamily="66" charset="0"/>
              </a:rPr>
              <a:t> anlam </a:t>
            </a:r>
            <a:r>
              <a:rPr lang="tr-TR" sz="3100" b="1" dirty="0" smtClean="0">
                <a:latin typeface="Comic Sans MS" pitchFamily="66" charset="0"/>
              </a:rPr>
              <a:t>kazanmasına "ekonomik faaliyet" denir.</a:t>
            </a:r>
          </a:p>
          <a:p>
            <a:pPr fontAlgn="base"/>
            <a:r>
              <a:rPr lang="tr-TR" sz="3100" b="1" dirty="0" smtClean="0">
                <a:latin typeface="Comic Sans MS" pitchFamily="66" charset="0"/>
              </a:rPr>
              <a:t>Bireysel Anlamda Ekonomik Faaliyet Nedir?</a:t>
            </a:r>
          </a:p>
          <a:p>
            <a:pPr fontAlgn="base"/>
            <a:r>
              <a:rPr lang="tr-TR" sz="3100" b="1" dirty="0" smtClean="0">
                <a:latin typeface="Comic Sans MS" pitchFamily="66" charset="0"/>
              </a:rPr>
              <a:t>İnsanların yaşamaları için alım gücü sahibi olmaları gerekir alım gücü sahibi olmaları içinse çeşitli işlerde çalışıp </a:t>
            </a:r>
            <a:r>
              <a:rPr lang="tr-TR" sz="3100" b="1" dirty="0" smtClean="0">
                <a:solidFill>
                  <a:srgbClr val="FF0000"/>
                </a:solidFill>
                <a:latin typeface="Comic Sans MS" pitchFamily="66" charset="0"/>
              </a:rPr>
              <a:t>para</a:t>
            </a:r>
            <a:r>
              <a:rPr lang="tr-TR" sz="3100" b="1" dirty="0" smtClean="0">
                <a:latin typeface="Comic Sans MS" pitchFamily="66" charset="0"/>
              </a:rPr>
              <a:t> kazanmalıdırlar. İşte Bireysel olarak kişilerin gerçekleştirdiği bu para kazanabilme faaliyetlerine "Ekonomik Faaliyet" denir.</a:t>
            </a:r>
          </a:p>
          <a:p>
            <a:r>
              <a:rPr lang="tr-TR" dirty="0" smtClean="0"/>
              <a:t/>
            </a:r>
            <a:br>
              <a:rPr lang="tr-TR" dirty="0" smtClean="0"/>
            </a:br>
            <a:endParaRPr lang="tr-TR" dirty="0"/>
          </a:p>
        </p:txBody>
      </p:sp>
    </p:spTree>
  </p:cSld>
  <p:clrMapOvr>
    <a:masterClrMapping/>
  </p:clrMapOvr>
  <p:transition spd="med">
    <p:wedge/>
    <p:sndAc>
      <p:stSnd>
        <p:snd r:embed="rId3" name="cashreg.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TİCARET</a:t>
            </a:r>
            <a:endParaRPr lang="tr-TR" dirty="0"/>
          </a:p>
        </p:txBody>
      </p:sp>
      <p:pic>
        <p:nvPicPr>
          <p:cNvPr id="22530" name="Picture 2" descr="ekonomik faaliyetler nelerdir ile ilgili görsel sonucu"/>
          <p:cNvPicPr>
            <a:picLocks noChangeAspect="1" noChangeArrowheads="1"/>
          </p:cNvPicPr>
          <p:nvPr/>
        </p:nvPicPr>
        <p:blipFill>
          <a:blip r:embed="rId3" cstate="print"/>
          <a:srcRect/>
          <a:stretch>
            <a:fillRect/>
          </a:stretch>
        </p:blipFill>
        <p:spPr bwMode="auto">
          <a:xfrm>
            <a:off x="1403648" y="1988840"/>
            <a:ext cx="6120680" cy="3559352"/>
          </a:xfrm>
          <a:prstGeom prst="rect">
            <a:avLst/>
          </a:prstGeom>
          <a:noFill/>
        </p:spPr>
      </p:pic>
    </p:spTree>
  </p:cSld>
  <p:clrMapOvr>
    <a:masterClrMapping/>
  </p:clrMapOvr>
  <p:transition spd="med">
    <p:wedge/>
    <p:sndAc>
      <p:stSnd>
        <p:snd r:embed="rId2" name="cashreg.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907704" y="1582341"/>
            <a:ext cx="5976664" cy="3477875"/>
          </a:xfrm>
          <a:prstGeom prst="rect">
            <a:avLst/>
          </a:prstGeom>
        </p:spPr>
        <p:txBody>
          <a:bodyPr wrap="square">
            <a:spAutoFit/>
          </a:bodyPr>
          <a:lstStyle/>
          <a:p>
            <a:r>
              <a:rPr lang="tr-TR" sz="2000" b="1" dirty="0" smtClean="0">
                <a:latin typeface="Comic Sans MS" pitchFamily="66" charset="0"/>
              </a:rPr>
              <a:t>Madencilik</a:t>
            </a:r>
            <a:r>
              <a:rPr lang="tr-TR" sz="2000" dirty="0" smtClean="0">
                <a:latin typeface="Comic Sans MS" pitchFamily="66" charset="0"/>
              </a:rPr>
              <a:t>, </a:t>
            </a:r>
            <a:r>
              <a:rPr lang="tr-TR" sz="2000" dirty="0" smtClean="0">
                <a:solidFill>
                  <a:srgbClr val="FF0000"/>
                </a:solidFill>
                <a:latin typeface="Comic Sans MS" pitchFamily="66" charset="0"/>
              </a:rPr>
              <a:t>yer altındaki madenlerin </a:t>
            </a:r>
            <a:r>
              <a:rPr lang="tr-TR" sz="2000" dirty="0" smtClean="0">
                <a:latin typeface="Comic Sans MS" pitchFamily="66" charset="0"/>
              </a:rPr>
              <a:t>araştırılması, çıkarılması ve </a:t>
            </a:r>
            <a:r>
              <a:rPr lang="tr-TR" sz="2000" dirty="0" smtClean="0">
                <a:solidFill>
                  <a:srgbClr val="FF0000"/>
                </a:solidFill>
                <a:latin typeface="Comic Sans MS" pitchFamily="66" charset="0"/>
              </a:rPr>
              <a:t>işletilmesiyle </a:t>
            </a:r>
            <a:r>
              <a:rPr lang="tr-TR" sz="2000" dirty="0" smtClean="0">
                <a:latin typeface="Comic Sans MS" pitchFamily="66" charset="0"/>
              </a:rPr>
              <a:t>ilgili teknik ve yöntemlerin bütünüdür. </a:t>
            </a:r>
            <a:r>
              <a:rPr lang="tr-TR" sz="2000" dirty="0" smtClean="0">
                <a:solidFill>
                  <a:srgbClr val="FF0000"/>
                </a:solidFill>
                <a:latin typeface="Comic Sans MS" pitchFamily="66" charset="0"/>
              </a:rPr>
              <a:t>Cevher , endüstriyel </a:t>
            </a:r>
            <a:r>
              <a:rPr lang="tr-TR" sz="2000" dirty="0" smtClean="0">
                <a:latin typeface="Comic Sans MS" pitchFamily="66" charset="0"/>
              </a:rPr>
              <a:t>ham madde , </a:t>
            </a:r>
            <a:r>
              <a:rPr lang="tr-TR" sz="2000" dirty="0" smtClean="0">
                <a:solidFill>
                  <a:srgbClr val="FF0000"/>
                </a:solidFill>
                <a:latin typeface="Comic Sans MS" pitchFamily="66" charset="0"/>
              </a:rPr>
              <a:t>kömür </a:t>
            </a:r>
            <a:r>
              <a:rPr lang="tr-TR" sz="2000" dirty="0" smtClean="0">
                <a:latin typeface="Comic Sans MS" pitchFamily="66" charset="0"/>
              </a:rPr>
              <a:t>ve </a:t>
            </a:r>
            <a:r>
              <a:rPr lang="tr-TR" sz="2000" dirty="0" smtClean="0">
                <a:solidFill>
                  <a:srgbClr val="FF0000"/>
                </a:solidFill>
                <a:latin typeface="Comic Sans MS" pitchFamily="66" charset="0"/>
              </a:rPr>
              <a:t>petrol</a:t>
            </a:r>
            <a:r>
              <a:rPr lang="tr-TR" sz="2000" dirty="0" smtClean="0">
                <a:latin typeface="Comic Sans MS" pitchFamily="66" charset="0"/>
              </a:rPr>
              <a:t> gibi ekonomik ekli doğal hammaddeyi sağlamaktır. Ekonomik önemi bulunan </a:t>
            </a:r>
            <a:r>
              <a:rPr lang="tr-TR" sz="2000" dirty="0" smtClean="0">
                <a:solidFill>
                  <a:srgbClr val="FF0000"/>
                </a:solidFill>
                <a:latin typeface="Comic Sans MS" pitchFamily="66" charset="0"/>
              </a:rPr>
              <a:t>mineralleri</a:t>
            </a:r>
            <a:r>
              <a:rPr lang="tr-TR" sz="2000" dirty="0" smtClean="0">
                <a:latin typeface="Comic Sans MS" pitchFamily="66" charset="0"/>
              </a:rPr>
              <a:t> rasyonel bir şekilde endüstriye sağlamak için geliştirilmiş uygulamalı bilim dalıdır. Maden yataklarının aranması, projelendirilmesi, işletilmesi ve çıkarılan madenin zenginleştirilmesi ile ilgili işlemleri içerir.</a:t>
            </a:r>
            <a:endParaRPr lang="tr-TR" sz="2000" dirty="0">
              <a:latin typeface="Comic Sans MS" pitchFamily="66" charset="0"/>
            </a:endParaRPr>
          </a:p>
        </p:txBody>
      </p:sp>
      <p:sp>
        <p:nvSpPr>
          <p:cNvPr id="5" name="4 Başlık"/>
          <p:cNvSpPr>
            <a:spLocks noGrp="1"/>
          </p:cNvSpPr>
          <p:nvPr>
            <p:ph type="title"/>
          </p:nvPr>
        </p:nvSpPr>
        <p:spPr/>
        <p:txBody>
          <a:bodyPr/>
          <a:lstStyle/>
          <a:p>
            <a:r>
              <a:rPr lang="tr-TR" dirty="0" smtClean="0"/>
              <a:t>5-MADENCİLİK</a:t>
            </a:r>
            <a:endParaRPr lang="tr-TR" dirty="0"/>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MADENCİLİK</a:t>
            </a:r>
            <a:endParaRPr lang="tr-TR" dirty="0"/>
          </a:p>
        </p:txBody>
      </p:sp>
      <p:pic>
        <p:nvPicPr>
          <p:cNvPr id="21506" name="Picture 2" descr="ekonomik faaliyetler nelerdir ile ilgili görsel sonucu"/>
          <p:cNvPicPr>
            <a:picLocks noChangeAspect="1" noChangeArrowheads="1"/>
          </p:cNvPicPr>
          <p:nvPr/>
        </p:nvPicPr>
        <p:blipFill>
          <a:blip r:embed="rId3" cstate="print"/>
          <a:srcRect/>
          <a:stretch>
            <a:fillRect/>
          </a:stretch>
        </p:blipFill>
        <p:spPr bwMode="auto">
          <a:xfrm>
            <a:off x="1763688" y="1628800"/>
            <a:ext cx="5832648" cy="3266282"/>
          </a:xfrm>
          <a:prstGeom prst="rect">
            <a:avLst/>
          </a:prstGeom>
          <a:noFill/>
        </p:spPr>
      </p:pic>
    </p:spTree>
  </p:cSld>
  <p:clrMapOvr>
    <a:masterClrMapping/>
  </p:clrMapOvr>
  <p:transition spd="med">
    <p:wedge/>
    <p:sndAc>
      <p:stSnd>
        <p:snd r:embed="rId2" name="cashreg.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547664" y="1720840"/>
            <a:ext cx="6984776" cy="4247317"/>
          </a:xfrm>
          <a:prstGeom prst="rect">
            <a:avLst/>
          </a:prstGeom>
        </p:spPr>
        <p:txBody>
          <a:bodyPr wrap="square">
            <a:spAutoFit/>
          </a:bodyPr>
          <a:lstStyle/>
          <a:p>
            <a:pPr fontAlgn="base"/>
            <a:r>
              <a:rPr lang="tr-TR" sz="2400" dirty="0" smtClean="0">
                <a:latin typeface="Comic Sans MS" pitchFamily="66" charset="0"/>
              </a:rPr>
              <a:t>Geniş çaptaki gezme faaliyetlerine denir.</a:t>
            </a:r>
          </a:p>
          <a:p>
            <a:pPr fontAlgn="base"/>
            <a:r>
              <a:rPr lang="tr-TR" sz="2400" dirty="0" smtClean="0">
                <a:latin typeface="Comic Sans MS" pitchFamily="66" charset="0"/>
              </a:rPr>
              <a:t>Son zamanlarda </a:t>
            </a:r>
            <a:r>
              <a:rPr lang="tr-TR" sz="2400" dirty="0" smtClean="0">
                <a:solidFill>
                  <a:srgbClr val="FF0000"/>
                </a:solidFill>
                <a:latin typeface="Comic Sans MS" pitchFamily="66" charset="0"/>
              </a:rPr>
              <a:t>ulaşım </a:t>
            </a:r>
            <a:r>
              <a:rPr lang="tr-TR" sz="2400" dirty="0" smtClean="0">
                <a:latin typeface="Comic Sans MS" pitchFamily="66" charset="0"/>
              </a:rPr>
              <a:t>araçlarının büyük gelişmesi, insanları, tatillerini bulundukları yerlerden uzaklarda geçirmeye, böylece yeni yerler görüp, başka insanlarla tanışma fırsatı elde etmeye teşvik etmiştir. Bu da </a:t>
            </a:r>
            <a:r>
              <a:rPr lang="tr-TR" sz="2400" dirty="0" smtClean="0">
                <a:solidFill>
                  <a:srgbClr val="FF0000"/>
                </a:solidFill>
                <a:latin typeface="Comic Sans MS" pitchFamily="66" charset="0"/>
              </a:rPr>
              <a:t>turizm</a:t>
            </a:r>
            <a:r>
              <a:rPr lang="tr-TR" sz="2400" dirty="0" smtClean="0">
                <a:latin typeface="Comic Sans MS" pitchFamily="66" charset="0"/>
              </a:rPr>
              <a:t> denen faaliyetlerin doğmasını hazırlamıştır.</a:t>
            </a:r>
          </a:p>
          <a:p>
            <a:pPr fontAlgn="base"/>
            <a:r>
              <a:rPr lang="tr-TR" sz="2400" dirty="0" smtClean="0">
                <a:latin typeface="Comic Sans MS" pitchFamily="66" charset="0"/>
              </a:rPr>
              <a:t>Ülkemiz dört mevsimin yaşandığı tam bir turizm cennetidir.</a:t>
            </a:r>
          </a:p>
          <a:p>
            <a:r>
              <a:rPr lang="tr-TR" dirty="0" smtClean="0"/>
              <a:t/>
            </a:r>
            <a:br>
              <a:rPr lang="tr-TR" dirty="0" smtClean="0"/>
            </a:br>
            <a:r>
              <a:rPr lang="tr-TR" dirty="0" smtClean="0"/>
              <a:t/>
            </a:r>
            <a:br>
              <a:rPr lang="tr-TR" dirty="0" smtClean="0"/>
            </a:br>
            <a:endParaRPr lang="tr-TR" dirty="0"/>
          </a:p>
        </p:txBody>
      </p:sp>
      <p:sp>
        <p:nvSpPr>
          <p:cNvPr id="5" name="4 Başlık"/>
          <p:cNvSpPr>
            <a:spLocks noGrp="1"/>
          </p:cNvSpPr>
          <p:nvPr>
            <p:ph type="title"/>
          </p:nvPr>
        </p:nvSpPr>
        <p:spPr/>
        <p:txBody>
          <a:bodyPr/>
          <a:lstStyle/>
          <a:p>
            <a:r>
              <a:rPr lang="tr-TR" dirty="0" smtClean="0"/>
              <a:t>6-TURİZM</a:t>
            </a:r>
            <a:endParaRPr lang="tr-TR" dirty="0"/>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TURİZM</a:t>
            </a:r>
            <a:endParaRPr lang="tr-TR" dirty="0"/>
          </a:p>
        </p:txBody>
      </p:sp>
      <p:sp>
        <p:nvSpPr>
          <p:cNvPr id="20482" name="AutoShape 2" descr="madencili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0484" name="Picture 4" descr="ekonomik faaliyetler nelerdir ile ilgili görsel sonucu"/>
          <p:cNvPicPr>
            <a:picLocks noChangeAspect="1" noChangeArrowheads="1"/>
          </p:cNvPicPr>
          <p:nvPr/>
        </p:nvPicPr>
        <p:blipFill>
          <a:blip r:embed="rId3" cstate="print"/>
          <a:srcRect/>
          <a:stretch>
            <a:fillRect/>
          </a:stretch>
        </p:blipFill>
        <p:spPr bwMode="auto">
          <a:xfrm>
            <a:off x="1475656" y="1772816"/>
            <a:ext cx="6696744" cy="3646905"/>
          </a:xfrm>
          <a:prstGeom prst="rect">
            <a:avLst/>
          </a:prstGeom>
          <a:noFill/>
        </p:spPr>
      </p:pic>
      <p:sp>
        <p:nvSpPr>
          <p:cNvPr id="20486" name="AutoShape 6" descr="ekonomik faaliyetler nelerd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lstStyle/>
          <a:p>
            <a:r>
              <a:rPr lang="tr-TR" dirty="0" smtClean="0"/>
              <a:t>7-ORMANCILIK</a:t>
            </a:r>
            <a:endParaRPr lang="tr-TR" dirty="0"/>
          </a:p>
        </p:txBody>
      </p:sp>
      <p:sp>
        <p:nvSpPr>
          <p:cNvPr id="3" name="2 İçerik Yer Tutucusu"/>
          <p:cNvSpPr>
            <a:spLocks noGrp="1"/>
          </p:cNvSpPr>
          <p:nvPr>
            <p:ph idx="1"/>
          </p:nvPr>
        </p:nvSpPr>
        <p:spPr>
          <a:xfrm>
            <a:off x="1043608" y="1052736"/>
            <a:ext cx="7653536" cy="5040560"/>
          </a:xfrm>
        </p:spPr>
        <p:txBody>
          <a:bodyPr>
            <a:normAutofit fontScale="92500"/>
          </a:bodyPr>
          <a:lstStyle/>
          <a:p>
            <a:endParaRPr lang="tr-TR" sz="2800" dirty="0" smtClean="0">
              <a:latin typeface="Comic Sans MS" pitchFamily="66" charset="0"/>
            </a:endParaRPr>
          </a:p>
          <a:p>
            <a:pPr marL="82296" indent="0">
              <a:buNone/>
            </a:pPr>
            <a:r>
              <a:rPr lang="tr-TR" sz="2800" dirty="0" smtClean="0">
                <a:latin typeface="Comic Sans MS" pitchFamily="66" charset="0"/>
              </a:rPr>
              <a:t>Ormancılık, toplumun orman ürünlerine ve hizmetlerine olan gereksinimlerini sürekli olarak karşılamak amacıyla biyolojik, teknik, ekonomik, sosyal, kültürel ve yönetsel çalışmaların tümünü kapsayan çok yönlü ve sürdürülebilir bir etkinlik olarak tanımlanmaktadır. Diğer bir deyimle ormancılık, biyolojik ve teknik özelliğinin yanında ekonomik, sosyal, kültürel ve yönetsel boyutu ön planda olan bir orman kaynakları yönetim mesleği olarak algılanmaktadır. </a:t>
            </a:r>
            <a:r>
              <a:rPr lang="tr-TR" dirty="0" smtClean="0">
                <a:latin typeface="Comic Sans MS" pitchFamily="66" charset="0"/>
              </a:rPr>
              <a:t/>
            </a:r>
            <a:br>
              <a:rPr lang="tr-TR" dirty="0" smtClean="0">
                <a:latin typeface="Comic Sans MS" pitchFamily="66" charset="0"/>
              </a:rPr>
            </a:br>
            <a:endParaRPr lang="tr-TR" dirty="0">
              <a:latin typeface="Comic Sans MS" pitchFamily="66" charset="0"/>
            </a:endParaRPr>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ORMANCILIK</a:t>
            </a:r>
            <a:endParaRPr lang="tr-TR" dirty="0"/>
          </a:p>
        </p:txBody>
      </p:sp>
      <p:sp>
        <p:nvSpPr>
          <p:cNvPr id="23554" name="AutoShape 2" descr="ormancılı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3556" name="AutoShape 4" descr="ormancılı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3558" name="AutoShape 6" descr="ormancılı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3560" name="AutoShape 8" descr="ormancılı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3562" name="AutoShape 10" descr="ormancılı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3564" name="AutoShape 12" descr="ormancılı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3566" name="AutoShape 14" descr="ekonomik faaliyetler nelerd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3568" name="AutoShape 16" descr="ekonomik faaliyetler nelerd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3574" name="AutoShape 22" descr="ekonomik faaliyetler nelerd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3578" name="Picture 26" descr="ekonomik faaliyetler nelerdir ile ilgili görsel sonucu"/>
          <p:cNvPicPr>
            <a:picLocks noChangeAspect="1" noChangeArrowheads="1"/>
          </p:cNvPicPr>
          <p:nvPr/>
        </p:nvPicPr>
        <p:blipFill>
          <a:blip r:embed="rId3" cstate="print"/>
          <a:srcRect/>
          <a:stretch>
            <a:fillRect/>
          </a:stretch>
        </p:blipFill>
        <p:spPr bwMode="auto">
          <a:xfrm>
            <a:off x="1691680" y="1700808"/>
            <a:ext cx="5112568" cy="3290128"/>
          </a:xfrm>
          <a:prstGeom prst="rect">
            <a:avLst/>
          </a:prstGeom>
          <a:noFill/>
        </p:spPr>
      </p:pic>
    </p:spTree>
  </p:cSld>
  <p:clrMapOvr>
    <a:masterClrMapping/>
  </p:clrMapOvr>
  <p:transition spd="med">
    <p:wedge/>
    <p:sndAc>
      <p:stSnd>
        <p:snd r:embed="rId2" name="cashreg.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403648" y="1412776"/>
            <a:ext cx="7056784" cy="3693319"/>
          </a:xfrm>
          <a:prstGeom prst="rect">
            <a:avLst/>
          </a:prstGeom>
        </p:spPr>
        <p:txBody>
          <a:bodyPr wrap="square">
            <a:spAutoFit/>
          </a:bodyPr>
          <a:lstStyle/>
          <a:p>
            <a:r>
              <a:rPr lang="tr-TR" sz="2400" dirty="0" smtClean="0">
                <a:latin typeface="Comic Sans MS" pitchFamily="66" charset="0"/>
              </a:rPr>
              <a:t>İnsan ve eşyanın bir yerden başka bir yere aktarılması. Medeniyet tarihinde ulaşım, insanların yaşayışında her zaman önemli bir yer almıştır. Eşya ve malların üretildikleri yerler dışına taşınmaları, bunlara değişik yerlerde ihtiyaç duyulmasından ileri gelir. İnsanlar ise iş icabı, yahut sosyal veya kültürel ihtiyaçlarını karşılamak için bir yerden başka bir yere giderler.</a:t>
            </a:r>
            <a:r>
              <a:rPr lang="tr-TR" dirty="0" smtClean="0"/>
              <a:t/>
            </a:r>
            <a:br>
              <a:rPr lang="tr-TR" dirty="0" smtClean="0"/>
            </a:br>
            <a:endParaRPr lang="tr-TR" dirty="0"/>
          </a:p>
        </p:txBody>
      </p:sp>
      <p:sp>
        <p:nvSpPr>
          <p:cNvPr id="5" name="4 Başlık"/>
          <p:cNvSpPr>
            <a:spLocks noGrp="1"/>
          </p:cNvSpPr>
          <p:nvPr>
            <p:ph type="title"/>
          </p:nvPr>
        </p:nvSpPr>
        <p:spPr/>
        <p:txBody>
          <a:bodyPr/>
          <a:lstStyle/>
          <a:p>
            <a:r>
              <a:rPr lang="tr-TR" dirty="0" smtClean="0"/>
              <a:t>8-ULAŞIM</a:t>
            </a:r>
            <a:endParaRPr lang="tr-TR" dirty="0"/>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ULAŞIM</a:t>
            </a:r>
            <a:endParaRPr lang="tr-TR" dirty="0"/>
          </a:p>
        </p:txBody>
      </p:sp>
      <p:pic>
        <p:nvPicPr>
          <p:cNvPr id="24578" name="Picture 2" descr="ekonomik faaliyetler nelerdir ile ilgili görsel sonucu"/>
          <p:cNvPicPr>
            <a:picLocks noChangeAspect="1" noChangeArrowheads="1"/>
          </p:cNvPicPr>
          <p:nvPr/>
        </p:nvPicPr>
        <p:blipFill>
          <a:blip r:embed="rId3" cstate="print"/>
          <a:srcRect/>
          <a:stretch>
            <a:fillRect/>
          </a:stretch>
        </p:blipFill>
        <p:spPr bwMode="auto">
          <a:xfrm>
            <a:off x="1619672" y="1700808"/>
            <a:ext cx="6418104" cy="3600400"/>
          </a:xfrm>
          <a:prstGeom prst="rect">
            <a:avLst/>
          </a:prstGeom>
          <a:noFill/>
        </p:spPr>
      </p:pic>
    </p:spTree>
  </p:cSld>
  <p:clrMapOvr>
    <a:masterClrMapping/>
  </p:clrMapOvr>
  <p:transition spd="med">
    <p:wedge/>
    <p:sndAc>
      <p:stSnd>
        <p:snd r:embed="rId2" name="cashreg.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1450649" y="1628800"/>
            <a:ext cx="6480720" cy="2554545"/>
          </a:xfrm>
          <a:prstGeom prst="rect">
            <a:avLst/>
          </a:prstGeom>
        </p:spPr>
        <p:txBody>
          <a:bodyPr wrap="square">
            <a:spAutoFit/>
          </a:bodyPr>
          <a:lstStyle/>
          <a:p>
            <a:r>
              <a:rPr lang="tr-TR" sz="2000" dirty="0" smtClean="0">
                <a:latin typeface="Comic Sans MS" pitchFamily="66" charset="0"/>
              </a:rPr>
              <a:t>Zaruri ihtiyaçların dışında bir de zaruri olmayan, gerçekleşmesi ileri bir zamana bırakılabilecek olan, yani esnek ve aynı zamanda yerine getirildiğinde insana mutluluk katan ihtiyaçlar vardır.. Gezmek, eğlenmek gibi ya da bir tedavi, bir moral depolama gibi insanı motive eden, tatmin eden ihtiyaçlardır diyerek ifade etmek mümkündür. İşte genel bir ifade ile hizmet sektörü bu noktada devreye girer.</a:t>
            </a:r>
            <a:endParaRPr lang="tr-TR" sz="2000" dirty="0">
              <a:latin typeface="Comic Sans MS" pitchFamily="66" charset="0"/>
            </a:endParaRPr>
          </a:p>
        </p:txBody>
      </p:sp>
      <p:sp>
        <p:nvSpPr>
          <p:cNvPr id="6" name="5 Başlık"/>
          <p:cNvSpPr>
            <a:spLocks noGrp="1"/>
          </p:cNvSpPr>
          <p:nvPr>
            <p:ph type="title"/>
          </p:nvPr>
        </p:nvSpPr>
        <p:spPr/>
        <p:txBody>
          <a:bodyPr/>
          <a:lstStyle/>
          <a:p>
            <a:r>
              <a:rPr lang="tr-TR" dirty="0" smtClean="0"/>
              <a:t>9-HİZMET SEKTÖRÜ</a:t>
            </a:r>
            <a:endParaRPr lang="tr-TR" dirty="0"/>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Başlıca ekonomik faaliyetler</a:t>
            </a:r>
            <a:endParaRPr lang="tr-TR" dirty="0"/>
          </a:p>
        </p:txBody>
      </p:sp>
      <p:sp>
        <p:nvSpPr>
          <p:cNvPr id="3" name="2 İçerik Yer Tutucusu"/>
          <p:cNvSpPr>
            <a:spLocks noGrp="1"/>
          </p:cNvSpPr>
          <p:nvPr>
            <p:ph idx="1"/>
          </p:nvPr>
        </p:nvSpPr>
        <p:spPr/>
        <p:txBody>
          <a:bodyPr>
            <a:normAutofit fontScale="85000" lnSpcReduction="20000"/>
          </a:bodyPr>
          <a:lstStyle/>
          <a:p>
            <a:pPr fontAlgn="base"/>
            <a:r>
              <a:rPr lang="tr-TR" dirty="0" smtClean="0">
                <a:latin typeface="Comic Sans MS" pitchFamily="66" charset="0"/>
              </a:rPr>
              <a:t>1. Tarım</a:t>
            </a:r>
          </a:p>
          <a:p>
            <a:pPr fontAlgn="base"/>
            <a:r>
              <a:rPr lang="tr-TR" dirty="0" smtClean="0">
                <a:latin typeface="Comic Sans MS" pitchFamily="66" charset="0"/>
              </a:rPr>
              <a:t>2. Hayvancılık</a:t>
            </a:r>
          </a:p>
          <a:p>
            <a:pPr fontAlgn="base"/>
            <a:r>
              <a:rPr lang="tr-TR" dirty="0" smtClean="0">
                <a:latin typeface="Comic Sans MS" pitchFamily="66" charset="0"/>
              </a:rPr>
              <a:t>3. Sanayi</a:t>
            </a:r>
          </a:p>
          <a:p>
            <a:pPr fontAlgn="base"/>
            <a:r>
              <a:rPr lang="tr-TR" dirty="0" smtClean="0">
                <a:latin typeface="Comic Sans MS" pitchFamily="66" charset="0"/>
              </a:rPr>
              <a:t>4. Ticaret</a:t>
            </a:r>
          </a:p>
          <a:p>
            <a:pPr fontAlgn="base"/>
            <a:r>
              <a:rPr lang="tr-TR" dirty="0" smtClean="0">
                <a:latin typeface="Comic Sans MS" pitchFamily="66" charset="0"/>
              </a:rPr>
              <a:t>5. Madencilik</a:t>
            </a:r>
          </a:p>
          <a:p>
            <a:pPr fontAlgn="base"/>
            <a:r>
              <a:rPr lang="tr-TR" dirty="0" smtClean="0">
                <a:latin typeface="Comic Sans MS" pitchFamily="66" charset="0"/>
              </a:rPr>
              <a:t>6. Turizm</a:t>
            </a:r>
          </a:p>
          <a:p>
            <a:pPr fontAlgn="base"/>
            <a:r>
              <a:rPr lang="tr-TR" dirty="0" smtClean="0">
                <a:latin typeface="Comic Sans MS" pitchFamily="66" charset="0"/>
              </a:rPr>
              <a:t>7. Ormancılık</a:t>
            </a:r>
          </a:p>
          <a:p>
            <a:pPr fontAlgn="base"/>
            <a:r>
              <a:rPr lang="tr-TR" dirty="0" smtClean="0">
                <a:latin typeface="Comic Sans MS" pitchFamily="66" charset="0"/>
              </a:rPr>
              <a:t>8. Ulaşım</a:t>
            </a:r>
          </a:p>
          <a:p>
            <a:pPr fontAlgn="base"/>
            <a:r>
              <a:rPr lang="tr-TR" dirty="0" smtClean="0">
                <a:latin typeface="Comic Sans MS" pitchFamily="66" charset="0"/>
              </a:rPr>
              <a:t>9. Hizmet sektörü</a:t>
            </a:r>
          </a:p>
          <a:p>
            <a:pPr marL="82296" indent="0">
              <a:buNone/>
            </a:pPr>
            <a:r>
              <a:rPr lang="tr-TR" dirty="0" smtClean="0"/>
              <a:t/>
            </a:r>
            <a:br>
              <a:rPr lang="tr-TR" dirty="0" smtClean="0"/>
            </a:br>
            <a:r>
              <a:rPr lang="tr-TR" dirty="0" smtClean="0"/>
              <a:t/>
            </a:r>
            <a:br>
              <a:rPr lang="tr-TR" dirty="0" smtClean="0"/>
            </a:br>
            <a:endParaRPr lang="tr-TR" dirty="0"/>
          </a:p>
        </p:txBody>
      </p:sp>
      <p:pic>
        <p:nvPicPr>
          <p:cNvPr id="2050" name="Picture 2" descr="ekonomik faaliyetler nelerdir ile ilgili görsel sonucu"/>
          <p:cNvPicPr>
            <a:picLocks noChangeAspect="1" noChangeArrowheads="1"/>
          </p:cNvPicPr>
          <p:nvPr/>
        </p:nvPicPr>
        <p:blipFill>
          <a:blip r:embed="rId4" cstate="print"/>
          <a:srcRect/>
          <a:stretch>
            <a:fillRect/>
          </a:stretch>
        </p:blipFill>
        <p:spPr bwMode="auto">
          <a:xfrm>
            <a:off x="4860032" y="1628800"/>
            <a:ext cx="3384376" cy="3096344"/>
          </a:xfrm>
          <a:prstGeom prst="rect">
            <a:avLst/>
          </a:prstGeom>
          <a:noFill/>
        </p:spPr>
      </p:pic>
    </p:spTree>
  </p:cSld>
  <p:clrMapOvr>
    <a:masterClrMapping/>
  </p:clrMapOvr>
  <p:transition spd="med">
    <p:wedge/>
    <p:sndAc>
      <p:stSnd>
        <p:snd r:embed="rId3" name="cashreg.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HİZMET SEKTÖRÜ</a:t>
            </a:r>
            <a:endParaRPr lang="tr-TR" dirty="0"/>
          </a:p>
        </p:txBody>
      </p:sp>
      <p:pic>
        <p:nvPicPr>
          <p:cNvPr id="25602" name="Picture 2" descr="ekonomik faaliyetler nelerdir ile ilgili görsel sonucu"/>
          <p:cNvPicPr>
            <a:picLocks noChangeAspect="1" noChangeArrowheads="1"/>
          </p:cNvPicPr>
          <p:nvPr/>
        </p:nvPicPr>
        <p:blipFill>
          <a:blip r:embed="rId3" cstate="print"/>
          <a:srcRect/>
          <a:stretch>
            <a:fillRect/>
          </a:stretch>
        </p:blipFill>
        <p:spPr bwMode="auto">
          <a:xfrm>
            <a:off x="1259632" y="1628800"/>
            <a:ext cx="6575640" cy="4032448"/>
          </a:xfrm>
          <a:prstGeom prst="rect">
            <a:avLst/>
          </a:prstGeom>
          <a:noFill/>
        </p:spPr>
      </p:pic>
    </p:spTree>
  </p:cSld>
  <p:clrMapOvr>
    <a:masterClrMapping/>
  </p:clrMapOvr>
  <p:transition spd="med">
    <p:wedge/>
    <p:sndAc>
      <p:stSnd>
        <p:snd r:embed="rId2" name="cashreg.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82296" indent="0" algn="ctr">
              <a:buNone/>
            </a:pPr>
            <a:endParaRPr lang="tr-TR" sz="10000" b="1" dirty="0" smtClean="0">
              <a:ln/>
              <a:solidFill>
                <a:schemeClr val="accent3"/>
              </a:solidFill>
              <a:latin typeface="Jokerman" pitchFamily="82" charset="0"/>
            </a:endParaRPr>
          </a:p>
          <a:p>
            <a:pPr marL="82296" indent="0" algn="ctr">
              <a:buNone/>
            </a:pPr>
            <a:r>
              <a:rPr lang="tr-TR" sz="10000" b="1" dirty="0" smtClean="0">
                <a:ln/>
                <a:solidFill>
                  <a:schemeClr val="accent3"/>
                </a:solidFill>
                <a:latin typeface="Jokerman" pitchFamily="82" charset="0"/>
              </a:rPr>
              <a:t>SON</a:t>
            </a:r>
            <a:endParaRPr lang="tr-TR" sz="10000" b="1" dirty="0">
              <a:ln/>
              <a:solidFill>
                <a:schemeClr val="accent3"/>
              </a:solidFill>
              <a:latin typeface="Jokerman" pitchFamily="82" charset="0"/>
            </a:endParaRPr>
          </a:p>
        </p:txBody>
      </p:sp>
    </p:spTree>
    <p:extLst>
      <p:ext uri="{BB962C8B-B14F-4D97-AF65-F5344CB8AC3E}">
        <p14:creationId xmlns:p14="http://schemas.microsoft.com/office/powerpoint/2010/main" xmlns="" val="3193467079"/>
      </p:ext>
    </p:extLst>
  </p:cSld>
  <p:clrMapOvr>
    <a:masterClrMapping/>
  </p:clrMapOvr>
  <p:transition spd="med">
    <p:wedge/>
    <p:sndAc>
      <p:stSnd>
        <p:snd r:embed="rId3" name="applaus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3">
                                            <p:txEl>
                                              <p:pRg st="1" end="1"/>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475656" y="1340768"/>
            <a:ext cx="5904656" cy="4247317"/>
          </a:xfrm>
          <a:prstGeom prst="rect">
            <a:avLst/>
          </a:prstGeom>
        </p:spPr>
        <p:txBody>
          <a:bodyPr wrap="square">
            <a:spAutoFit/>
          </a:bodyPr>
          <a:lstStyle/>
          <a:p>
            <a:pPr fontAlgn="base"/>
            <a:r>
              <a:rPr lang="tr-TR" sz="2400" dirty="0" smtClean="0">
                <a:latin typeface="Comic Sans MS" pitchFamily="66" charset="0"/>
              </a:rPr>
              <a:t>Çiftçilik, sebzecilik, meyvecilik, bağcılık, tütüncülük gibi topraktan ürün alma ve hayvan yetiştirme işlerinin bütününe verilen addır.</a:t>
            </a:r>
          </a:p>
          <a:p>
            <a:pPr fontAlgn="base"/>
            <a:r>
              <a:rPr lang="tr-TR" sz="2400" dirty="0" smtClean="0">
                <a:latin typeface="Comic Sans MS" pitchFamily="66" charset="0"/>
              </a:rPr>
              <a:t>İnsanlar daha tarih öncesi çağlarda bile tarıma büyük önem vermiş, yabani bitkilerden faydalanmış, bunlardan işine yarayanları özel olarak yetiştirme yollarını aramıştır.</a:t>
            </a:r>
          </a:p>
          <a:p>
            <a:r>
              <a:rPr lang="tr-TR" dirty="0" smtClean="0"/>
              <a:t/>
            </a:r>
            <a:br>
              <a:rPr lang="tr-TR" dirty="0" smtClean="0"/>
            </a:br>
            <a:r>
              <a:rPr lang="tr-TR" dirty="0" smtClean="0"/>
              <a:t/>
            </a:r>
            <a:br>
              <a:rPr lang="tr-TR" dirty="0" smtClean="0"/>
            </a:br>
            <a:endParaRPr lang="tr-TR" dirty="0"/>
          </a:p>
        </p:txBody>
      </p:sp>
      <p:sp>
        <p:nvSpPr>
          <p:cNvPr id="5" name="4 Başlık"/>
          <p:cNvSpPr>
            <a:spLocks noGrp="1"/>
          </p:cNvSpPr>
          <p:nvPr>
            <p:ph type="title"/>
          </p:nvPr>
        </p:nvSpPr>
        <p:spPr/>
        <p:txBody>
          <a:bodyPr/>
          <a:lstStyle/>
          <a:p>
            <a:r>
              <a:rPr lang="tr-TR" dirty="0" smtClean="0"/>
              <a:t>1-TARIM</a:t>
            </a:r>
            <a:endParaRPr lang="tr-TR" dirty="0"/>
          </a:p>
        </p:txBody>
      </p:sp>
    </p:spTree>
  </p:cSld>
  <p:clrMapOvr>
    <a:masterClrMapping/>
  </p:clrMapOvr>
  <p:transition spd="med">
    <p:wedge/>
    <p:sndAc>
      <p:stSnd>
        <p:snd r:embed="rId3" name="cashreg.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TARIM</a:t>
            </a:r>
            <a:endParaRPr lang="tr-TR" dirty="0"/>
          </a:p>
        </p:txBody>
      </p:sp>
      <p:sp>
        <p:nvSpPr>
          <p:cNvPr id="16386" name="AutoShape 2" descr="ekonomik faaliyetler nelerd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6388" name="Picture 4" descr="ekonomik faaliyetler nelerdir ile ilgili görsel sonucu"/>
          <p:cNvPicPr>
            <a:picLocks noChangeAspect="1" noChangeArrowheads="1"/>
          </p:cNvPicPr>
          <p:nvPr/>
        </p:nvPicPr>
        <p:blipFill>
          <a:blip r:embed="rId4" cstate="print"/>
          <a:srcRect/>
          <a:stretch>
            <a:fillRect/>
          </a:stretch>
        </p:blipFill>
        <p:spPr bwMode="auto">
          <a:xfrm>
            <a:off x="1043608" y="1340768"/>
            <a:ext cx="6768752" cy="4075306"/>
          </a:xfrm>
          <a:prstGeom prst="rect">
            <a:avLst/>
          </a:prstGeom>
          <a:noFill/>
        </p:spPr>
      </p:pic>
    </p:spTree>
  </p:cSld>
  <p:clrMapOvr>
    <a:masterClrMapping/>
  </p:clrMapOvr>
  <p:transition spd="med">
    <p:wedge/>
    <p:sndAc>
      <p:stSnd>
        <p:snd r:embed="rId3" name="cashreg.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lstStyle/>
          <a:p>
            <a:r>
              <a:rPr lang="tr-TR" dirty="0" smtClean="0"/>
              <a:t>2-HAYVANCILIK</a:t>
            </a:r>
            <a:endParaRPr lang="tr-TR" dirty="0"/>
          </a:p>
        </p:txBody>
      </p:sp>
      <p:sp>
        <p:nvSpPr>
          <p:cNvPr id="6" name="5 Dikdörtgen"/>
          <p:cNvSpPr/>
          <p:nvPr/>
        </p:nvSpPr>
        <p:spPr>
          <a:xfrm>
            <a:off x="1331640" y="2690336"/>
            <a:ext cx="6984776" cy="2308324"/>
          </a:xfrm>
          <a:prstGeom prst="rect">
            <a:avLst/>
          </a:prstGeom>
        </p:spPr>
        <p:txBody>
          <a:bodyPr wrap="square">
            <a:spAutoFit/>
          </a:bodyPr>
          <a:lstStyle/>
          <a:p>
            <a:r>
              <a:rPr lang="tr-TR" sz="2400" dirty="0" smtClean="0">
                <a:latin typeface="Comic Sans MS" pitchFamily="66" charset="0"/>
              </a:rPr>
              <a:t>Tarımın bir kolu olan hayvancılık; ekonomik değeri olan hayvanların yetiştirilmesi, çeşitli şekillerde yararlanılması ve pazarlanması olayıdır. Kırsal kesimlerde hayvancılık tarımın sigortası durumundadır.  Hayvancılık büyükbaş ve küçükbaş olmak üzere ikiye ayrılır.</a:t>
            </a:r>
            <a:endParaRPr lang="tr-TR" sz="2400" dirty="0">
              <a:latin typeface="Comic Sans MS" pitchFamily="66" charset="0"/>
            </a:endParaRPr>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HAYVANCILIK</a:t>
            </a:r>
            <a:endParaRPr lang="tr-TR" dirty="0"/>
          </a:p>
        </p:txBody>
      </p:sp>
      <p:pic>
        <p:nvPicPr>
          <p:cNvPr id="18434" name="Picture 2" descr="ekonomik faaliyetler nelerdir ile ilgili görsel sonucu"/>
          <p:cNvPicPr>
            <a:picLocks noChangeAspect="1" noChangeArrowheads="1"/>
          </p:cNvPicPr>
          <p:nvPr/>
        </p:nvPicPr>
        <p:blipFill>
          <a:blip r:embed="rId3" cstate="print"/>
          <a:srcRect/>
          <a:stretch>
            <a:fillRect/>
          </a:stretch>
        </p:blipFill>
        <p:spPr bwMode="auto">
          <a:xfrm>
            <a:off x="1475656" y="1484784"/>
            <a:ext cx="6447117" cy="3672408"/>
          </a:xfrm>
          <a:prstGeom prst="rect">
            <a:avLst/>
          </a:prstGeom>
          <a:noFill/>
        </p:spPr>
      </p:pic>
    </p:spTree>
  </p:cSld>
  <p:clrMapOvr>
    <a:masterClrMapping/>
  </p:clrMapOvr>
  <p:transition spd="med">
    <p:wedge/>
    <p:sndAc>
      <p:stSnd>
        <p:snd r:embed="rId2" name="cashreg.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835696" y="1976520"/>
            <a:ext cx="6336704" cy="3108543"/>
          </a:xfrm>
          <a:prstGeom prst="rect">
            <a:avLst/>
          </a:prstGeom>
        </p:spPr>
        <p:txBody>
          <a:bodyPr wrap="square">
            <a:spAutoFit/>
          </a:bodyPr>
          <a:lstStyle/>
          <a:p>
            <a:r>
              <a:rPr lang="tr-TR" sz="2800" dirty="0" smtClean="0">
                <a:latin typeface="Comic Sans MS" pitchFamily="66" charset="0"/>
              </a:rPr>
              <a:t>Hammaddelerin veya yarı işlenmiş maddelerin kullanıma hazır hale getirilmesine sanayi denir. Sanayi ülkelerin gelişmesinde önemli bir aşamadır. Çünkü gelişmiş ülkeler zenginliklerinin önemli bir kısmını sanayileşme ile sağlamışlardır.</a:t>
            </a:r>
            <a:endParaRPr lang="tr-TR" sz="2800" dirty="0">
              <a:latin typeface="Comic Sans MS" pitchFamily="66" charset="0"/>
            </a:endParaRPr>
          </a:p>
        </p:txBody>
      </p:sp>
      <p:sp>
        <p:nvSpPr>
          <p:cNvPr id="5" name="4 Başlık"/>
          <p:cNvSpPr>
            <a:spLocks noGrp="1"/>
          </p:cNvSpPr>
          <p:nvPr>
            <p:ph type="title"/>
          </p:nvPr>
        </p:nvSpPr>
        <p:spPr/>
        <p:txBody>
          <a:bodyPr/>
          <a:lstStyle/>
          <a:p>
            <a:r>
              <a:rPr lang="tr-TR" dirty="0" smtClean="0"/>
              <a:t>3-SANAYİ</a:t>
            </a:r>
            <a:endParaRPr lang="tr-TR" dirty="0"/>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SANAYİ</a:t>
            </a:r>
            <a:endParaRPr lang="tr-TR" dirty="0"/>
          </a:p>
        </p:txBody>
      </p:sp>
      <p:pic>
        <p:nvPicPr>
          <p:cNvPr id="19458" name="Picture 2" descr="ekonomik faaliyetler nelerdir ile ilgili görsel sonucu"/>
          <p:cNvPicPr>
            <a:picLocks noChangeAspect="1" noChangeArrowheads="1"/>
          </p:cNvPicPr>
          <p:nvPr/>
        </p:nvPicPr>
        <p:blipFill>
          <a:blip r:embed="rId3" cstate="print"/>
          <a:srcRect/>
          <a:stretch>
            <a:fillRect/>
          </a:stretch>
        </p:blipFill>
        <p:spPr bwMode="auto">
          <a:xfrm>
            <a:off x="1331640" y="1556792"/>
            <a:ext cx="6552728" cy="3607673"/>
          </a:xfrm>
          <a:prstGeom prst="rect">
            <a:avLst/>
          </a:prstGeom>
          <a:noFill/>
        </p:spPr>
      </p:pic>
    </p:spTree>
  </p:cSld>
  <p:clrMapOvr>
    <a:masterClrMapping/>
  </p:clrMapOvr>
  <p:transition spd="med">
    <p:wedge/>
    <p:sndAc>
      <p:stSnd>
        <p:snd r:embed="rId2" name="cashreg.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619672" y="1844824"/>
            <a:ext cx="5760640" cy="3416320"/>
          </a:xfrm>
          <a:prstGeom prst="rect">
            <a:avLst/>
          </a:prstGeom>
        </p:spPr>
        <p:txBody>
          <a:bodyPr wrap="square">
            <a:spAutoFit/>
          </a:bodyPr>
          <a:lstStyle/>
          <a:p>
            <a:r>
              <a:rPr lang="tr-TR" sz="2400" dirty="0" smtClean="0">
                <a:latin typeface="Comic Sans MS" pitchFamily="66" charset="0"/>
              </a:rPr>
              <a:t>Ticaret, kar amacı ile mal ve hizmetlerin, para ile ifade edilebilen bütün değerlerin alım ve satım işlerinin tamamı olarak tanımlanabilir.</a:t>
            </a:r>
            <a:br>
              <a:rPr lang="tr-TR" sz="2400" dirty="0" smtClean="0">
                <a:latin typeface="Comic Sans MS" pitchFamily="66" charset="0"/>
              </a:rPr>
            </a:br>
            <a:r>
              <a:rPr lang="tr-TR" sz="2400" dirty="0" smtClean="0">
                <a:latin typeface="Comic Sans MS" pitchFamily="66" charset="0"/>
              </a:rPr>
              <a:t/>
            </a:r>
            <a:br>
              <a:rPr lang="tr-TR" sz="2400" dirty="0" smtClean="0">
                <a:latin typeface="Comic Sans MS" pitchFamily="66" charset="0"/>
              </a:rPr>
            </a:br>
            <a:r>
              <a:rPr lang="tr-TR" sz="2400" dirty="0" smtClean="0">
                <a:latin typeface="Comic Sans MS" pitchFamily="66" charset="0"/>
              </a:rPr>
              <a:t>Ticarette üç taraf bulunur. Bunlar ;</a:t>
            </a:r>
          </a:p>
          <a:p>
            <a:r>
              <a:rPr lang="tr-TR" sz="2400" dirty="0" smtClean="0">
                <a:latin typeface="Comic Sans MS" pitchFamily="66" charset="0"/>
              </a:rPr>
              <a:t>üreticiler</a:t>
            </a:r>
          </a:p>
          <a:p>
            <a:r>
              <a:rPr lang="tr-TR" sz="2400" dirty="0" smtClean="0">
                <a:latin typeface="Comic Sans MS" pitchFamily="66" charset="0"/>
              </a:rPr>
              <a:t>tüketiciler ve </a:t>
            </a:r>
          </a:p>
          <a:p>
            <a:r>
              <a:rPr lang="tr-TR" sz="2400" dirty="0" smtClean="0">
                <a:latin typeface="Comic Sans MS" pitchFamily="66" charset="0"/>
              </a:rPr>
              <a:t>aracılardır</a:t>
            </a:r>
            <a:endParaRPr lang="tr-TR" sz="2400" dirty="0">
              <a:latin typeface="Comic Sans MS" pitchFamily="66" charset="0"/>
            </a:endParaRPr>
          </a:p>
        </p:txBody>
      </p:sp>
      <p:sp>
        <p:nvSpPr>
          <p:cNvPr id="5" name="4 Başlık"/>
          <p:cNvSpPr>
            <a:spLocks noGrp="1"/>
          </p:cNvSpPr>
          <p:nvPr>
            <p:ph type="title"/>
          </p:nvPr>
        </p:nvSpPr>
        <p:spPr/>
        <p:txBody>
          <a:bodyPr/>
          <a:lstStyle/>
          <a:p>
            <a:r>
              <a:rPr lang="tr-TR" dirty="0" smtClean="0"/>
              <a:t>4-TİCARET</a:t>
            </a:r>
            <a:endParaRPr lang="tr-TR" dirty="0"/>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ndönümü">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Şehir Hayatı">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184</TotalTime>
  <Words>374</Words>
  <PresentationFormat>Ekran Gösterisi (4:3)</PresentationFormat>
  <Paragraphs>61</Paragraphs>
  <Slides>21</Slides>
  <Notes>5</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Gündönümü</vt:lpstr>
      <vt:lpstr>EKONOMİK FAALİYETLER</vt:lpstr>
      <vt:lpstr>Başlıca ekonomik faaliyetler</vt:lpstr>
      <vt:lpstr>1-TARIM</vt:lpstr>
      <vt:lpstr>TARIM</vt:lpstr>
      <vt:lpstr>2-HAYVANCILIK</vt:lpstr>
      <vt:lpstr>HAYVANCILIK</vt:lpstr>
      <vt:lpstr>3-SANAYİ</vt:lpstr>
      <vt:lpstr>SANAYİ</vt:lpstr>
      <vt:lpstr>4-TİCARET</vt:lpstr>
      <vt:lpstr>TİCARET</vt:lpstr>
      <vt:lpstr>5-MADENCİLİK</vt:lpstr>
      <vt:lpstr>MADENCİLİK</vt:lpstr>
      <vt:lpstr>6-TURİZM</vt:lpstr>
      <vt:lpstr>TURİZM</vt:lpstr>
      <vt:lpstr>7-ORMANCILIK</vt:lpstr>
      <vt:lpstr>ORMANCILIK</vt:lpstr>
      <vt:lpstr>8-ULAŞIM</vt:lpstr>
      <vt:lpstr>ULAŞIM</vt:lpstr>
      <vt:lpstr>9-HİZMET SEKTÖRÜ</vt:lpstr>
      <vt:lpstr>HİZMET SEKTÖRÜ</vt:lpstr>
      <vt:lpstr>Slayt 21</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2016-04-05T07:52:26Z</dcterms:created>
  <dcterms:modified xsi:type="dcterms:W3CDTF">2016-05-11T13:25:53Z</dcterms:modified>
  <cp:category>www.sorubak.com</cp:category>
</cp:coreProperties>
</file>