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62" r:id="rId2"/>
    <p:sldId id="256" r:id="rId3"/>
    <p:sldId id="257" r:id="rId4"/>
    <p:sldId id="258" r:id="rId5"/>
    <p:sldId id="259" r:id="rId6"/>
    <p:sldId id="260" r:id="rId7"/>
    <p:sldId id="261" r:id="rId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3" d="100"/>
          <a:sy n="53" d="100"/>
        </p:scale>
        <p:origin x="-2052" y="-81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4BD2FA-43C4-4117-9015-A88F16436E6C}" type="datetimeFigureOut">
              <a:rPr lang="tr-TR" smtClean="0"/>
              <a:pPr/>
              <a:t>22.12.2015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612ACD-18E0-4368-A115-B2C1B92FF7C5}" type="slidenum">
              <a:rPr lang="tr-TR" smtClean="0"/>
              <a:pPr/>
              <a:t>‹#›</a:t>
            </a:fld>
            <a:endParaRPr lang="tr-TR"/>
          </a:p>
        </p:txBody>
      </p:sp>
    </p:spTree>
    <p:extLst>
      <p:ext uri="{BB962C8B-B14F-4D97-AF65-F5344CB8AC3E}">
        <p14:creationId xmlns:p14="http://schemas.microsoft.com/office/powerpoint/2010/main" xmlns="" val="1126610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www.</a:t>
            </a:r>
            <a:r>
              <a:rPr lang="tr-TR" dirty="0" err="1" smtClean="0"/>
              <a:t>sorubak</a:t>
            </a:r>
            <a:r>
              <a:rPr lang="tr-TR" smtClean="0"/>
              <a:t>.com  </a:t>
            </a:r>
            <a:endParaRPr lang="tr-TR" dirty="0"/>
          </a:p>
        </p:txBody>
      </p:sp>
      <p:sp>
        <p:nvSpPr>
          <p:cNvPr id="4" name="Slayt Numarası Yer Tutucusu 3"/>
          <p:cNvSpPr>
            <a:spLocks noGrp="1"/>
          </p:cNvSpPr>
          <p:nvPr>
            <p:ph type="sldNum" sz="quarter" idx="10"/>
          </p:nvPr>
        </p:nvSpPr>
        <p:spPr/>
        <p:txBody>
          <a:bodyPr/>
          <a:lstStyle/>
          <a:p>
            <a:fld id="{20612ACD-18E0-4368-A115-B2C1B92FF7C5}" type="slidenum">
              <a:rPr lang="tr-TR" smtClean="0"/>
              <a:pPr/>
              <a:t>7</a:t>
            </a:fld>
            <a:endParaRPr lang="tr-TR"/>
          </a:p>
        </p:txBody>
      </p:sp>
    </p:spTree>
    <p:extLst>
      <p:ext uri="{BB962C8B-B14F-4D97-AF65-F5344CB8AC3E}">
        <p14:creationId xmlns:p14="http://schemas.microsoft.com/office/powerpoint/2010/main" xmlns="" val="8424385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22.12.2015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22.12.2015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22.12.2015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22.12.2015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22.12.2015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22.12.2015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22.12.2015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22.12.2015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22.12.2015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22.12.2015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22.12.2015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22.12.2015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285720" y="1600200"/>
            <a:ext cx="8715436" cy="4525963"/>
          </a:xfrm>
        </p:spPr>
        <p:txBody>
          <a:bodyPr>
            <a:normAutofit/>
          </a:bodyPr>
          <a:lstStyle/>
          <a:p>
            <a:pPr>
              <a:buNone/>
            </a:pPr>
            <a:r>
              <a:rPr lang="tr-TR" sz="4800" b="1" dirty="0" smtClean="0"/>
              <a:t>DÜŞÜNCEYİ GELİŞTİRME YOLLARI</a:t>
            </a:r>
            <a:endParaRPr lang="tr-TR" sz="48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a:p>
        </p:txBody>
      </p:sp>
      <p:sp>
        <p:nvSpPr>
          <p:cNvPr id="4" name="3 Kalp"/>
          <p:cNvSpPr/>
          <p:nvPr/>
        </p:nvSpPr>
        <p:spPr>
          <a:xfrm>
            <a:off x="428596" y="0"/>
            <a:ext cx="8215370" cy="6858000"/>
          </a:xfrm>
          <a:prstGeom prst="heart">
            <a:avLst/>
          </a:prstGeom>
        </p:spPr>
        <p:style>
          <a:lnRef idx="2">
            <a:schemeClr val="dk1"/>
          </a:lnRef>
          <a:fillRef idx="1">
            <a:schemeClr val="lt1"/>
          </a:fillRef>
          <a:effectRef idx="0">
            <a:schemeClr val="dk1"/>
          </a:effectRef>
          <a:fontRef idx="minor">
            <a:schemeClr val="dk1"/>
          </a:fontRef>
        </p:style>
        <p:txBody>
          <a:bodyPr rtlCol="0" anchor="ctr"/>
          <a:lstStyle/>
          <a:p>
            <a:r>
              <a:rPr lang="tr-TR" sz="2800" b="1" u="sng" dirty="0" smtClean="0"/>
              <a:t>1. Tanımlama:</a:t>
            </a:r>
          </a:p>
          <a:p>
            <a:r>
              <a:rPr lang="tr-TR" sz="2800" dirty="0" smtClean="0"/>
              <a:t>Bir kavram veya varlığın ne olduğunun açıklanmasına </a:t>
            </a:r>
            <a:r>
              <a:rPr lang="tr-TR" sz="2800" b="1" dirty="0" smtClean="0"/>
              <a:t>tanımlama</a:t>
            </a:r>
            <a:r>
              <a:rPr lang="tr-TR" sz="2800" dirty="0" smtClean="0"/>
              <a:t> denir. Varlık ya da kavramın okuyucunun zihninde daha belirginleşmesi amaçlanır. Tanım, “</a:t>
            </a:r>
            <a:r>
              <a:rPr lang="tr-TR" sz="2800" b="1" dirty="0" smtClean="0"/>
              <a:t>Bu nedir?”</a:t>
            </a:r>
            <a:r>
              <a:rPr lang="tr-TR" sz="2800" dirty="0" smtClean="0"/>
              <a:t> sorusuna cevap verir.</a:t>
            </a:r>
            <a:endParaRPr lang="tr-TR"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28604"/>
            <a:ext cx="8229600" cy="989034"/>
          </a:xfrm>
        </p:spPr>
        <p:txBody>
          <a:bodyPr/>
          <a:lstStyle/>
          <a:p>
            <a:endParaRPr lang="tr-TR" dirty="0"/>
          </a:p>
        </p:txBody>
      </p:sp>
      <p:sp>
        <p:nvSpPr>
          <p:cNvPr id="4" name="3 İçerik Yer Tutucusu"/>
          <p:cNvSpPr>
            <a:spLocks noGrp="1"/>
          </p:cNvSpPr>
          <p:nvPr>
            <p:ph idx="1"/>
          </p:nvPr>
        </p:nvSpPr>
        <p:spPr>
          <a:xfrm>
            <a:off x="457200" y="0"/>
            <a:ext cx="8229600" cy="6858000"/>
          </a:xfrm>
          <a:prstGeom prst="heart">
            <a:avLst/>
          </a:prstGeom>
        </p:spPr>
        <p:style>
          <a:lnRef idx="2">
            <a:schemeClr val="dk1"/>
          </a:lnRef>
          <a:fillRef idx="1">
            <a:schemeClr val="lt1"/>
          </a:fillRef>
          <a:effectRef idx="0">
            <a:schemeClr val="dk1"/>
          </a:effectRef>
          <a:fontRef idx="minor">
            <a:schemeClr val="dk1"/>
          </a:fontRef>
        </p:style>
        <p:txBody>
          <a:bodyPr rtlCol="0" anchor="ctr">
            <a:noAutofit/>
          </a:bodyPr>
          <a:lstStyle/>
          <a:p>
            <a:pPr>
              <a:buNone/>
            </a:pPr>
            <a:r>
              <a:rPr lang="tr-TR" sz="2800" b="1" dirty="0" smtClean="0"/>
              <a:t>     </a:t>
            </a:r>
          </a:p>
          <a:p>
            <a:pPr>
              <a:buNone/>
            </a:pPr>
            <a:r>
              <a:rPr lang="tr-TR" sz="2800" b="1" dirty="0" smtClean="0"/>
              <a:t>     </a:t>
            </a:r>
            <a:r>
              <a:rPr lang="tr-TR" sz="2800" b="1" u="sng" dirty="0" smtClean="0"/>
              <a:t>2. Karşılaştırma:</a:t>
            </a:r>
          </a:p>
          <a:p>
            <a:pPr>
              <a:buNone/>
            </a:pPr>
            <a:r>
              <a:rPr lang="tr-TR" sz="2800" dirty="0" smtClean="0"/>
              <a:t>     Birden fazla varlık ya da kavram arasındaki benzerlik veya farklılıkları ortaya koymak için kullanılan anlatım yoluna </a:t>
            </a:r>
            <a:r>
              <a:rPr lang="tr-TR" sz="2800" b="1" dirty="0" smtClean="0"/>
              <a:t>karşılaştırma</a:t>
            </a:r>
            <a:r>
              <a:rPr lang="tr-TR" sz="2800" dirty="0" smtClean="0"/>
              <a:t> denir. </a:t>
            </a:r>
          </a:p>
          <a:p>
            <a:endParaRPr lang="tr-TR"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4" name="3 İçerik Yer Tutucusu"/>
          <p:cNvSpPr>
            <a:spLocks noGrp="1"/>
          </p:cNvSpPr>
          <p:nvPr>
            <p:ph idx="1"/>
          </p:nvPr>
        </p:nvSpPr>
        <p:spPr>
          <a:xfrm>
            <a:off x="457200" y="0"/>
            <a:ext cx="8229600" cy="6858000"/>
          </a:xfrm>
          <a:prstGeom prst="heart">
            <a:avLst/>
          </a:prstGeom>
        </p:spPr>
        <p:style>
          <a:lnRef idx="2">
            <a:schemeClr val="dk1"/>
          </a:lnRef>
          <a:fillRef idx="1">
            <a:schemeClr val="lt1"/>
          </a:fillRef>
          <a:effectRef idx="0">
            <a:schemeClr val="dk1"/>
          </a:effectRef>
          <a:fontRef idx="minor">
            <a:schemeClr val="dk1"/>
          </a:fontRef>
        </p:style>
        <p:txBody>
          <a:bodyPr rtlCol="0" anchor="ctr">
            <a:noAutofit/>
          </a:bodyPr>
          <a:lstStyle/>
          <a:p>
            <a:pPr>
              <a:buNone/>
            </a:pPr>
            <a:r>
              <a:rPr lang="tr-TR" sz="2400" b="1" dirty="0" smtClean="0"/>
              <a:t>	</a:t>
            </a:r>
          </a:p>
          <a:p>
            <a:pPr>
              <a:buNone/>
            </a:pPr>
            <a:r>
              <a:rPr lang="tr-TR" sz="2400" b="1" dirty="0" smtClean="0"/>
              <a:t>	</a:t>
            </a:r>
          </a:p>
          <a:p>
            <a:pPr>
              <a:buNone/>
            </a:pPr>
            <a:r>
              <a:rPr lang="tr-TR" sz="2400" b="1" dirty="0" smtClean="0"/>
              <a:t>	</a:t>
            </a:r>
            <a:r>
              <a:rPr lang="tr-TR" sz="2400" b="1" u="sng" dirty="0" smtClean="0"/>
              <a:t>3. Örneklendirme:</a:t>
            </a:r>
          </a:p>
          <a:p>
            <a:pPr>
              <a:buNone/>
            </a:pPr>
            <a:r>
              <a:rPr lang="tr-TR" sz="2400" dirty="0" smtClean="0"/>
              <a:t>	Bir düşüncenin somut hâle getirilerek daha anlaşılır kılınması için anlatılan konuyla ilgili örnekler verilmesine örneklendirme denir. Bazen önce bir örnek verilerek veya fıkra anlatılarak konuya giriş yapılır. Bunlardan hareketle de bir yargıya varılır.</a:t>
            </a:r>
          </a:p>
          <a:p>
            <a:endParaRPr lang="tr-TR"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5" name="4 İçerik Yer Tutucusu"/>
          <p:cNvSpPr>
            <a:spLocks noGrp="1"/>
          </p:cNvSpPr>
          <p:nvPr>
            <p:ph idx="1"/>
          </p:nvPr>
        </p:nvSpPr>
        <p:spPr>
          <a:xfrm>
            <a:off x="457200" y="0"/>
            <a:ext cx="8229600" cy="6858000"/>
          </a:xfrm>
          <a:prstGeom prst="heart">
            <a:avLst/>
          </a:prstGeom>
        </p:spPr>
        <p:style>
          <a:lnRef idx="2">
            <a:schemeClr val="dk1"/>
          </a:lnRef>
          <a:fillRef idx="1">
            <a:schemeClr val="lt1"/>
          </a:fillRef>
          <a:effectRef idx="0">
            <a:schemeClr val="dk1"/>
          </a:effectRef>
          <a:fontRef idx="minor">
            <a:schemeClr val="dk1"/>
          </a:fontRef>
        </p:style>
        <p:txBody>
          <a:bodyPr rtlCol="0" anchor="ctr">
            <a:noAutofit/>
          </a:bodyPr>
          <a:lstStyle/>
          <a:p>
            <a:pPr>
              <a:buNone/>
            </a:pPr>
            <a:r>
              <a:rPr lang="tr-TR" sz="2800" b="1" dirty="0" smtClean="0"/>
              <a:t>	</a:t>
            </a:r>
          </a:p>
          <a:p>
            <a:pPr>
              <a:buNone/>
            </a:pPr>
            <a:r>
              <a:rPr lang="tr-TR" sz="2800" b="1" dirty="0" smtClean="0"/>
              <a:t>    </a:t>
            </a:r>
          </a:p>
          <a:p>
            <a:pPr>
              <a:buNone/>
            </a:pPr>
            <a:r>
              <a:rPr lang="tr-TR" sz="2800" b="1" dirty="0" smtClean="0"/>
              <a:t>	</a:t>
            </a:r>
            <a:r>
              <a:rPr lang="tr-TR" sz="2800" b="1" u="sng" dirty="0" smtClean="0"/>
              <a:t>4. Tanık Gösterme:</a:t>
            </a:r>
          </a:p>
          <a:p>
            <a:pPr>
              <a:buNone/>
            </a:pPr>
            <a:r>
              <a:rPr lang="tr-TR" sz="2800" dirty="0" smtClean="0"/>
              <a:t>	Yazarın, savunduğu düşüncenin doğruluğuna okuyucuyu inandırabilmek için tanınan ve görüşlerine itibar edilen kişilerin sözlerinden alıntı yapılmasına tanık gösterme denir.</a:t>
            </a:r>
          </a:p>
          <a:p>
            <a:endParaRPr lang="tr-TR"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4" name="3 İçerik Yer Tutucusu"/>
          <p:cNvSpPr>
            <a:spLocks noGrp="1"/>
          </p:cNvSpPr>
          <p:nvPr>
            <p:ph idx="1"/>
          </p:nvPr>
        </p:nvSpPr>
        <p:spPr>
          <a:xfrm>
            <a:off x="457200" y="0"/>
            <a:ext cx="8229600" cy="6858000"/>
          </a:xfrm>
          <a:prstGeom prst="heart">
            <a:avLst/>
          </a:prstGeom>
        </p:spPr>
        <p:style>
          <a:lnRef idx="2">
            <a:schemeClr val="dk1"/>
          </a:lnRef>
          <a:fillRef idx="1">
            <a:schemeClr val="lt1"/>
          </a:fillRef>
          <a:effectRef idx="0">
            <a:schemeClr val="dk1"/>
          </a:effectRef>
          <a:fontRef idx="minor">
            <a:schemeClr val="dk1"/>
          </a:fontRef>
        </p:style>
        <p:txBody>
          <a:bodyPr rtlCol="0" anchor="ctr">
            <a:normAutofit/>
          </a:bodyPr>
          <a:lstStyle/>
          <a:p>
            <a:pPr>
              <a:buNone/>
            </a:pPr>
            <a:r>
              <a:rPr lang="tr-TR" sz="2800" b="1" dirty="0" smtClean="0"/>
              <a:t>	</a:t>
            </a:r>
          </a:p>
          <a:p>
            <a:pPr>
              <a:buNone/>
            </a:pPr>
            <a:r>
              <a:rPr lang="tr-TR" sz="2800" b="1" dirty="0" smtClean="0"/>
              <a:t>	</a:t>
            </a:r>
            <a:r>
              <a:rPr lang="tr-TR" sz="2800" b="1" u="sng" dirty="0" smtClean="0"/>
              <a:t>5. Sayısal Verilerden Yararlanma:</a:t>
            </a:r>
          </a:p>
          <a:p>
            <a:pPr>
              <a:buNone/>
            </a:pPr>
            <a:r>
              <a:rPr lang="tr-TR" sz="2800" dirty="0" smtClean="0"/>
              <a:t>	Düşüncenin kanıtlanabilmesi için istatistiksel bilgilerden, anketlerden ya da grafiklerden yararlanılmasıdır.</a:t>
            </a:r>
          </a:p>
          <a:p>
            <a:endParaRPr lang="tr-TR"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4" name="3 İçerik Yer Tutucusu"/>
          <p:cNvSpPr>
            <a:spLocks noGrp="1"/>
          </p:cNvSpPr>
          <p:nvPr>
            <p:ph idx="1"/>
          </p:nvPr>
        </p:nvSpPr>
        <p:spPr>
          <a:xfrm>
            <a:off x="457200" y="0"/>
            <a:ext cx="8229600" cy="6858000"/>
          </a:xfrm>
          <a:prstGeom prst="heart">
            <a:avLst/>
          </a:prstGeom>
        </p:spPr>
        <p:style>
          <a:lnRef idx="2">
            <a:schemeClr val="dk1"/>
          </a:lnRef>
          <a:fillRef idx="1">
            <a:schemeClr val="lt1"/>
          </a:fillRef>
          <a:effectRef idx="0">
            <a:schemeClr val="dk1"/>
          </a:effectRef>
          <a:fontRef idx="minor">
            <a:schemeClr val="dk1"/>
          </a:fontRef>
        </p:style>
        <p:txBody>
          <a:bodyPr rtlCol="0" anchor="ctr">
            <a:normAutofit/>
          </a:bodyPr>
          <a:lstStyle/>
          <a:p>
            <a:pPr>
              <a:buNone/>
            </a:pPr>
            <a:r>
              <a:rPr lang="tr-TR" sz="2800" b="1" dirty="0" smtClean="0"/>
              <a:t>	</a:t>
            </a:r>
            <a:r>
              <a:rPr lang="tr-TR" sz="2800" b="1" u="sng" dirty="0" smtClean="0"/>
              <a:t>6. Benzetme:</a:t>
            </a:r>
          </a:p>
          <a:p>
            <a:pPr>
              <a:buNone/>
            </a:pPr>
            <a:r>
              <a:rPr lang="tr-TR" sz="2800" dirty="0" smtClean="0"/>
              <a:t>	Bir kavramı ya da varlığı başka bir kavram ya da varlığın özellikleriyle anlatmaya </a:t>
            </a:r>
            <a:r>
              <a:rPr lang="tr-TR" sz="2800" b="1" dirty="0" smtClean="0"/>
              <a:t>benzetme</a:t>
            </a:r>
            <a:r>
              <a:rPr lang="tr-TR" sz="2800" dirty="0" smtClean="0"/>
              <a:t> denir.</a:t>
            </a:r>
          </a:p>
          <a:p>
            <a:endParaRPr lang="tr-TR" sz="2800"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39</Words>
  <Application>Microsoft Office PowerPoint</Application>
  <PresentationFormat>Ekran Gösterisi (4:3)</PresentationFormat>
  <Paragraphs>21</Paragraphs>
  <Slides>7</Slides>
  <Notes>1</Notes>
  <HiddenSlides>0</HiddenSlides>
  <MMClips>0</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Ofis Teması</vt:lpstr>
      <vt:lpstr>Slayt 1</vt:lpstr>
      <vt:lpstr>Slayt 2</vt:lpstr>
      <vt:lpstr>Slayt 3</vt:lpstr>
      <vt:lpstr>Slayt 4</vt:lpstr>
      <vt:lpstr>Slayt 5</vt:lpstr>
      <vt:lpstr>Slayt 6</vt:lpstr>
      <vt:lpstr>Slayt 7</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2015-12-08T19:16:49Z</dcterms:created>
  <dcterms:modified xsi:type="dcterms:W3CDTF">2015-12-22T15:38:17Z</dcterms:modified>
  <cp:category>www.sorubak.com</cp:category>
</cp:coreProperties>
</file>