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
  </p:notesMasterIdLst>
  <p:sldIdLst>
    <p:sldId id="256" r:id="rId2"/>
    <p:sldId id="257" r:id="rId3"/>
    <p:sldId id="258" r:id="rId4"/>
    <p:sldId id="259" r:id="rId5"/>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76" d="100"/>
          <a:sy n="76" d="100"/>
        </p:scale>
        <p:origin x="-1392" y="-312"/>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notesMaster" Target="notesMasters/notesMaster1.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39131CC-B162-4428-B06D-E6135283E7B8}" type="datetimeFigureOut">
              <a:rPr lang="tr-TR" smtClean="0"/>
              <a:pPr/>
              <a:t>18.01.2016</a:t>
            </a:fld>
            <a:endParaRPr lang="tr-TR"/>
          </a:p>
        </p:txBody>
      </p:sp>
      <p:sp>
        <p:nvSpPr>
          <p:cNvPr id="4" name="Slayt Görüntüsü Yer Tutucusu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Altbilgi Yer Tutucusu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7D4B343-04EA-445F-9BA9-2E8E93758DD9}" type="slidenum">
              <a:rPr lang="tr-TR" smtClean="0"/>
              <a:pPr/>
              <a:t>‹#›</a:t>
            </a:fld>
            <a:endParaRPr lang="tr-TR"/>
          </a:p>
        </p:txBody>
      </p:sp>
    </p:spTree>
    <p:extLst>
      <p:ext uri="{BB962C8B-B14F-4D97-AF65-F5344CB8AC3E}">
        <p14:creationId xmlns:p14="http://schemas.microsoft.com/office/powerpoint/2010/main" xmlns="" val="191484912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kern="1200" dirty="0" smtClean="0">
                <a:solidFill>
                  <a:schemeClr val="tx1"/>
                </a:solidFill>
                <a:latin typeface="+mn-lt"/>
                <a:ea typeface="+mn-ea"/>
                <a:cs typeface="+mn-cs"/>
              </a:rPr>
              <a:t>www.</a:t>
            </a:r>
            <a:r>
              <a:rPr lang="tr-TR" sz="1200" kern="1200" dirty="0" err="1" smtClean="0">
                <a:solidFill>
                  <a:schemeClr val="tx1"/>
                </a:solidFill>
                <a:latin typeface="+mn-lt"/>
                <a:ea typeface="+mn-ea"/>
                <a:cs typeface="+mn-cs"/>
              </a:rPr>
              <a:t>sorubak</a:t>
            </a:r>
            <a:r>
              <a:rPr lang="tr-TR" sz="1200" kern="1200" smtClean="0">
                <a:solidFill>
                  <a:schemeClr val="tx1"/>
                </a:solidFill>
                <a:latin typeface="+mn-lt"/>
                <a:ea typeface="+mn-ea"/>
                <a:cs typeface="+mn-cs"/>
              </a:rPr>
              <a:t>.com </a:t>
            </a:r>
            <a:endParaRPr lang="tr-TR" dirty="0"/>
          </a:p>
        </p:txBody>
      </p:sp>
      <p:sp>
        <p:nvSpPr>
          <p:cNvPr id="4" name="Slayt Numarası Yer Tutucusu 3"/>
          <p:cNvSpPr>
            <a:spLocks noGrp="1"/>
          </p:cNvSpPr>
          <p:nvPr>
            <p:ph type="sldNum" sz="quarter" idx="10"/>
          </p:nvPr>
        </p:nvSpPr>
        <p:spPr/>
        <p:txBody>
          <a:bodyPr/>
          <a:lstStyle/>
          <a:p>
            <a:fld id="{57D4B343-04EA-445F-9BA9-2E8E93758DD9}" type="slidenum">
              <a:rPr lang="tr-TR" smtClean="0"/>
              <a:pPr/>
              <a:t>4</a:t>
            </a:fld>
            <a:endParaRPr lang="tr-TR"/>
          </a:p>
        </p:txBody>
      </p:sp>
    </p:spTree>
    <p:extLst>
      <p:ext uri="{BB962C8B-B14F-4D97-AF65-F5344CB8AC3E}">
        <p14:creationId xmlns:p14="http://schemas.microsoft.com/office/powerpoint/2010/main" xmlns="" val="317174864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Başlık 1"/>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Alt Başlık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Veri Yer Tutucusu 3"/>
          <p:cNvSpPr>
            <a:spLocks noGrp="1"/>
          </p:cNvSpPr>
          <p:nvPr>
            <p:ph type="dt" sz="half" idx="10"/>
          </p:nvPr>
        </p:nvSpPr>
        <p:spPr/>
        <p:txBody>
          <a:bodyPr/>
          <a:lstStyle/>
          <a:p>
            <a:fld id="{8EE81505-68DD-4BF2-BE2F-154824D9C0A4}" type="datetimeFigureOut">
              <a:rPr lang="tr-TR" smtClean="0"/>
              <a:pPr/>
              <a:t>18.01.2016</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A9CF9825-D401-4E83-A08B-C5B39C5A2D2F}" type="slidenum">
              <a:rPr lang="tr-TR" smtClean="0"/>
              <a:pPr/>
              <a:t>‹#›</a:t>
            </a:fld>
            <a:endParaRPr lang="tr-TR"/>
          </a:p>
        </p:txBody>
      </p:sp>
    </p:spTree>
    <p:extLst>
      <p:ext uri="{BB962C8B-B14F-4D97-AF65-F5344CB8AC3E}">
        <p14:creationId xmlns:p14="http://schemas.microsoft.com/office/powerpoint/2010/main" xmlns="" val="65461708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Dikey Metin Yer Tutucusu 2"/>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8EE81505-68DD-4BF2-BE2F-154824D9C0A4}" type="datetimeFigureOut">
              <a:rPr lang="tr-TR" smtClean="0"/>
              <a:pPr/>
              <a:t>18.01.2016</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A9CF9825-D401-4E83-A08B-C5B39C5A2D2F}" type="slidenum">
              <a:rPr lang="tr-TR" smtClean="0"/>
              <a:pPr/>
              <a:t>‹#›</a:t>
            </a:fld>
            <a:endParaRPr lang="tr-TR"/>
          </a:p>
        </p:txBody>
      </p:sp>
    </p:spTree>
    <p:extLst>
      <p:ext uri="{BB962C8B-B14F-4D97-AF65-F5344CB8AC3E}">
        <p14:creationId xmlns:p14="http://schemas.microsoft.com/office/powerpoint/2010/main" xmlns="" val="38061428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Dikey Metin Yer Tutucusu 2"/>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8EE81505-68DD-4BF2-BE2F-154824D9C0A4}" type="datetimeFigureOut">
              <a:rPr lang="tr-TR" smtClean="0"/>
              <a:pPr/>
              <a:t>18.01.2016</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A9CF9825-D401-4E83-A08B-C5B39C5A2D2F}" type="slidenum">
              <a:rPr lang="tr-TR" smtClean="0"/>
              <a:pPr/>
              <a:t>‹#›</a:t>
            </a:fld>
            <a:endParaRPr lang="tr-TR"/>
          </a:p>
        </p:txBody>
      </p:sp>
    </p:spTree>
    <p:extLst>
      <p:ext uri="{BB962C8B-B14F-4D97-AF65-F5344CB8AC3E}">
        <p14:creationId xmlns:p14="http://schemas.microsoft.com/office/powerpoint/2010/main" xmlns="" val="327288198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8EE81505-68DD-4BF2-BE2F-154824D9C0A4}" type="datetimeFigureOut">
              <a:rPr lang="tr-TR" smtClean="0"/>
              <a:pPr/>
              <a:t>18.01.2016</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A9CF9825-D401-4E83-A08B-C5B39C5A2D2F}" type="slidenum">
              <a:rPr lang="tr-TR" smtClean="0"/>
              <a:pPr/>
              <a:t>‹#›</a:t>
            </a:fld>
            <a:endParaRPr lang="tr-TR"/>
          </a:p>
        </p:txBody>
      </p:sp>
    </p:spTree>
    <p:extLst>
      <p:ext uri="{BB962C8B-B14F-4D97-AF65-F5344CB8AC3E}">
        <p14:creationId xmlns:p14="http://schemas.microsoft.com/office/powerpoint/2010/main" xmlns="" val="36201773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Başlık 1"/>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Metin Yer Tutucusu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Veri Yer Tutucusu 3"/>
          <p:cNvSpPr>
            <a:spLocks noGrp="1"/>
          </p:cNvSpPr>
          <p:nvPr>
            <p:ph type="dt" sz="half" idx="10"/>
          </p:nvPr>
        </p:nvSpPr>
        <p:spPr/>
        <p:txBody>
          <a:bodyPr/>
          <a:lstStyle/>
          <a:p>
            <a:fld id="{8EE81505-68DD-4BF2-BE2F-154824D9C0A4}" type="datetimeFigureOut">
              <a:rPr lang="tr-TR" smtClean="0"/>
              <a:pPr/>
              <a:t>18.01.2016</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A9CF9825-D401-4E83-A08B-C5B39C5A2D2F}" type="slidenum">
              <a:rPr lang="tr-TR" smtClean="0"/>
              <a:pPr/>
              <a:t>‹#›</a:t>
            </a:fld>
            <a:endParaRPr lang="tr-TR"/>
          </a:p>
        </p:txBody>
      </p:sp>
    </p:spTree>
    <p:extLst>
      <p:ext uri="{BB962C8B-B14F-4D97-AF65-F5344CB8AC3E}">
        <p14:creationId xmlns:p14="http://schemas.microsoft.com/office/powerpoint/2010/main" xmlns="" val="132705765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İçerik Yer Tutucus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Veri Yer Tutucusu 4"/>
          <p:cNvSpPr>
            <a:spLocks noGrp="1"/>
          </p:cNvSpPr>
          <p:nvPr>
            <p:ph type="dt" sz="half" idx="10"/>
          </p:nvPr>
        </p:nvSpPr>
        <p:spPr/>
        <p:txBody>
          <a:bodyPr/>
          <a:lstStyle/>
          <a:p>
            <a:fld id="{8EE81505-68DD-4BF2-BE2F-154824D9C0A4}" type="datetimeFigureOut">
              <a:rPr lang="tr-TR" smtClean="0"/>
              <a:pPr/>
              <a:t>18.01.2016</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A9CF9825-D401-4E83-A08B-C5B39C5A2D2F}" type="slidenum">
              <a:rPr lang="tr-TR" smtClean="0"/>
              <a:pPr/>
              <a:t>‹#›</a:t>
            </a:fld>
            <a:endParaRPr lang="tr-TR"/>
          </a:p>
        </p:txBody>
      </p:sp>
    </p:spTree>
    <p:extLst>
      <p:ext uri="{BB962C8B-B14F-4D97-AF65-F5344CB8AC3E}">
        <p14:creationId xmlns:p14="http://schemas.microsoft.com/office/powerpoint/2010/main" xmlns="" val="21947526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lvl1pPr>
              <a:defRPr/>
            </a:lvl1pPr>
          </a:lstStyle>
          <a:p>
            <a:r>
              <a:rPr lang="tr-TR" smtClean="0"/>
              <a:t>Asıl başlık stili için tıklatın</a:t>
            </a:r>
            <a:endParaRPr lang="tr-TR"/>
          </a:p>
        </p:txBody>
      </p:sp>
      <p:sp>
        <p:nvSpPr>
          <p:cNvPr id="3" name="Metin Yer Tutucusu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İçerik Yer Tutucus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Metin Yer Tutucusu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İçerik Yer Tutucus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Veri Yer Tutucusu 6"/>
          <p:cNvSpPr>
            <a:spLocks noGrp="1"/>
          </p:cNvSpPr>
          <p:nvPr>
            <p:ph type="dt" sz="half" idx="10"/>
          </p:nvPr>
        </p:nvSpPr>
        <p:spPr/>
        <p:txBody>
          <a:bodyPr/>
          <a:lstStyle/>
          <a:p>
            <a:fld id="{8EE81505-68DD-4BF2-BE2F-154824D9C0A4}" type="datetimeFigureOut">
              <a:rPr lang="tr-TR" smtClean="0"/>
              <a:pPr/>
              <a:t>18.01.2016</a:t>
            </a:fld>
            <a:endParaRPr lang="tr-TR"/>
          </a:p>
        </p:txBody>
      </p:sp>
      <p:sp>
        <p:nvSpPr>
          <p:cNvPr id="8" name="Altbilgi Yer Tutucusu 7"/>
          <p:cNvSpPr>
            <a:spLocks noGrp="1"/>
          </p:cNvSpPr>
          <p:nvPr>
            <p:ph type="ftr" sz="quarter" idx="11"/>
          </p:nvPr>
        </p:nvSpPr>
        <p:spPr/>
        <p:txBody>
          <a:bodyPr/>
          <a:lstStyle/>
          <a:p>
            <a:endParaRPr lang="tr-TR"/>
          </a:p>
        </p:txBody>
      </p:sp>
      <p:sp>
        <p:nvSpPr>
          <p:cNvPr id="9" name="Slayt Numarası Yer Tutucusu 8"/>
          <p:cNvSpPr>
            <a:spLocks noGrp="1"/>
          </p:cNvSpPr>
          <p:nvPr>
            <p:ph type="sldNum" sz="quarter" idx="12"/>
          </p:nvPr>
        </p:nvSpPr>
        <p:spPr/>
        <p:txBody>
          <a:bodyPr/>
          <a:lstStyle/>
          <a:p>
            <a:fld id="{A9CF9825-D401-4E83-A08B-C5B39C5A2D2F}" type="slidenum">
              <a:rPr lang="tr-TR" smtClean="0"/>
              <a:pPr/>
              <a:t>‹#›</a:t>
            </a:fld>
            <a:endParaRPr lang="tr-TR"/>
          </a:p>
        </p:txBody>
      </p:sp>
    </p:spTree>
    <p:extLst>
      <p:ext uri="{BB962C8B-B14F-4D97-AF65-F5344CB8AC3E}">
        <p14:creationId xmlns:p14="http://schemas.microsoft.com/office/powerpoint/2010/main" xmlns="" val="58215049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Veri Yer Tutucusu 2"/>
          <p:cNvSpPr>
            <a:spLocks noGrp="1"/>
          </p:cNvSpPr>
          <p:nvPr>
            <p:ph type="dt" sz="half" idx="10"/>
          </p:nvPr>
        </p:nvSpPr>
        <p:spPr/>
        <p:txBody>
          <a:bodyPr/>
          <a:lstStyle/>
          <a:p>
            <a:fld id="{8EE81505-68DD-4BF2-BE2F-154824D9C0A4}" type="datetimeFigureOut">
              <a:rPr lang="tr-TR" smtClean="0"/>
              <a:pPr/>
              <a:t>18.01.2016</a:t>
            </a:fld>
            <a:endParaRPr lang="tr-TR"/>
          </a:p>
        </p:txBody>
      </p:sp>
      <p:sp>
        <p:nvSpPr>
          <p:cNvPr id="4" name="Altbilgi Yer Tutucusu 3"/>
          <p:cNvSpPr>
            <a:spLocks noGrp="1"/>
          </p:cNvSpPr>
          <p:nvPr>
            <p:ph type="ftr" sz="quarter" idx="11"/>
          </p:nvPr>
        </p:nvSpPr>
        <p:spPr/>
        <p:txBody>
          <a:bodyPr/>
          <a:lstStyle/>
          <a:p>
            <a:endParaRPr lang="tr-TR"/>
          </a:p>
        </p:txBody>
      </p:sp>
      <p:sp>
        <p:nvSpPr>
          <p:cNvPr id="5" name="Slayt Numarası Yer Tutucusu 4"/>
          <p:cNvSpPr>
            <a:spLocks noGrp="1"/>
          </p:cNvSpPr>
          <p:nvPr>
            <p:ph type="sldNum" sz="quarter" idx="12"/>
          </p:nvPr>
        </p:nvSpPr>
        <p:spPr/>
        <p:txBody>
          <a:bodyPr/>
          <a:lstStyle/>
          <a:p>
            <a:fld id="{A9CF9825-D401-4E83-A08B-C5B39C5A2D2F}" type="slidenum">
              <a:rPr lang="tr-TR" smtClean="0"/>
              <a:pPr/>
              <a:t>‹#›</a:t>
            </a:fld>
            <a:endParaRPr lang="tr-TR"/>
          </a:p>
        </p:txBody>
      </p:sp>
    </p:spTree>
    <p:extLst>
      <p:ext uri="{BB962C8B-B14F-4D97-AF65-F5344CB8AC3E}">
        <p14:creationId xmlns:p14="http://schemas.microsoft.com/office/powerpoint/2010/main" xmlns="" val="30691421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p:cNvSpPr>
            <a:spLocks noGrp="1"/>
          </p:cNvSpPr>
          <p:nvPr>
            <p:ph type="dt" sz="half" idx="10"/>
          </p:nvPr>
        </p:nvSpPr>
        <p:spPr/>
        <p:txBody>
          <a:bodyPr/>
          <a:lstStyle/>
          <a:p>
            <a:fld id="{8EE81505-68DD-4BF2-BE2F-154824D9C0A4}" type="datetimeFigureOut">
              <a:rPr lang="tr-TR" smtClean="0"/>
              <a:pPr/>
              <a:t>18.01.2016</a:t>
            </a:fld>
            <a:endParaRPr lang="tr-TR"/>
          </a:p>
        </p:txBody>
      </p:sp>
      <p:sp>
        <p:nvSpPr>
          <p:cNvPr id="3" name="Altbilgi Yer Tutucusu 2"/>
          <p:cNvSpPr>
            <a:spLocks noGrp="1"/>
          </p:cNvSpPr>
          <p:nvPr>
            <p:ph type="ftr" sz="quarter" idx="11"/>
          </p:nvPr>
        </p:nvSpPr>
        <p:spPr/>
        <p:txBody>
          <a:bodyPr/>
          <a:lstStyle/>
          <a:p>
            <a:endParaRPr lang="tr-TR"/>
          </a:p>
        </p:txBody>
      </p:sp>
      <p:sp>
        <p:nvSpPr>
          <p:cNvPr id="4" name="Slayt Numarası Yer Tutucusu 3"/>
          <p:cNvSpPr>
            <a:spLocks noGrp="1"/>
          </p:cNvSpPr>
          <p:nvPr>
            <p:ph type="sldNum" sz="quarter" idx="12"/>
          </p:nvPr>
        </p:nvSpPr>
        <p:spPr/>
        <p:txBody>
          <a:bodyPr/>
          <a:lstStyle/>
          <a:p>
            <a:fld id="{A9CF9825-D401-4E83-A08B-C5B39C5A2D2F}" type="slidenum">
              <a:rPr lang="tr-TR" smtClean="0"/>
              <a:pPr/>
              <a:t>‹#›</a:t>
            </a:fld>
            <a:endParaRPr lang="tr-TR"/>
          </a:p>
        </p:txBody>
      </p:sp>
    </p:spTree>
    <p:extLst>
      <p:ext uri="{BB962C8B-B14F-4D97-AF65-F5344CB8AC3E}">
        <p14:creationId xmlns:p14="http://schemas.microsoft.com/office/powerpoint/2010/main" xmlns="" val="212848080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İçerik Yer Tutucus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Metin Yer Tutucusu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Veri Yer Tutucusu 4"/>
          <p:cNvSpPr>
            <a:spLocks noGrp="1"/>
          </p:cNvSpPr>
          <p:nvPr>
            <p:ph type="dt" sz="half" idx="10"/>
          </p:nvPr>
        </p:nvSpPr>
        <p:spPr/>
        <p:txBody>
          <a:bodyPr/>
          <a:lstStyle/>
          <a:p>
            <a:fld id="{8EE81505-68DD-4BF2-BE2F-154824D9C0A4}" type="datetimeFigureOut">
              <a:rPr lang="tr-TR" smtClean="0"/>
              <a:pPr/>
              <a:t>18.01.2016</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A9CF9825-D401-4E83-A08B-C5B39C5A2D2F}" type="slidenum">
              <a:rPr lang="tr-TR" smtClean="0"/>
              <a:pPr/>
              <a:t>‹#›</a:t>
            </a:fld>
            <a:endParaRPr lang="tr-TR"/>
          </a:p>
        </p:txBody>
      </p:sp>
    </p:spTree>
    <p:extLst>
      <p:ext uri="{BB962C8B-B14F-4D97-AF65-F5344CB8AC3E}">
        <p14:creationId xmlns:p14="http://schemas.microsoft.com/office/powerpoint/2010/main" xmlns="" val="12992312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Başlık 1"/>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Resim Yer Tutucusu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Metin Yer Tutucusu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Veri Yer Tutucusu 4"/>
          <p:cNvSpPr>
            <a:spLocks noGrp="1"/>
          </p:cNvSpPr>
          <p:nvPr>
            <p:ph type="dt" sz="half" idx="10"/>
          </p:nvPr>
        </p:nvSpPr>
        <p:spPr/>
        <p:txBody>
          <a:bodyPr/>
          <a:lstStyle/>
          <a:p>
            <a:fld id="{8EE81505-68DD-4BF2-BE2F-154824D9C0A4}" type="datetimeFigureOut">
              <a:rPr lang="tr-TR" smtClean="0"/>
              <a:pPr/>
              <a:t>18.01.2016</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A9CF9825-D401-4E83-A08B-C5B39C5A2D2F}" type="slidenum">
              <a:rPr lang="tr-TR" smtClean="0"/>
              <a:pPr/>
              <a:t>‹#›</a:t>
            </a:fld>
            <a:endParaRPr lang="tr-TR"/>
          </a:p>
        </p:txBody>
      </p:sp>
    </p:spTree>
    <p:extLst>
      <p:ext uri="{BB962C8B-B14F-4D97-AF65-F5344CB8AC3E}">
        <p14:creationId xmlns:p14="http://schemas.microsoft.com/office/powerpoint/2010/main" xmlns="" val="333436694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Başlık Yer Tutucusu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Metin Yer Tutucusu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EE81505-68DD-4BF2-BE2F-154824D9C0A4}" type="datetimeFigureOut">
              <a:rPr lang="tr-TR" smtClean="0"/>
              <a:pPr/>
              <a:t>18.01.2016</a:t>
            </a:fld>
            <a:endParaRPr lang="tr-TR"/>
          </a:p>
        </p:txBody>
      </p:sp>
      <p:sp>
        <p:nvSpPr>
          <p:cNvPr id="5" name="Altbilgi Yer Tutucusu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Slayt Numarası Yer Tutucusu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9CF9825-D401-4E83-A08B-C5B39C5A2D2F}" type="slidenum">
              <a:rPr lang="tr-TR" smtClean="0"/>
              <a:pPr/>
              <a:t>‹#›</a:t>
            </a:fld>
            <a:endParaRPr lang="tr-TR"/>
          </a:p>
        </p:txBody>
      </p:sp>
    </p:spTree>
    <p:extLst>
      <p:ext uri="{BB962C8B-B14F-4D97-AF65-F5344CB8AC3E}">
        <p14:creationId xmlns:p14="http://schemas.microsoft.com/office/powerpoint/2010/main" xmlns="" val="420168606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a:xfrm>
            <a:off x="539552" y="0"/>
            <a:ext cx="7772400" cy="1470025"/>
          </a:xfrm>
        </p:spPr>
        <p:txBody>
          <a:bodyPr/>
          <a:lstStyle/>
          <a:p>
            <a:r>
              <a:rPr lang="tr-TR" dirty="0" smtClean="0"/>
              <a:t>DERSİN ÖNEMİ</a:t>
            </a:r>
            <a:endParaRPr lang="tr-TR" dirty="0"/>
          </a:p>
        </p:txBody>
      </p:sp>
      <p:sp>
        <p:nvSpPr>
          <p:cNvPr id="3" name="Alt Başlık 2"/>
          <p:cNvSpPr>
            <a:spLocks noGrp="1"/>
          </p:cNvSpPr>
          <p:nvPr>
            <p:ph type="subTitle" idx="1"/>
          </p:nvPr>
        </p:nvSpPr>
        <p:spPr>
          <a:xfrm>
            <a:off x="395536" y="1196752"/>
            <a:ext cx="8280920" cy="5234136"/>
          </a:xfrm>
        </p:spPr>
        <p:txBody>
          <a:bodyPr>
            <a:normAutofit fontScale="47500" lnSpcReduction="20000"/>
          </a:bodyPr>
          <a:lstStyle/>
          <a:p>
            <a:r>
              <a:rPr lang="tr-TR" dirty="0" smtClean="0"/>
              <a:t>! UNUTMAYIN !</a:t>
            </a:r>
          </a:p>
          <a:p>
            <a:r>
              <a:rPr lang="tr-TR" dirty="0" smtClean="0"/>
              <a:t>İnsan öğrendiğini çok çabuk unutur. Başta ve sonda öğrenilenler daha çok hatırda kalır.</a:t>
            </a:r>
          </a:p>
          <a:p>
            <a:r>
              <a:rPr lang="tr-TR" dirty="0" smtClean="0"/>
              <a:t>Göze çarpan kelimeler, isimler şekiller daha iyi hatırlanır. Canlı tasvirler, değişik, ilginç tanımlamalar daha iyi hatırlanır.</a:t>
            </a:r>
          </a:p>
          <a:p>
            <a:r>
              <a:rPr lang="tr-TR" dirty="0" smtClean="0"/>
              <a:t>Uzun bir listeyi öğrenmek yerine, daha küçük parçalara bölerek öğrenmek daha kolaydır.</a:t>
            </a:r>
          </a:p>
          <a:p>
            <a:r>
              <a:rPr lang="tr-TR" dirty="0" smtClean="0"/>
              <a:t>Önceden ne kadar çalışılacağı bilinmezse, hatırlama o kadar az olur.</a:t>
            </a:r>
          </a:p>
          <a:p>
            <a:r>
              <a:rPr lang="tr-TR" dirty="0" smtClean="0"/>
              <a:t>Yapılacak çalışmadan en iyi verimi alabilmek için çalışma belli aralıklara bölünmelidir</a:t>
            </a:r>
          </a:p>
          <a:p>
            <a:r>
              <a:rPr lang="tr-TR" dirty="0" smtClean="0"/>
              <a:t>(45-60 </a:t>
            </a:r>
            <a:r>
              <a:rPr lang="tr-TR" dirty="0" err="1" smtClean="0"/>
              <a:t>dk’lık</a:t>
            </a:r>
            <a:r>
              <a:rPr lang="tr-TR" dirty="0" smtClean="0"/>
              <a:t> çalışmalar öğrenme alanına göre ideal olabilir).</a:t>
            </a:r>
          </a:p>
          <a:p>
            <a:r>
              <a:rPr lang="tr-TR" dirty="0" smtClean="0"/>
              <a:t>Çünkü çalışmaya ara vermeden çok uzun süre devam etmek dikkatin ve konsantrasyonun gittikçe azalmasına neden olmaktadır.</a:t>
            </a:r>
          </a:p>
          <a:p>
            <a:r>
              <a:rPr lang="tr-TR" dirty="0" smtClean="0"/>
              <a:t>Yazı yazma, ödev hazırlama gibi çalışmalar için çalışma süreleri daha da uzayabilir.</a:t>
            </a:r>
          </a:p>
          <a:p>
            <a:r>
              <a:rPr lang="tr-TR" dirty="0" smtClean="0"/>
              <a:t>Her çalışma seansından sonra belli bir dinlenme aralığı olmalıdır.</a:t>
            </a:r>
          </a:p>
          <a:p>
            <a:r>
              <a:rPr lang="tr-TR" dirty="0" smtClean="0"/>
              <a:t>Hiç tekrar yapılmadığında, öğrenilenlerin ortalama olarak %80 i unutulur.</a:t>
            </a:r>
          </a:p>
          <a:p>
            <a:r>
              <a:rPr lang="tr-TR" dirty="0" smtClean="0"/>
              <a:t>Not tutmak, yazarak çalışmak, öğrenmeye mümkün olduğunca çok duyu organını katmak,</a:t>
            </a:r>
          </a:p>
          <a:p>
            <a:r>
              <a:rPr lang="tr-TR" dirty="0" smtClean="0"/>
              <a:t>düzenli ve aralıklı tekrar yapmak öğrenilenlerin kalıcılığını önemli oranda arttırır.</a:t>
            </a:r>
          </a:p>
          <a:p>
            <a:r>
              <a:rPr lang="tr-TR" dirty="0" smtClean="0"/>
              <a:t>Düzenli tekrarlar zaman cetveli üzerinde planlanmalıdır. Öğrenme üzerinde en fazla bozucu etki yapan etkenlerin başında;</a:t>
            </a:r>
          </a:p>
          <a:p>
            <a:r>
              <a:rPr lang="tr-TR" dirty="0" smtClean="0"/>
              <a:t>yorgunluk, stres, hastalık, motivasyon eksikliği, umutsuzluk vb. gelmektedir.</a:t>
            </a:r>
          </a:p>
          <a:p>
            <a:r>
              <a:rPr lang="tr-TR" dirty="0" smtClean="0"/>
              <a:t>Öğrenme üzerinde en az bozucu etki yapan etkinlik ise uykudur.</a:t>
            </a:r>
          </a:p>
          <a:p>
            <a:r>
              <a:rPr lang="tr-TR" dirty="0" smtClean="0"/>
              <a:t>Bu nedenle uyumadan önce kısa bir tekrar yapmanın önemli yararı olabilir.</a:t>
            </a:r>
          </a:p>
          <a:p>
            <a:r>
              <a:rPr lang="tr-TR" dirty="0" smtClean="0"/>
              <a:t>Öğrenme bir amaca yönelik olmalıdır. Öğrenmek için amaçları ya da nedenleri belirlemek,</a:t>
            </a:r>
          </a:p>
          <a:p>
            <a:r>
              <a:rPr lang="tr-TR" dirty="0" smtClean="0"/>
              <a:t>öğrenmeye karşı olan isteği de arttıracaktır.</a:t>
            </a:r>
            <a:endParaRPr lang="tr-TR" dirty="0"/>
          </a:p>
        </p:txBody>
      </p:sp>
    </p:spTree>
    <p:extLst>
      <p:ext uri="{BB962C8B-B14F-4D97-AF65-F5344CB8AC3E}">
        <p14:creationId xmlns:p14="http://schemas.microsoft.com/office/powerpoint/2010/main" xmlns="" val="329526050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t>DERSİN ÖNEMİ</a:t>
            </a:r>
            <a:endParaRPr lang="tr-TR" dirty="0"/>
          </a:p>
        </p:txBody>
      </p:sp>
      <p:sp>
        <p:nvSpPr>
          <p:cNvPr id="3" name="İçerik Yer Tutucusu 2"/>
          <p:cNvSpPr>
            <a:spLocks noGrp="1"/>
          </p:cNvSpPr>
          <p:nvPr>
            <p:ph idx="1"/>
          </p:nvPr>
        </p:nvSpPr>
        <p:spPr/>
        <p:txBody>
          <a:bodyPr>
            <a:normAutofit fontScale="62500" lnSpcReduction="20000"/>
          </a:bodyPr>
          <a:lstStyle/>
          <a:p>
            <a:r>
              <a:rPr lang="tr-TR" dirty="0" smtClean="0"/>
              <a:t>Düzenli çalışmak, öğrenciyi hem derslerinde başarıya götürür hem de öğrenciyi sıkılmadan öğrenmeye teşvik eder. Uzun bir zaman diliminde, günlük kısa sürelerde çalışarak en konuları en iyi şekilde öğrenmesini sağlar. Kişinin temelini güçlendirir ve beynine aşırı yükleme yapmadan yerleşmesini sağlar. Kişiyi büyük sınavlara karşı hazırlıklı hale getirir ve eğitimin her alanında mutlak başarıya yönlendirir. Girdiği her ortamda en başarılı kişi olmasını sağlayarak, öğrenciye özgüven aşılar. Sadece bunlarla da kalmayıp, kişiyi programlı, düzenli, sorumlu bir birey olabilmesini sağlar. Ezberleyerek öğrenmek yerine, anlayarak öğrenmenize olanak sağlar. Düzenli olarak çalıştığınızda bir konuyu kolay kolay unutmayacağınızdan sizleri daha bilgili bir kişi yapar. Sizi normal bir insan değil, başarılı bir insan yapıp, çevrenizde örnek teşkil eden bir kişi haline getirir. Yani düzenli çalışmanın önemi çok büyüktür. Sizin gelecekte başarılı bir kişi olmanız için gereklidir. Sizde şimdiden düzenli çalışmanın önemini kavrayıp, hayatınız boyunca düzenli olarak çalışırsanız başarılarla dolu bir hayata sahip olacaksınız demekti</a:t>
            </a:r>
            <a:endParaRPr lang="tr-TR" dirty="0"/>
          </a:p>
        </p:txBody>
      </p:sp>
    </p:spTree>
    <p:extLst>
      <p:ext uri="{BB962C8B-B14F-4D97-AF65-F5344CB8AC3E}">
        <p14:creationId xmlns:p14="http://schemas.microsoft.com/office/powerpoint/2010/main" xmlns="" val="41231179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t>DERSİN ÖNEMİ</a:t>
            </a:r>
            <a:endParaRPr lang="tr-TR" dirty="0"/>
          </a:p>
        </p:txBody>
      </p:sp>
      <p:sp>
        <p:nvSpPr>
          <p:cNvPr id="3" name="İçerik Yer Tutucusu 2"/>
          <p:cNvSpPr>
            <a:spLocks noGrp="1"/>
          </p:cNvSpPr>
          <p:nvPr>
            <p:ph idx="1"/>
          </p:nvPr>
        </p:nvSpPr>
        <p:spPr/>
        <p:txBody>
          <a:bodyPr>
            <a:normAutofit fontScale="70000" lnSpcReduction="20000"/>
          </a:bodyPr>
          <a:lstStyle/>
          <a:p>
            <a:r>
              <a:rPr lang="tr-TR" dirty="0" smtClean="0"/>
              <a:t>En genel ifadeyle verimli çalışmak, kişinin çalışma sonucunda verim almasını sağlayan çalışma</a:t>
            </a:r>
          </a:p>
          <a:p>
            <a:r>
              <a:rPr lang="tr-TR" dirty="0" smtClean="0"/>
              <a:t>yöntemidir. Günümüzde verimli ders çalışma ve başarı birlikte ele alınmaktadır. Giderek daha</a:t>
            </a:r>
          </a:p>
          <a:p>
            <a:r>
              <a:rPr lang="tr-TR" dirty="0" smtClean="0"/>
              <a:t>net bir şekilde anlaşılan bir gerçek şudur ki “önemli olan ne kadar ders çalıştığınız değil ne</a:t>
            </a:r>
          </a:p>
          <a:p>
            <a:r>
              <a:rPr lang="tr-TR" dirty="0" smtClean="0"/>
              <a:t>kadar verimli ders çalıştığınızdır”. Bu açıdan bakıldığında saatlerce kitapların başında oturan</a:t>
            </a:r>
          </a:p>
          <a:p>
            <a:r>
              <a:rPr lang="tr-TR" dirty="0" smtClean="0"/>
              <a:t>ve çok çalıştığını söyleyen bir kişinin her zaman verimli ders çalışmış olmayacağı söylenebilir. Önemli olan ders çalışma</a:t>
            </a:r>
          </a:p>
          <a:p>
            <a:r>
              <a:rPr lang="tr-TR" dirty="0" smtClean="0"/>
              <a:t>süresinin uzunluğu değil çalışma sonucunda elde edilen başarıdır. Diğer bir anlatımla etkili</a:t>
            </a:r>
          </a:p>
          <a:p>
            <a:r>
              <a:rPr lang="tr-TR" dirty="0" smtClean="0"/>
              <a:t>çalışmada önemli olan öğrenmenin gerçekleşip gerçekleşmediğidir</a:t>
            </a:r>
            <a:endParaRPr lang="tr-TR" dirty="0"/>
          </a:p>
        </p:txBody>
      </p:sp>
    </p:spTree>
    <p:extLst>
      <p:ext uri="{BB962C8B-B14F-4D97-AF65-F5344CB8AC3E}">
        <p14:creationId xmlns:p14="http://schemas.microsoft.com/office/powerpoint/2010/main" xmlns="" val="160525437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t>DERSİN ÖNEMİ</a:t>
            </a:r>
            <a:endParaRPr lang="tr-TR" dirty="0"/>
          </a:p>
        </p:txBody>
      </p:sp>
      <p:sp>
        <p:nvSpPr>
          <p:cNvPr id="3" name="İçerik Yer Tutucusu 2"/>
          <p:cNvSpPr>
            <a:spLocks noGrp="1"/>
          </p:cNvSpPr>
          <p:nvPr>
            <p:ph idx="1"/>
          </p:nvPr>
        </p:nvSpPr>
        <p:spPr/>
        <p:txBody>
          <a:bodyPr>
            <a:normAutofit fontScale="62500" lnSpcReduction="20000"/>
          </a:bodyPr>
          <a:lstStyle/>
          <a:p>
            <a:r>
              <a:rPr lang="tr-TR" dirty="0" smtClean="0"/>
              <a:t>Başarılı bir hayat, ‘uyumlu, mutlu ve doyumlu’ yaşanan bir hayattır. Geçmişte başarı için, aynı öneriyi</a:t>
            </a:r>
          </a:p>
          <a:p>
            <a:r>
              <a:rPr lang="tr-TR" dirty="0" smtClean="0"/>
              <a:t>içeren tek bir reçete sunulurdu; Çalışmak, çalışmak ve yine çalışmak veya çok çalışmak. Oysa çağdaş</a:t>
            </a:r>
          </a:p>
          <a:p>
            <a:r>
              <a:rPr lang="tr-TR" dirty="0" smtClean="0"/>
              <a:t>başarı kavramı içinde ‘çok çalışmak’ yerini ‘etkili </a:t>
            </a:r>
            <a:r>
              <a:rPr lang="tr-TR" dirty="0" err="1" smtClean="0"/>
              <a:t>çalışma’ya</a:t>
            </a:r>
            <a:r>
              <a:rPr lang="tr-TR" dirty="0" smtClean="0"/>
              <a:t> bırakmıştır.</a:t>
            </a:r>
          </a:p>
          <a:p>
            <a:r>
              <a:rPr lang="tr-TR" dirty="0" smtClean="0"/>
              <a:t>‘Etkili çalışmak’ belirlenmiş amaçlar ve saptanmış öncelikler doğrultusunda zamanı programlı olarak kullanmaktır. ‘Etkili çalışma’</a:t>
            </a:r>
          </a:p>
          <a:p>
            <a:r>
              <a:rPr lang="tr-TR" dirty="0" smtClean="0"/>
              <a:t>programı içinde dinlenmeye, eğlenmeye, aileye, sevdiklerine zaman ayırmaya ve hobilere daima yer vardır.</a:t>
            </a:r>
          </a:p>
          <a:p>
            <a:r>
              <a:rPr lang="tr-TR" dirty="0" smtClean="0"/>
              <a:t>Başarılı olabilmek için mutlaka amacın açık ve net bir biçimde tanımlanmış olması, kişinin buna inanması ve bu amaca yönelik</a:t>
            </a:r>
          </a:p>
          <a:p>
            <a:r>
              <a:rPr lang="tr-TR" dirty="0" smtClean="0"/>
              <a:t>yıllık, aylık ve haftalık programların düzenlenmesi gerekir. Unutmamak gerekir ki, başarılı insan belirlediği amaçlarına belli</a:t>
            </a:r>
          </a:p>
          <a:p>
            <a:r>
              <a:rPr lang="tr-TR" dirty="0" smtClean="0"/>
              <a:t>bir zaman dilimi içinde ulaşmış olan kişidir</a:t>
            </a:r>
            <a:endParaRPr lang="tr-TR" dirty="0"/>
          </a:p>
        </p:txBody>
      </p:sp>
    </p:spTree>
    <p:extLst>
      <p:ext uri="{BB962C8B-B14F-4D97-AF65-F5344CB8AC3E}">
        <p14:creationId xmlns:p14="http://schemas.microsoft.com/office/powerpoint/2010/main" xmlns="" val="2062918565"/>
      </p:ext>
    </p:extLst>
  </p:cSld>
  <p:clrMapOvr>
    <a:masterClrMapping/>
  </p:clrMapOvr>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TotalTime>
  <Words>642</Words>
  <Application>Microsoft Office PowerPoint</Application>
  <PresentationFormat>Ekran Gösterisi (4:3)</PresentationFormat>
  <Paragraphs>41</Paragraphs>
  <Slides>4</Slides>
  <Notes>1</Notes>
  <HiddenSlides>0</HiddenSlides>
  <MMClips>0</MMClips>
  <ScaleCrop>false</ScaleCrop>
  <HeadingPairs>
    <vt:vector size="4" baseType="variant">
      <vt:variant>
        <vt:lpstr>Tema</vt:lpstr>
      </vt:variant>
      <vt:variant>
        <vt:i4>1</vt:i4>
      </vt:variant>
      <vt:variant>
        <vt:lpstr>Slayt Başlıkları</vt:lpstr>
      </vt:variant>
      <vt:variant>
        <vt:i4>4</vt:i4>
      </vt:variant>
    </vt:vector>
  </HeadingPairs>
  <TitlesOfParts>
    <vt:vector size="5" baseType="lpstr">
      <vt:lpstr>Ofis Teması</vt:lpstr>
      <vt:lpstr>DERSİN ÖNEMİ</vt:lpstr>
      <vt:lpstr>DERSİN ÖNEMİ</vt:lpstr>
      <vt:lpstr>DERSİN ÖNEMİ</vt:lpstr>
      <vt:lpstr>DERSİN ÖNEMİ</vt:lpstr>
    </vt:vector>
  </TitlesOfParts>
  <Manager>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www.sorubak.com</dc:creator>
  <cp:keywords>www.sorubak.com</cp:keywords>
  <dc:description>www.sorubak.com</dc:description>
  <dcterms:created xsi:type="dcterms:W3CDTF">2016-01-17T19:33:09Z</dcterms:created>
  <dcterms:modified xsi:type="dcterms:W3CDTF">2016-01-18T14:45:56Z</dcterms:modified>
  <cp:category>www.sorubak.com</cp:category>
</cp:coreProperties>
</file>