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68" r:id="rId14"/>
    <p:sldId id="270" r:id="rId15"/>
    <p:sldId id="271" r:id="rId16"/>
    <p:sldId id="272" r:id="rId17"/>
    <p:sldId id="273" r:id="rId18"/>
    <p:sldId id="274" r:id="rId19"/>
    <p:sldId id="275" r:id="rId20"/>
    <p:sldId id="276" r:id="rId21"/>
    <p:sldId id="269" r:id="rId22"/>
    <p:sldId id="277" r:id="rId23"/>
    <p:sldId id="278" r:id="rId24"/>
    <p:sldId id="279" r:id="rId25"/>
    <p:sldId id="281" r:id="rId26"/>
    <p:sldId id="286" r:id="rId27"/>
    <p:sldId id="282" r:id="rId28"/>
    <p:sldId id="283" r:id="rId29"/>
    <p:sldId id="285" r:id="rId30"/>
    <p:sldId id="284" r:id="rId31"/>
    <p:sldId id="28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Cemiyetler" id="{E747A47A-D1F6-475D-9D70-2498505E0AC5}">
          <p14:sldIdLst>
            <p14:sldId id="256"/>
          </p14:sldIdLst>
        </p14:section>
        <p14:section name="Azınlıkların Kurduğu Cemiyetler" id="{286C199F-6274-47EE-A7CE-99DB2D913A3E}">
          <p14:sldIdLst>
            <p14:sldId id="257"/>
            <p14:sldId id="258"/>
            <p14:sldId id="259"/>
            <p14:sldId id="260"/>
            <p14:sldId id="261"/>
          </p14:sldIdLst>
        </p14:section>
        <p14:section name="Milli Mücadeleye Karşı Olan Cemiyetler" id="{1A405F53-E7A3-4B4F-BCAD-D8B60E0CFBF8}">
          <p14:sldIdLst>
            <p14:sldId id="262"/>
            <p14:sldId id="263"/>
            <p14:sldId id="264"/>
            <p14:sldId id="266"/>
            <p14:sldId id="265"/>
            <p14:sldId id="267"/>
          </p14:sldIdLst>
        </p14:section>
        <p14:section name="Yararlı Cemiyetler" id="{612ED48A-E2FF-4A36-BE22-8C0D40B92C84}">
          <p14:sldIdLst>
            <p14:sldId id="268"/>
            <p14:sldId id="270"/>
            <p14:sldId id="271"/>
            <p14:sldId id="272"/>
            <p14:sldId id="273"/>
            <p14:sldId id="274"/>
            <p14:sldId id="275"/>
            <p14:sldId id="276"/>
            <p14:sldId id="269"/>
          </p14:sldIdLst>
        </p14:section>
        <p14:section name="Kuvayımillîye" id="{26279013-0583-4BAE-AB3A-524D68575FAC}">
          <p14:sldIdLst>
            <p14:sldId id="277"/>
            <p14:sldId id="278"/>
            <p14:sldId id="279"/>
            <p14:sldId id="281"/>
            <p14:sldId id="286"/>
            <p14:sldId id="282"/>
            <p14:sldId id="283"/>
            <p14:sldId id="285"/>
            <p14:sldId id="284"/>
            <p14:sldId id="28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484" autoAdjust="0"/>
  </p:normalViewPr>
  <p:slideViewPr>
    <p:cSldViewPr>
      <p:cViewPr>
        <p:scale>
          <a:sx n="76" d="100"/>
          <a:sy n="76" d="100"/>
        </p:scale>
        <p:origin x="-1392" y="-31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739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82FC20-C1F2-4567-946E-61C6B81C04C2}" type="datetimeFigureOut">
              <a:rPr lang="tr-TR" smtClean="0"/>
              <a:pPr/>
              <a:t>13.12.2015</a:t>
            </a:fld>
            <a:endParaRPr lang="tr-TR" dirty="0"/>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F23587-1543-45ED-AC37-B22F9C735B35}" type="slidenum">
              <a:rPr lang="tr-TR" smtClean="0"/>
              <a:pPr/>
              <a:t>‹#›</a:t>
            </a:fld>
            <a:endParaRPr lang="tr-TR" dirty="0"/>
          </a:p>
        </p:txBody>
      </p:sp>
    </p:spTree>
    <p:extLst>
      <p:ext uri="{BB962C8B-B14F-4D97-AF65-F5344CB8AC3E}">
        <p14:creationId xmlns:p14="http://schemas.microsoft.com/office/powerpoint/2010/main" xmlns="" val="1939429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smtClean="0"/>
          </a:p>
          <a:p>
            <a:endParaRPr lang="tr-TR" dirty="0"/>
          </a:p>
        </p:txBody>
      </p:sp>
      <p:sp>
        <p:nvSpPr>
          <p:cNvPr id="4" name="Slayt Numarası Yer Tutucusu 3"/>
          <p:cNvSpPr>
            <a:spLocks noGrp="1"/>
          </p:cNvSpPr>
          <p:nvPr>
            <p:ph type="sldNum" sz="quarter" idx="10"/>
          </p:nvPr>
        </p:nvSpPr>
        <p:spPr/>
        <p:txBody>
          <a:bodyPr/>
          <a:lstStyle/>
          <a:p>
            <a:fld id="{02F23587-1543-45ED-AC37-B22F9C735B35}" type="slidenum">
              <a:rPr lang="tr-TR" smtClean="0"/>
              <a:pPr/>
              <a:t>13</a:t>
            </a:fld>
            <a:endParaRPr lang="tr-TR" dirty="0"/>
          </a:p>
        </p:txBody>
      </p:sp>
    </p:spTree>
    <p:extLst>
      <p:ext uri="{BB962C8B-B14F-4D97-AF65-F5344CB8AC3E}">
        <p14:creationId xmlns:p14="http://schemas.microsoft.com/office/powerpoint/2010/main" xmlns="" val="1486317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smtClean="0"/>
          </a:p>
          <a:p>
            <a:endParaRPr lang="tr-TR" dirty="0"/>
          </a:p>
        </p:txBody>
      </p:sp>
      <p:sp>
        <p:nvSpPr>
          <p:cNvPr id="4" name="Slayt Numarası Yer Tutucusu 3"/>
          <p:cNvSpPr>
            <a:spLocks noGrp="1"/>
          </p:cNvSpPr>
          <p:nvPr>
            <p:ph type="sldNum" sz="quarter" idx="10"/>
          </p:nvPr>
        </p:nvSpPr>
        <p:spPr/>
        <p:txBody>
          <a:bodyPr/>
          <a:lstStyle/>
          <a:p>
            <a:fld id="{02F23587-1543-45ED-AC37-B22F9C735B35}" type="slidenum">
              <a:rPr lang="tr-TR" smtClean="0"/>
              <a:pPr/>
              <a:t>21</a:t>
            </a:fld>
            <a:endParaRPr lang="tr-TR" dirty="0"/>
          </a:p>
        </p:txBody>
      </p:sp>
    </p:spTree>
    <p:extLst>
      <p:ext uri="{BB962C8B-B14F-4D97-AF65-F5344CB8AC3E}">
        <p14:creationId xmlns:p14="http://schemas.microsoft.com/office/powerpoint/2010/main" xmlns="" val="3100314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02F23587-1543-45ED-AC37-B22F9C735B35}" type="slidenum">
              <a:rPr lang="tr-TR" smtClean="0"/>
              <a:pPr/>
              <a:t>23</a:t>
            </a:fld>
            <a:endParaRPr lang="tr-TR" dirty="0"/>
          </a:p>
        </p:txBody>
      </p:sp>
    </p:spTree>
    <p:extLst>
      <p:ext uri="{BB962C8B-B14F-4D97-AF65-F5344CB8AC3E}">
        <p14:creationId xmlns:p14="http://schemas.microsoft.com/office/powerpoint/2010/main" xmlns="" val="310057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02F23587-1543-45ED-AC37-B22F9C735B35}" type="slidenum">
              <a:rPr lang="tr-TR" smtClean="0"/>
              <a:pPr/>
              <a:t>31</a:t>
            </a:fld>
            <a:endParaRPr lang="tr-TR" dirty="0"/>
          </a:p>
        </p:txBody>
      </p:sp>
    </p:spTree>
    <p:extLst>
      <p:ext uri="{BB962C8B-B14F-4D97-AF65-F5344CB8AC3E}">
        <p14:creationId xmlns:p14="http://schemas.microsoft.com/office/powerpoint/2010/main" xmlns="" val="4078161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tr-TR" smtClean="0"/>
              <a:t>Asıl başlık stili için tıklatın</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Date Placeholder 6"/>
          <p:cNvSpPr>
            <a:spLocks noGrp="1"/>
          </p:cNvSpPr>
          <p:nvPr>
            <p:ph type="dt" sz="half" idx="10"/>
          </p:nvPr>
        </p:nvSpPr>
        <p:spPr/>
        <p:txBody>
          <a:bodyPr/>
          <a:lstStyle/>
          <a:p>
            <a:fld id="{8F392111-18EE-445A-93FE-09661DE9A5F2}" type="datetime1">
              <a:rPr lang="en-US" smtClean="0"/>
              <a:pPr/>
              <a:t>12/13/2015</a:t>
            </a:fld>
            <a:endParaRPr lang="en-US" dirty="0"/>
          </a:p>
        </p:txBody>
      </p:sp>
      <p:sp>
        <p:nvSpPr>
          <p:cNvPr id="8" name="Slide Number Placeholder 7"/>
          <p:cNvSpPr>
            <a:spLocks noGrp="1"/>
          </p:cNvSpPr>
          <p:nvPr>
            <p:ph type="sldNum" sz="quarter" idx="11"/>
          </p:nvPr>
        </p:nvSpPr>
        <p:spPr/>
        <p:txBody>
          <a:bodyPr/>
          <a:lstStyle/>
          <a:p>
            <a:fld id="{CE8079A4-7AA8-4A4F-87E2-7781EC5097DD}"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F5A80F5B-054A-4ECF-91CA-92E2B099C885}" type="datetime1">
              <a:rPr lang="en-US" smtClean="0"/>
              <a:pPr/>
              <a:t>12/13/2015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97606D-E5C4-4C2F-8241-EC2663EF1CD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4A48B649-D44D-4440-AA3F-9BA2AC0E2E56}" type="datetime1">
              <a:rPr lang="en-US" smtClean="0"/>
              <a:pPr/>
              <a:t>12/13/2015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09F9F4D-6292-4B16-8F24-4904FF60C981}" type="datetime1">
              <a:rPr lang="en-US" smtClean="0"/>
              <a:pPr/>
              <a:t>12/13/2015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tr-TR" smtClean="0"/>
              <a:t>Asıl başlık stili için tıklatın</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001771D-8DB3-4A76-B325-326EF9BC2913}" type="datetime1">
              <a:rPr lang="en-US" smtClean="0"/>
              <a:pPr/>
              <a:t>12/13/2015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990D430-D351-4FAC-BC46-FE3F958BA5EF}" type="datetime1">
              <a:rPr lang="en-US" smtClean="0"/>
              <a:pPr/>
              <a:t>12/13/2015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8079A4-7AA8-4A4F-87E2-7781EC5097DD}" type="slidenum">
              <a:rPr lang="en-US" smtClean="0"/>
              <a:pPr/>
              <a:t>‹#›</a:t>
            </a:fld>
            <a:endParaRPr lang="en-US" dirty="0"/>
          </a:p>
        </p:txBody>
      </p:sp>
      <p:sp>
        <p:nvSpPr>
          <p:cNvPr id="9" name="Title 8"/>
          <p:cNvSpPr>
            <a:spLocks noGrp="1"/>
          </p:cNvSpPr>
          <p:nvPr>
            <p:ph type="title"/>
          </p:nvPr>
        </p:nvSpPr>
        <p:spPr>
          <a:xfrm>
            <a:off x="914400" y="1544715"/>
            <a:ext cx="7315200" cy="1154097"/>
          </a:xfrm>
        </p:spPr>
        <p:txBody>
          <a:bodyPr/>
          <a:lstStyle/>
          <a:p>
            <a:r>
              <a:rPr lang="tr-TR" smtClean="0"/>
              <a:t>Asıl başlık stili için tıklatın</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9C105861-D0F8-4601-8A48-3F281889A695}" type="datetime1">
              <a:rPr lang="en-US" smtClean="0"/>
              <a:pPr/>
              <a:t>12/13/2015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E8079A4-7AA8-4A4F-87E2-7781EC5097DD}" type="slidenum">
              <a:rPr lang="en-US" smtClean="0"/>
              <a:pPr/>
              <a:t>‹#›</a:t>
            </a:fld>
            <a:endParaRPr lang="en-US" dirty="0"/>
          </a:p>
        </p:txBody>
      </p:sp>
      <p:sp>
        <p:nvSpPr>
          <p:cNvPr id="10" name="Title 9"/>
          <p:cNvSpPr>
            <a:spLocks noGrp="1"/>
          </p:cNvSpPr>
          <p:nvPr>
            <p:ph type="title"/>
          </p:nvPr>
        </p:nvSpPr>
        <p:spPr>
          <a:xfrm>
            <a:off x="914400" y="1544715"/>
            <a:ext cx="7315200" cy="1154097"/>
          </a:xfrm>
        </p:spPr>
        <p:txBody>
          <a:bodyPr/>
          <a:lstStyle/>
          <a:p>
            <a:r>
              <a:rPr lang="tr-TR" smtClean="0"/>
              <a:t>Asıl başlık stili için tıklatın</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C22AD3A4-5695-4FDA-88B5-2948F148FE68}" type="datetime1">
              <a:rPr lang="en-US" smtClean="0"/>
              <a:pPr/>
              <a:t>12/13/2015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1B454D-4897-4914-9C1C-C93B357A5CBF}" type="datetime1">
              <a:rPr lang="en-US" smtClean="0"/>
              <a:pPr/>
              <a:t>12/13/2015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tr-TR" smtClean="0"/>
              <a:t>Asıl başlık stili için tıklatın</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0B73FD1-861C-4477-B356-889DEBB033EA}" type="datetime1">
              <a:rPr lang="en-US" smtClean="0"/>
              <a:pPr/>
              <a:t>12/13/2015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smtClean="0"/>
              <a:t>Resim eklemek için simgeyi tıklatın</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EA5924A-F457-474D-BAC7-EB1024C433D5}" type="datetime1">
              <a:rPr lang="en-US" smtClean="0"/>
              <a:pPr/>
              <a:t>12/13/2015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CA592F84-6549-4DF8-9C69-4FE6B6DF3221}" type="datetime1">
              <a:rPr lang="en-US" smtClean="0"/>
              <a:pPr/>
              <a:t>12/13/2015</a:t>
            </a:fld>
            <a:endParaRPr lang="en-US" dirty="0"/>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CE8079A4-7AA8-4A4F-87E2-7781EC5097DD}" type="slidenum">
              <a:rPr lang="en-US" smtClean="0"/>
              <a:pPr/>
              <a:t>‹#›</a:t>
            </a:fld>
            <a:endParaRPr lang="en-US" dirty="0"/>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2" r:id="rId10"/>
    <p:sldLayoutId id="2147483671" r:id="rId11"/>
  </p:sldLayoutIdLst>
  <p:hf sldNum="0" hdr="0" ftr="0" dt="0"/>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5" y="0"/>
            <a:ext cx="7315200" cy="2595025"/>
          </a:xfrm>
        </p:spPr>
        <p:txBody>
          <a:bodyPr anchor="ctr"/>
          <a:lstStyle/>
          <a:p>
            <a:pPr algn="ctr"/>
            <a:r>
              <a:rPr lang="tr-TR" u="sng" dirty="0" smtClean="0"/>
              <a:t>2.Ünite</a:t>
            </a:r>
            <a:r>
              <a:rPr lang="tr-TR" dirty="0" smtClean="0"/>
              <a:t> </a:t>
            </a:r>
            <a:br>
              <a:rPr lang="tr-TR" dirty="0" smtClean="0"/>
            </a:br>
            <a:r>
              <a:rPr lang="tr-TR" dirty="0" smtClean="0"/>
              <a:t>Milli uyanış: Yurdumuzun işgaline tepkiler</a:t>
            </a:r>
            <a:endParaRPr lang="tr-TR" dirty="0"/>
          </a:p>
        </p:txBody>
      </p:sp>
      <p:sp>
        <p:nvSpPr>
          <p:cNvPr id="3" name="Alt Başlık 2"/>
          <p:cNvSpPr>
            <a:spLocks noGrp="1"/>
          </p:cNvSpPr>
          <p:nvPr>
            <p:ph type="subTitle" idx="1"/>
          </p:nvPr>
        </p:nvSpPr>
        <p:spPr>
          <a:xfrm rot="20044284">
            <a:off x="-2057486" y="3743978"/>
            <a:ext cx="12760508" cy="1144632"/>
          </a:xfrm>
        </p:spPr>
        <p:txBody>
          <a:bodyPr anchor="ctr">
            <a:noAutofit/>
          </a:bodyPr>
          <a:lstStyle/>
          <a:p>
            <a:pPr algn="ctr"/>
            <a:r>
              <a:rPr lang="tr-TR" sz="15000" dirty="0" smtClean="0"/>
              <a:t> Cemiyetler</a:t>
            </a:r>
            <a:endParaRPr lang="tr-TR" sz="15000" dirty="0"/>
          </a:p>
        </p:txBody>
      </p:sp>
      <p:sp>
        <p:nvSpPr>
          <p:cNvPr id="8" name="Dikdörtgen 7"/>
          <p:cNvSpPr/>
          <p:nvPr/>
        </p:nvSpPr>
        <p:spPr>
          <a:xfrm flipH="1">
            <a:off x="8530958" y="548680"/>
            <a:ext cx="613042" cy="707886"/>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pic>
        <p:nvPicPr>
          <p:cNvPr id="1026" name="Picture 2" descr="C:\Program Files (x86)\Microsoft Office\MEDIA\OFFICE14\Bullets\BD15018_.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327709"/>
            <a:ext cx="431478" cy="431478"/>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Program Files (x86)\Microsoft Office\MEDIA\OFFICE14\Bullets\BD15018_.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21740" y="2204864"/>
            <a:ext cx="431478" cy="43147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92314757"/>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11507"/>
            <a:ext cx="7315200" cy="1154097"/>
          </a:xfrm>
        </p:spPr>
        <p:txBody>
          <a:bodyPr anchor="ctr"/>
          <a:lstStyle/>
          <a:p>
            <a:r>
              <a:rPr lang="tr-TR" dirty="0" smtClean="0"/>
              <a:t>c) Wilson İlkeleri Cemiyeti	</a:t>
            </a:r>
            <a:endParaRPr lang="tr-TR" dirty="0"/>
          </a:p>
        </p:txBody>
      </p:sp>
      <p:sp>
        <p:nvSpPr>
          <p:cNvPr id="3" name="İçerik Yer Tutucusu 2"/>
          <p:cNvSpPr>
            <a:spLocks noGrp="1"/>
          </p:cNvSpPr>
          <p:nvPr>
            <p:ph idx="1"/>
          </p:nvPr>
        </p:nvSpPr>
        <p:spPr>
          <a:xfrm>
            <a:off x="1828800" y="2204864"/>
            <a:ext cx="7315200" cy="3539527"/>
          </a:xfrm>
        </p:spPr>
        <p:txBody>
          <a:bodyPr>
            <a:normAutofit/>
          </a:bodyPr>
          <a:lstStyle/>
          <a:p>
            <a:pPr>
              <a:buFont typeface="Wingdings" panose="05000000000000000000" pitchFamily="2" charset="2"/>
              <a:buChar char="Ø"/>
            </a:pPr>
            <a:r>
              <a:rPr lang="tr-TR" sz="5000" dirty="0" smtClean="0"/>
              <a:t>Amerikan mandasının sağlanmasını amaçladı.</a:t>
            </a:r>
            <a:endParaRPr lang="tr-TR" sz="5000" dirty="0"/>
          </a:p>
        </p:txBody>
      </p:sp>
      <p:sp>
        <p:nvSpPr>
          <p:cNvPr id="4" name="Dikdörtgen 3"/>
          <p:cNvSpPr/>
          <p:nvPr/>
        </p:nvSpPr>
        <p:spPr>
          <a:xfrm>
            <a:off x="8532440" y="548680"/>
            <a:ext cx="727058"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11</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4232548743"/>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3">
                                            <p:txEl>
                                              <p:pRg st="0" end="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8369"/>
            <a:ext cx="7315200" cy="1154097"/>
          </a:xfrm>
        </p:spPr>
        <p:txBody>
          <a:bodyPr anchor="ctr"/>
          <a:lstStyle/>
          <a:p>
            <a:r>
              <a:rPr lang="tr-TR" dirty="0"/>
              <a:t>ç</a:t>
            </a:r>
            <a:r>
              <a:rPr lang="tr-TR" dirty="0" smtClean="0"/>
              <a:t>) İslam </a:t>
            </a:r>
            <a:r>
              <a:rPr lang="tr-TR" dirty="0"/>
              <a:t>T</a:t>
            </a:r>
            <a:r>
              <a:rPr lang="tr-TR" dirty="0" smtClean="0"/>
              <a:t>eali Cemiyeti</a:t>
            </a:r>
            <a:endParaRPr lang="tr-TR" dirty="0"/>
          </a:p>
        </p:txBody>
      </p:sp>
      <p:sp>
        <p:nvSpPr>
          <p:cNvPr id="3" name="İçerik Yer Tutucusu 2"/>
          <p:cNvSpPr>
            <a:spLocks noGrp="1"/>
          </p:cNvSpPr>
          <p:nvPr>
            <p:ph idx="1"/>
          </p:nvPr>
        </p:nvSpPr>
        <p:spPr>
          <a:xfrm>
            <a:off x="1828800" y="2060848"/>
            <a:ext cx="7315200" cy="3539527"/>
          </a:xfrm>
        </p:spPr>
        <p:txBody>
          <a:bodyPr>
            <a:normAutofit/>
          </a:bodyPr>
          <a:lstStyle/>
          <a:p>
            <a:pPr>
              <a:buFont typeface="Wingdings" panose="05000000000000000000" pitchFamily="2" charset="2"/>
              <a:buChar char="Ø"/>
            </a:pPr>
            <a:r>
              <a:rPr lang="tr-TR" sz="2500" dirty="0" smtClean="0"/>
              <a:t>İstanbul medreselerinin bazı müderrisleri tarafından kurulan bu cemiyet, saltanat ve hilafeti koruyucu bir yol izledi. Milli Mücadele’ye cephe aldı.</a:t>
            </a:r>
            <a:endParaRPr lang="tr-TR" sz="2500" dirty="0"/>
          </a:p>
        </p:txBody>
      </p:sp>
      <p:sp>
        <p:nvSpPr>
          <p:cNvPr id="4" name="Dikdörtgen 3"/>
          <p:cNvSpPr/>
          <p:nvPr/>
        </p:nvSpPr>
        <p:spPr>
          <a:xfrm>
            <a:off x="8460432"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10</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38226258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chor="ctr"/>
          <a:lstStyle/>
          <a:p>
            <a:r>
              <a:rPr lang="tr-TR" dirty="0"/>
              <a:t>d</a:t>
            </a:r>
            <a:r>
              <a:rPr lang="tr-TR" dirty="0" smtClean="0"/>
              <a:t>)Hürriyet &amp; İtilaf Fırkası</a:t>
            </a:r>
            <a:endParaRPr lang="tr-TR" dirty="0"/>
          </a:p>
        </p:txBody>
      </p:sp>
      <p:sp>
        <p:nvSpPr>
          <p:cNvPr id="3" name="İçerik Yer Tutucusu 2"/>
          <p:cNvSpPr>
            <a:spLocks noGrp="1"/>
          </p:cNvSpPr>
          <p:nvPr>
            <p:ph idx="1"/>
          </p:nvPr>
        </p:nvSpPr>
        <p:spPr>
          <a:xfrm>
            <a:off x="1828800" y="2204864"/>
            <a:ext cx="7315200" cy="3539527"/>
          </a:xfrm>
        </p:spPr>
        <p:txBody>
          <a:bodyPr/>
          <a:lstStyle/>
          <a:p>
            <a:pPr>
              <a:buFont typeface="Wingdings" panose="05000000000000000000" pitchFamily="2" charset="2"/>
              <a:buChar char="Ø"/>
            </a:pPr>
            <a:r>
              <a:rPr lang="tr-TR" sz="2500" dirty="0" smtClean="0"/>
              <a:t>1911 yılında İttihat &amp; Terakki cemiyetine muhalefet etmek amacıyla kurulan bu fırka, Mondros Ateşkes antlaşmasından sonra Milli Mücadele’ye muhalefet oluşturdu</a:t>
            </a:r>
            <a:r>
              <a:rPr lang="tr-TR" dirty="0" smtClean="0"/>
              <a:t>.</a:t>
            </a:r>
          </a:p>
        </p:txBody>
      </p:sp>
      <p:sp>
        <p:nvSpPr>
          <p:cNvPr id="4" name="Dikdörtgen 3"/>
          <p:cNvSpPr/>
          <p:nvPr/>
        </p:nvSpPr>
        <p:spPr>
          <a:xfrm>
            <a:off x="8460432"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12</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1499340951"/>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8772"/>
            <a:ext cx="7315200" cy="1154097"/>
          </a:xfrm>
        </p:spPr>
        <p:txBody>
          <a:bodyPr anchor="ctr"/>
          <a:lstStyle/>
          <a:p>
            <a:r>
              <a:rPr lang="tr-TR" dirty="0" smtClean="0">
                <a:solidFill>
                  <a:schemeClr val="tx1"/>
                </a:solidFill>
              </a:rPr>
              <a:t>2. Yararlı Cemiyetler</a:t>
            </a:r>
            <a:endParaRPr lang="tr-TR" dirty="0">
              <a:solidFill>
                <a:schemeClr val="tx1"/>
              </a:solidFill>
            </a:endParaRPr>
          </a:p>
        </p:txBody>
      </p:sp>
      <p:sp>
        <p:nvSpPr>
          <p:cNvPr id="3" name="İçerik Yer Tutucusu 2"/>
          <p:cNvSpPr>
            <a:spLocks noGrp="1"/>
          </p:cNvSpPr>
          <p:nvPr>
            <p:ph idx="1"/>
          </p:nvPr>
        </p:nvSpPr>
        <p:spPr>
          <a:xfrm>
            <a:off x="1828800" y="1988840"/>
            <a:ext cx="7315200" cy="3539527"/>
          </a:xfrm>
        </p:spPr>
        <p:txBody>
          <a:bodyPr/>
          <a:lstStyle/>
          <a:p>
            <a:pPr>
              <a:buFont typeface="Courier New" panose="02070309020205020404" pitchFamily="49" charset="0"/>
              <a:buChar char="o"/>
            </a:pPr>
            <a:r>
              <a:rPr lang="tr-TR" dirty="0" smtClean="0"/>
              <a:t>Milli Kongre Cemiyeti</a:t>
            </a:r>
          </a:p>
          <a:p>
            <a:pPr>
              <a:buFont typeface="Courier New" panose="02070309020205020404" pitchFamily="49" charset="0"/>
              <a:buChar char="o"/>
            </a:pPr>
            <a:r>
              <a:rPr lang="tr-TR" dirty="0" smtClean="0"/>
              <a:t>Kilikyalılar Cemiyeti</a:t>
            </a:r>
          </a:p>
          <a:p>
            <a:pPr>
              <a:buFont typeface="Courier New" panose="02070309020205020404" pitchFamily="49" charset="0"/>
              <a:buChar char="o"/>
            </a:pPr>
            <a:r>
              <a:rPr lang="tr-TR" dirty="0" smtClean="0"/>
              <a:t>Trakya-Paşaeli Müdafaa-i Hukuk Cemiyeti</a:t>
            </a:r>
          </a:p>
          <a:p>
            <a:pPr>
              <a:buFont typeface="Courier New" panose="02070309020205020404" pitchFamily="49" charset="0"/>
              <a:buChar char="o"/>
            </a:pPr>
            <a:r>
              <a:rPr lang="tr-TR" dirty="0" smtClean="0"/>
              <a:t> İzmir Müdafaa-i Hukuk-ı Osmaniye Cemiyeti</a:t>
            </a:r>
          </a:p>
          <a:p>
            <a:pPr>
              <a:buFont typeface="Courier New" panose="02070309020205020404" pitchFamily="49" charset="0"/>
              <a:buChar char="o"/>
            </a:pPr>
            <a:r>
              <a:rPr lang="tr-TR" dirty="0" smtClean="0"/>
              <a:t>Trabzon Muhafazaa-i Hukuk-ı Milliye Cemiyeti</a:t>
            </a:r>
          </a:p>
          <a:p>
            <a:pPr>
              <a:buFont typeface="Courier New" panose="02070309020205020404" pitchFamily="49" charset="0"/>
              <a:buChar char="o"/>
            </a:pPr>
            <a:r>
              <a:rPr lang="tr-TR" dirty="0" smtClean="0"/>
              <a:t>Anadolu Kadınları Müdafaa-i Vatan Cemiyeti</a:t>
            </a:r>
          </a:p>
          <a:p>
            <a:pPr>
              <a:buFont typeface="Courier New" panose="02070309020205020404" pitchFamily="49" charset="0"/>
              <a:buChar char="o"/>
            </a:pPr>
            <a:r>
              <a:rPr lang="tr-TR" dirty="0" smtClean="0"/>
              <a:t>Doğu Anadolu Müdafaa-i Hukuk-ı Milliye Cemiyeti</a:t>
            </a:r>
            <a:endParaRPr lang="tr-TR" dirty="0"/>
          </a:p>
        </p:txBody>
      </p:sp>
      <p:sp>
        <p:nvSpPr>
          <p:cNvPr id="4" name="Dikdörtgen 3"/>
          <p:cNvSpPr/>
          <p:nvPr/>
        </p:nvSpPr>
        <p:spPr>
          <a:xfrm>
            <a:off x="8460432"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13</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2952006824"/>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2"/>
                                        </p:tgtEl>
                                        <p:attrNameLst>
                                          <p:attrName>style.color</p:attrName>
                                        </p:attrNameLst>
                                      </p:cBhvr>
                                      <p:to>
                                        <a:srgbClr val="0070C0"/>
                                      </p:to>
                                    </p:animClr>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fade">
                                      <p:cBhvr>
                                        <p:cTn id="46" dur="1000"/>
                                        <p:tgtEl>
                                          <p:spTgt spid="3">
                                            <p:txEl>
                                              <p:pRg st="5" end="5"/>
                                            </p:txEl>
                                          </p:spTgt>
                                        </p:tgtEl>
                                      </p:cBhvr>
                                    </p:animEffect>
                                    <p:anim calcmode="lin" valueType="num">
                                      <p:cBhvr>
                                        <p:cTn id="4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Effect transition="in" filter="fade">
                                      <p:cBhvr>
                                        <p:cTn id="53" dur="1000"/>
                                        <p:tgtEl>
                                          <p:spTgt spid="3">
                                            <p:txEl>
                                              <p:pRg st="6" end="6"/>
                                            </p:txEl>
                                          </p:spTgt>
                                        </p:tgtEl>
                                      </p:cBhvr>
                                    </p:animEffect>
                                    <p:anim calcmode="lin" valueType="num">
                                      <p:cBhvr>
                                        <p:cTn id="5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chor="ctr"/>
          <a:lstStyle/>
          <a:p>
            <a:r>
              <a:rPr lang="tr-TR" dirty="0" smtClean="0"/>
              <a:t>Milli Kongre Cemiyeti</a:t>
            </a:r>
            <a:endParaRPr lang="tr-TR" dirty="0"/>
          </a:p>
        </p:txBody>
      </p:sp>
      <p:sp>
        <p:nvSpPr>
          <p:cNvPr id="3" name="İçerik Yer Tutucusu 2"/>
          <p:cNvSpPr>
            <a:spLocks noGrp="1"/>
          </p:cNvSpPr>
          <p:nvPr>
            <p:ph idx="1"/>
          </p:nvPr>
        </p:nvSpPr>
        <p:spPr>
          <a:xfrm>
            <a:off x="1828800" y="2420888"/>
            <a:ext cx="7315200" cy="3539527"/>
          </a:xfrm>
        </p:spPr>
        <p:txBody>
          <a:bodyPr/>
          <a:lstStyle/>
          <a:p>
            <a:pPr>
              <a:buFont typeface="Wingdings" panose="05000000000000000000" pitchFamily="2" charset="2"/>
              <a:buChar char="Ø"/>
            </a:pPr>
            <a:r>
              <a:rPr lang="tr-TR" dirty="0" smtClean="0"/>
              <a:t> </a:t>
            </a:r>
            <a:r>
              <a:rPr lang="tr-TR" sz="2300" dirty="0" smtClean="0"/>
              <a:t>Bütün yurttaki işgallerin haksızlığını, Türk milletinin haklılığı basın-yayın yoluyla dünya kamuoyuna duyurmak amacıyla İstanbul’da kurulmuştur.</a:t>
            </a:r>
            <a:endParaRPr lang="tr-TR" sz="2300" dirty="0"/>
          </a:p>
        </p:txBody>
      </p:sp>
      <p:sp>
        <p:nvSpPr>
          <p:cNvPr id="4" name="Dikdörtgen 3"/>
          <p:cNvSpPr/>
          <p:nvPr/>
        </p:nvSpPr>
        <p:spPr>
          <a:xfrm>
            <a:off x="8460432" y="493523"/>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14</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696479843"/>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913" y="188640"/>
            <a:ext cx="7315200" cy="1154097"/>
          </a:xfrm>
        </p:spPr>
        <p:txBody>
          <a:bodyPr anchor="ctr">
            <a:normAutofit fontScale="90000"/>
          </a:bodyPr>
          <a:lstStyle/>
          <a:p>
            <a:r>
              <a:rPr lang="tr-TR" dirty="0" smtClean="0"/>
              <a:t>Kilikyalılar Cemiyeti</a:t>
            </a:r>
            <a:r>
              <a:rPr lang="tr-TR" dirty="0"/>
              <a:t/>
            </a:r>
            <a:br>
              <a:rPr lang="tr-TR" dirty="0"/>
            </a:br>
            <a:endParaRPr lang="tr-TR" dirty="0"/>
          </a:p>
        </p:txBody>
      </p:sp>
      <p:sp>
        <p:nvSpPr>
          <p:cNvPr id="3" name="İçerik Yer Tutucusu 2"/>
          <p:cNvSpPr>
            <a:spLocks noGrp="1"/>
          </p:cNvSpPr>
          <p:nvPr>
            <p:ph idx="1"/>
          </p:nvPr>
        </p:nvSpPr>
        <p:spPr>
          <a:xfrm>
            <a:off x="1912818" y="2564904"/>
            <a:ext cx="7315200" cy="3539527"/>
          </a:xfrm>
        </p:spPr>
        <p:txBody>
          <a:bodyPr/>
          <a:lstStyle/>
          <a:p>
            <a:pPr>
              <a:buFont typeface="Wingdings" panose="05000000000000000000" pitchFamily="2" charset="2"/>
              <a:buChar char="Ø"/>
            </a:pPr>
            <a:r>
              <a:rPr lang="tr-TR" dirty="0" smtClean="0"/>
              <a:t> </a:t>
            </a:r>
            <a:r>
              <a:rPr lang="tr-TR" sz="2500" dirty="0" smtClean="0"/>
              <a:t>Adana ve Çukurova Bölgesi'nde Ermeni ve Fransız işgallerini önlemek amacıyla kurulmuştur.</a:t>
            </a:r>
            <a:endParaRPr lang="tr-TR" sz="2500" dirty="0"/>
          </a:p>
        </p:txBody>
      </p:sp>
      <p:sp>
        <p:nvSpPr>
          <p:cNvPr id="4" name="Dikdörtgen 3"/>
          <p:cNvSpPr/>
          <p:nvPr/>
        </p:nvSpPr>
        <p:spPr>
          <a:xfrm>
            <a:off x="8471792"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15</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245221484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772816"/>
          </a:xfrm>
        </p:spPr>
        <p:txBody>
          <a:bodyPr>
            <a:normAutofit fontScale="90000"/>
          </a:bodyPr>
          <a:lstStyle/>
          <a:p>
            <a:r>
              <a:rPr lang="tr-TR" dirty="0" smtClean="0"/>
              <a:t>Trakya-Paşaeli </a:t>
            </a:r>
            <a:r>
              <a:rPr lang="tr-TR" dirty="0"/>
              <a:t>Müdafaa-i Hukuk Cemiyeti</a:t>
            </a:r>
            <a:br>
              <a:rPr lang="tr-TR" dirty="0"/>
            </a:br>
            <a:endParaRPr lang="tr-TR" dirty="0"/>
          </a:p>
        </p:txBody>
      </p:sp>
      <p:sp>
        <p:nvSpPr>
          <p:cNvPr id="3" name="İçerik Yer Tutucusu 2"/>
          <p:cNvSpPr>
            <a:spLocks noGrp="1"/>
          </p:cNvSpPr>
          <p:nvPr>
            <p:ph idx="1"/>
          </p:nvPr>
        </p:nvSpPr>
        <p:spPr>
          <a:xfrm>
            <a:off x="1801091" y="1952415"/>
            <a:ext cx="7315200" cy="3539527"/>
          </a:xfrm>
        </p:spPr>
        <p:txBody>
          <a:bodyPr/>
          <a:lstStyle/>
          <a:p>
            <a:pPr>
              <a:buFont typeface="Wingdings" panose="05000000000000000000" pitchFamily="2" charset="2"/>
              <a:buChar char="Ø"/>
            </a:pPr>
            <a:r>
              <a:rPr lang="tr-TR" dirty="0" smtClean="0"/>
              <a:t> </a:t>
            </a:r>
            <a:r>
              <a:rPr lang="tr-TR" sz="3000" dirty="0" smtClean="0"/>
              <a:t>Trakya’nın, Yunanlılar tarafından işgalini önlemek amacıyla kurulmuştur.</a:t>
            </a:r>
            <a:endParaRPr lang="tr-TR" sz="3000" dirty="0"/>
          </a:p>
        </p:txBody>
      </p:sp>
      <p:sp>
        <p:nvSpPr>
          <p:cNvPr id="4" name="Dikdörtgen 3"/>
          <p:cNvSpPr/>
          <p:nvPr/>
        </p:nvSpPr>
        <p:spPr>
          <a:xfrm>
            <a:off x="8388424" y="548680"/>
            <a:ext cx="899592" cy="707886"/>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16</a:t>
            </a:r>
          </a:p>
        </p:txBody>
      </p:sp>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68266" y="3356992"/>
            <a:ext cx="4720158" cy="308955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xmlns="" val="2573752024"/>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ormAutofit fontScale="90000"/>
          </a:bodyPr>
          <a:lstStyle/>
          <a:p>
            <a:r>
              <a:rPr lang="tr-TR" dirty="0"/>
              <a:t>İzmir Müdafaa-i Hukuk-ı Osmaniye Cemiyeti</a:t>
            </a:r>
          </a:p>
        </p:txBody>
      </p:sp>
      <p:sp>
        <p:nvSpPr>
          <p:cNvPr id="3" name="İçerik Yer Tutucusu 2"/>
          <p:cNvSpPr>
            <a:spLocks noGrp="1"/>
          </p:cNvSpPr>
          <p:nvPr>
            <p:ph idx="1"/>
          </p:nvPr>
        </p:nvSpPr>
        <p:spPr>
          <a:xfrm>
            <a:off x="1837540" y="1916832"/>
            <a:ext cx="7315200" cy="3539527"/>
          </a:xfrm>
        </p:spPr>
        <p:txBody>
          <a:bodyPr/>
          <a:lstStyle/>
          <a:p>
            <a:pPr>
              <a:buFont typeface="Wingdings" panose="05000000000000000000" pitchFamily="2" charset="2"/>
              <a:buChar char="Ø"/>
            </a:pPr>
            <a:r>
              <a:rPr lang="tr-TR" dirty="0" smtClean="0"/>
              <a:t> </a:t>
            </a:r>
            <a:r>
              <a:rPr lang="tr-TR" sz="3000" dirty="0" smtClean="0"/>
              <a:t>Rum iddialarına karşı Ege Bölgesi’nin Türk yurdu olduğunu tüm dünyaya ispatlamak için kurulmuştur.</a:t>
            </a:r>
            <a:endParaRPr lang="tr-TR" sz="3000" dirty="0"/>
          </a:p>
        </p:txBody>
      </p:sp>
      <p:sp>
        <p:nvSpPr>
          <p:cNvPr id="4" name="Dikdörtgen 3"/>
          <p:cNvSpPr/>
          <p:nvPr/>
        </p:nvSpPr>
        <p:spPr>
          <a:xfrm>
            <a:off x="8421845"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17</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1295992369"/>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5083"/>
            <a:ext cx="7315200" cy="1154097"/>
          </a:xfrm>
        </p:spPr>
        <p:txBody>
          <a:bodyPr>
            <a:normAutofit fontScale="90000"/>
          </a:bodyPr>
          <a:lstStyle/>
          <a:p>
            <a:r>
              <a:rPr lang="tr-TR" dirty="0"/>
              <a:t>Trabzon Muhafazaa-i Hukuk-ı Milliye </a:t>
            </a:r>
            <a:r>
              <a:rPr lang="tr-TR" dirty="0" smtClean="0"/>
              <a:t>Cemiyeti</a:t>
            </a:r>
            <a:endParaRPr lang="tr-TR" dirty="0"/>
          </a:p>
        </p:txBody>
      </p:sp>
      <p:sp>
        <p:nvSpPr>
          <p:cNvPr id="3" name="İçerik Yer Tutucusu 2"/>
          <p:cNvSpPr>
            <a:spLocks noGrp="1"/>
          </p:cNvSpPr>
          <p:nvPr>
            <p:ph idx="1"/>
          </p:nvPr>
        </p:nvSpPr>
        <p:spPr>
          <a:xfrm>
            <a:off x="1828800" y="2060848"/>
            <a:ext cx="7315200" cy="3539527"/>
          </a:xfrm>
        </p:spPr>
        <p:txBody>
          <a:bodyPr/>
          <a:lstStyle/>
          <a:p>
            <a:pPr>
              <a:buFont typeface="Wingdings" panose="05000000000000000000" pitchFamily="2" charset="2"/>
              <a:buChar char="Ø"/>
            </a:pPr>
            <a:r>
              <a:rPr lang="tr-TR" dirty="0" smtClean="0"/>
              <a:t> </a:t>
            </a:r>
            <a:r>
              <a:rPr lang="tr-TR" sz="3000" dirty="0" smtClean="0"/>
              <a:t>Karadeniz kıyıları üzerinde hak iddia eden  Pontusçu Rumlar ile Ermenilere karşı mücadele amacıyla kurulmuştur.</a:t>
            </a:r>
            <a:endParaRPr lang="tr-TR" sz="3000" dirty="0"/>
          </a:p>
        </p:txBody>
      </p:sp>
      <p:sp>
        <p:nvSpPr>
          <p:cNvPr id="4" name="Dikdörtgen 3"/>
          <p:cNvSpPr/>
          <p:nvPr/>
        </p:nvSpPr>
        <p:spPr>
          <a:xfrm>
            <a:off x="8424580" y="476672"/>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18</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611046864"/>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8015" y="0"/>
            <a:ext cx="7315200" cy="1154097"/>
          </a:xfrm>
        </p:spPr>
        <p:txBody>
          <a:bodyPr>
            <a:normAutofit fontScale="90000"/>
          </a:bodyPr>
          <a:lstStyle/>
          <a:p>
            <a:r>
              <a:rPr lang="tr-TR" dirty="0"/>
              <a:t>Anadolu Kadınları Müdafaa-i Vatan </a:t>
            </a:r>
            <a:r>
              <a:rPr lang="tr-TR" dirty="0" smtClean="0"/>
              <a:t>Cemiyeti</a:t>
            </a:r>
            <a:endParaRPr lang="tr-TR" dirty="0"/>
          </a:p>
        </p:txBody>
      </p:sp>
      <p:sp>
        <p:nvSpPr>
          <p:cNvPr id="3" name="İçerik Yer Tutucusu 2"/>
          <p:cNvSpPr>
            <a:spLocks noGrp="1"/>
          </p:cNvSpPr>
          <p:nvPr>
            <p:ph idx="1"/>
          </p:nvPr>
        </p:nvSpPr>
        <p:spPr>
          <a:xfrm>
            <a:off x="1828800" y="2492896"/>
            <a:ext cx="7315200" cy="3539527"/>
          </a:xfrm>
        </p:spPr>
        <p:txBody>
          <a:bodyPr/>
          <a:lstStyle/>
          <a:p>
            <a:pPr>
              <a:buFont typeface="Wingdings" panose="05000000000000000000" pitchFamily="2" charset="2"/>
              <a:buChar char="Ø"/>
            </a:pPr>
            <a:r>
              <a:rPr lang="tr-TR" dirty="0" smtClean="0"/>
              <a:t> </a:t>
            </a:r>
            <a:r>
              <a:rPr lang="tr-TR" sz="2200" dirty="0" smtClean="0"/>
              <a:t>Bu </a:t>
            </a:r>
            <a:r>
              <a:rPr lang="tr-TR" sz="2200" dirty="0"/>
              <a:t>cemiyet, 9 Aralık 1919’da Sivas'ta kurulmuş olup ülkenin bağımsızlığını ve bütünlüğünü savunmak ve bütün Anadolu’nun birliğini sağlamak için çalışmalar yapmış ve mitingler </a:t>
            </a:r>
            <a:r>
              <a:rPr lang="tr-TR" sz="2200" dirty="0" smtClean="0"/>
              <a:t>düzenlemiştir.</a:t>
            </a:r>
            <a:endParaRPr lang="tr-TR" sz="2200" dirty="0"/>
          </a:p>
        </p:txBody>
      </p:sp>
      <p:sp>
        <p:nvSpPr>
          <p:cNvPr id="4" name="Dikdörtgen 3"/>
          <p:cNvSpPr/>
          <p:nvPr/>
        </p:nvSpPr>
        <p:spPr>
          <a:xfrm>
            <a:off x="8375166" y="476672"/>
            <a:ext cx="1008112" cy="707886"/>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19</a:t>
            </a:r>
            <a:endParaRPr lang="tr-TR" sz="400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285142074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5083"/>
            <a:ext cx="7315200" cy="1154097"/>
          </a:xfrm>
        </p:spPr>
        <p:txBody>
          <a:bodyPr anchor="ctr"/>
          <a:lstStyle/>
          <a:p>
            <a:r>
              <a:rPr lang="tr-TR" dirty="0" smtClean="0">
                <a:solidFill>
                  <a:schemeClr val="tx1"/>
                </a:solidFill>
              </a:rPr>
              <a:t>1.Zararlı Cemiyetler</a:t>
            </a:r>
            <a:endParaRPr lang="tr-TR" dirty="0">
              <a:solidFill>
                <a:schemeClr val="tx1"/>
              </a:solidFill>
            </a:endParaRPr>
          </a:p>
        </p:txBody>
      </p:sp>
      <p:sp>
        <p:nvSpPr>
          <p:cNvPr id="3" name="İçerik Yer Tutucusu 2"/>
          <p:cNvSpPr>
            <a:spLocks noGrp="1"/>
          </p:cNvSpPr>
          <p:nvPr>
            <p:ph idx="1"/>
          </p:nvPr>
        </p:nvSpPr>
        <p:spPr>
          <a:xfrm>
            <a:off x="1788559" y="1988840"/>
            <a:ext cx="7315200" cy="4869160"/>
          </a:xfrm>
          <a:noFill/>
        </p:spPr>
        <p:txBody>
          <a:bodyPr>
            <a:normAutofit fontScale="92500" lnSpcReduction="20000"/>
          </a:bodyPr>
          <a:lstStyle/>
          <a:p>
            <a:pPr marL="788670" indent="-742950">
              <a:buFont typeface="+mj-lt"/>
              <a:buAutoNum type="alphaUcPeriod"/>
            </a:pPr>
            <a:r>
              <a:rPr lang="tr-TR" sz="3200" u="sng" dirty="0" smtClean="0"/>
              <a:t>Azınlıkların </a:t>
            </a:r>
            <a:r>
              <a:rPr lang="tr-TR" sz="3200" u="sng" dirty="0"/>
              <a:t>K</a:t>
            </a:r>
            <a:r>
              <a:rPr lang="tr-TR" sz="3200" u="sng" dirty="0" smtClean="0"/>
              <a:t>urduğu Cemiyetler </a:t>
            </a:r>
          </a:p>
          <a:p>
            <a:pPr marL="45720" indent="0">
              <a:buNone/>
            </a:pPr>
            <a:r>
              <a:rPr lang="tr-TR" dirty="0" smtClean="0"/>
              <a:t>         </a:t>
            </a:r>
          </a:p>
          <a:p>
            <a:pPr>
              <a:buFont typeface="Wingdings" panose="05000000000000000000" pitchFamily="2" charset="2"/>
              <a:buChar char="ü"/>
            </a:pPr>
            <a:r>
              <a:rPr lang="tr-TR" dirty="0"/>
              <a:t> </a:t>
            </a:r>
            <a:r>
              <a:rPr lang="tr-TR" dirty="0" smtClean="0"/>
              <a:t> İtilaf Devletleriyle iş birliği yaparak Anadolu’nun parçalanmasını sağlamaya çalıştılar.</a:t>
            </a:r>
          </a:p>
          <a:p>
            <a:pPr>
              <a:buFont typeface="Wingdings" panose="05000000000000000000" pitchFamily="2" charset="2"/>
              <a:buChar char="ü"/>
            </a:pPr>
            <a:endParaRPr lang="tr-TR" dirty="0" smtClean="0"/>
          </a:p>
          <a:p>
            <a:pPr>
              <a:buFont typeface="Wingdings" panose="05000000000000000000" pitchFamily="2" charset="2"/>
              <a:buChar char="ü"/>
            </a:pPr>
            <a:r>
              <a:rPr lang="tr-TR" dirty="0" smtClean="0"/>
              <a:t>İtilaf Devletlerinin yurdumuzu işgaline zemin hazırladılar.</a:t>
            </a:r>
          </a:p>
          <a:p>
            <a:pPr>
              <a:buFont typeface="Wingdings" panose="05000000000000000000" pitchFamily="2" charset="2"/>
              <a:buChar char="ü"/>
            </a:pPr>
            <a:endParaRPr lang="tr-TR" dirty="0" smtClean="0"/>
          </a:p>
          <a:p>
            <a:pPr>
              <a:buFont typeface="Wingdings" panose="05000000000000000000" pitchFamily="2" charset="2"/>
              <a:buChar char="ü"/>
            </a:pPr>
            <a:r>
              <a:rPr lang="tr-TR" dirty="0" smtClean="0"/>
              <a:t>Anadolu topraklarında bağımsız devletler kurmayı amaçladılar.</a:t>
            </a:r>
          </a:p>
          <a:p>
            <a:pPr>
              <a:buFont typeface="Wingdings" panose="05000000000000000000" pitchFamily="2" charset="2"/>
              <a:buChar char="ü"/>
            </a:pPr>
            <a:endParaRPr lang="tr-TR" b="1" i="1" u="sng" dirty="0">
              <a:solidFill>
                <a:srgbClr val="00FFCC"/>
              </a:solidFill>
            </a:endParaRPr>
          </a:p>
          <a:p>
            <a:pPr>
              <a:buFont typeface="Wingdings" panose="05000000000000000000" pitchFamily="2" charset="2"/>
              <a:buChar char="ü"/>
            </a:pPr>
            <a:r>
              <a:rPr lang="tr-TR" b="1" i="1" u="sng" dirty="0" smtClean="0">
                <a:solidFill>
                  <a:srgbClr val="00FFCC"/>
                </a:solidFill>
              </a:rPr>
              <a:t>İstanbul Hükümeti tarafından desteklenmişlerdir.</a:t>
            </a:r>
          </a:p>
          <a:p>
            <a:pPr marL="560070" indent="-514350">
              <a:buFont typeface="+mj-lt"/>
              <a:buAutoNum type="romanUcPeriod"/>
            </a:pPr>
            <a:endParaRPr lang="tr-TR" dirty="0" smtClean="0"/>
          </a:p>
          <a:p>
            <a:pPr marL="45720" indent="0">
              <a:buNone/>
            </a:pPr>
            <a:endParaRPr lang="tr-TR" dirty="0"/>
          </a:p>
          <a:p>
            <a:pPr marL="560070" indent="-514350">
              <a:buFont typeface="+mj-lt"/>
              <a:buAutoNum type="romanUcPeriod"/>
            </a:pPr>
            <a:r>
              <a:rPr lang="tr-TR" dirty="0" smtClean="0"/>
              <a:t>Mavri Mira Cemiyeti</a:t>
            </a:r>
          </a:p>
          <a:p>
            <a:pPr marL="560070" indent="-514350">
              <a:buFont typeface="+mj-lt"/>
              <a:buAutoNum type="romanUcPeriod"/>
            </a:pPr>
            <a:r>
              <a:rPr lang="tr-TR" dirty="0" smtClean="0"/>
              <a:t>Etnik-i </a:t>
            </a:r>
            <a:r>
              <a:rPr lang="tr-TR" dirty="0"/>
              <a:t>Eterya </a:t>
            </a:r>
            <a:r>
              <a:rPr lang="tr-TR" dirty="0" smtClean="0"/>
              <a:t>Cemiyeti</a:t>
            </a:r>
          </a:p>
          <a:p>
            <a:pPr marL="560070" indent="-514350">
              <a:buFont typeface="+mj-lt"/>
              <a:buAutoNum type="romanUcPeriod"/>
            </a:pPr>
            <a:r>
              <a:rPr lang="tr-TR" dirty="0" smtClean="0"/>
              <a:t>Pontus Cemiyeti</a:t>
            </a:r>
          </a:p>
          <a:p>
            <a:pPr marL="560070" indent="-514350">
              <a:buFont typeface="+mj-lt"/>
              <a:buAutoNum type="romanUcPeriod"/>
            </a:pPr>
            <a:r>
              <a:rPr lang="tr-TR" dirty="0"/>
              <a:t>Taşnak &amp; Hınçak Cemiyetleri</a:t>
            </a:r>
          </a:p>
          <a:p>
            <a:pPr marL="560070" indent="-514350">
              <a:buFont typeface="+mj-lt"/>
              <a:buAutoNum type="romanUcPeriod"/>
            </a:pPr>
            <a:endParaRPr lang="tr-TR" dirty="0"/>
          </a:p>
          <a:p>
            <a:pPr marL="560070" indent="-514350">
              <a:buFont typeface="+mj-lt"/>
              <a:buAutoNum type="romanUcPeriod"/>
            </a:pPr>
            <a:endParaRPr lang="tr-TR" dirty="0" smtClean="0"/>
          </a:p>
          <a:p>
            <a:pPr marL="45720" indent="0">
              <a:buNone/>
            </a:pPr>
            <a:endParaRPr lang="tr-TR" dirty="0"/>
          </a:p>
          <a:p>
            <a:pPr marL="502920" indent="-457200">
              <a:buFont typeface="+mj-lt"/>
              <a:buAutoNum type="alphaLcParenR"/>
            </a:pPr>
            <a:endParaRPr lang="tr-TR" dirty="0"/>
          </a:p>
        </p:txBody>
      </p:sp>
      <p:sp>
        <p:nvSpPr>
          <p:cNvPr id="4" name="Dikdörtgen 3"/>
          <p:cNvSpPr/>
          <p:nvPr/>
        </p:nvSpPr>
        <p:spPr>
          <a:xfrm>
            <a:off x="8624306" y="476672"/>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109521777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2"/>
                                        </p:tgtEl>
                                        <p:attrNameLst>
                                          <p:attrName>style.color</p:attrName>
                                        </p:attrNameLst>
                                      </p:cBhvr>
                                      <p:to>
                                        <a:srgbClr val="FF0000"/>
                                      </p:to>
                                    </p:animClr>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fade">
                                      <p:cBhvr>
                                        <p:cTn id="38" dur="1000"/>
                                        <p:tgtEl>
                                          <p:spTgt spid="3">
                                            <p:txEl>
                                              <p:pRg st="8" end="8"/>
                                            </p:txEl>
                                          </p:spTgt>
                                        </p:tgtEl>
                                      </p:cBhvr>
                                    </p:animEffect>
                                    <p:anim calcmode="lin" valueType="num">
                                      <p:cBhvr>
                                        <p:cTn id="3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anim calcmode="lin" valueType="num">
                                      <p:cBhvr additive="base">
                                        <p:cTn id="4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anim calcmode="lin" valueType="num">
                                      <p:cBhvr additive="base">
                                        <p:cTn id="4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
                                            <p:txEl>
                                              <p:pRg st="13" end="13"/>
                                            </p:txEl>
                                          </p:spTgt>
                                        </p:tgtEl>
                                        <p:attrNameLst>
                                          <p:attrName>style.visibility</p:attrName>
                                        </p:attrNameLst>
                                      </p:cBhvr>
                                      <p:to>
                                        <p:strVal val="visible"/>
                                      </p:to>
                                    </p:set>
                                    <p:anim calcmode="lin" valueType="num">
                                      <p:cBhvr additive="base">
                                        <p:cTn id="53"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13" end="13"/>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
                                            <p:txEl>
                                              <p:pRg st="14" end="14"/>
                                            </p:txEl>
                                          </p:spTgt>
                                        </p:tgtEl>
                                        <p:attrNameLst>
                                          <p:attrName>style.visibility</p:attrName>
                                        </p:attrNameLst>
                                      </p:cBhvr>
                                      <p:to>
                                        <p:strVal val="visible"/>
                                      </p:to>
                                    </p:set>
                                    <p:anim calcmode="lin" valueType="num">
                                      <p:cBhvr additive="base">
                                        <p:cTn id="57"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ormAutofit fontScale="90000"/>
          </a:bodyPr>
          <a:lstStyle/>
          <a:p>
            <a:r>
              <a:rPr lang="tr-TR" dirty="0"/>
              <a:t>Doğu Anadolu Müdafaa-i Hukuk-ı Milliye </a:t>
            </a:r>
            <a:r>
              <a:rPr lang="tr-TR" dirty="0" smtClean="0"/>
              <a:t>Cemiyeti(Vilâyat-ı Şarkiye)</a:t>
            </a:r>
            <a:endParaRPr lang="tr-TR" dirty="0"/>
          </a:p>
        </p:txBody>
      </p:sp>
      <p:sp>
        <p:nvSpPr>
          <p:cNvPr id="3" name="İçerik Yer Tutucusu 2"/>
          <p:cNvSpPr>
            <a:spLocks noGrp="1"/>
          </p:cNvSpPr>
          <p:nvPr>
            <p:ph idx="1"/>
          </p:nvPr>
        </p:nvSpPr>
        <p:spPr>
          <a:xfrm>
            <a:off x="1853952" y="1916832"/>
            <a:ext cx="7315200" cy="3539527"/>
          </a:xfrm>
        </p:spPr>
        <p:txBody>
          <a:bodyPr/>
          <a:lstStyle/>
          <a:p>
            <a:pPr algn="just">
              <a:buFont typeface="Wingdings" panose="05000000000000000000" pitchFamily="2" charset="2"/>
              <a:buChar char="Ø"/>
            </a:pPr>
            <a:r>
              <a:rPr lang="tr-TR" dirty="0" smtClean="0"/>
              <a:t> Doğu Anadolu’yu işgallerden koruyarak bölgede bir Ermeni devletinin kurulmasını önlemek için kurulmuştur. Çıkardıkları Fransızca ‘‘Le Pays (Vatan)’’ ve Türkçe ‘‘Hadisat’’ adlı gazetelerle doğu illerimizin Türk yurdunun ayrılmaz bir parçası olduğunu savunmuştur.</a:t>
            </a:r>
            <a:endParaRPr lang="tr-TR" dirty="0"/>
          </a:p>
        </p:txBody>
      </p:sp>
      <p:sp>
        <p:nvSpPr>
          <p:cNvPr id="4" name="Dikdörtgen 3"/>
          <p:cNvSpPr/>
          <p:nvPr/>
        </p:nvSpPr>
        <p:spPr>
          <a:xfrm>
            <a:off x="8460432" y="476672"/>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20</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804384530"/>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4427" y="0"/>
            <a:ext cx="7315200" cy="1154097"/>
          </a:xfrm>
        </p:spPr>
        <p:txBody>
          <a:bodyPr>
            <a:normAutofit fontScale="90000"/>
          </a:bodyPr>
          <a:lstStyle/>
          <a:p>
            <a:r>
              <a:rPr lang="tr-TR" dirty="0" smtClean="0"/>
              <a:t>---Yararlı Cemiyetlerin Ortak Özellikleri---</a:t>
            </a:r>
            <a:endParaRPr lang="tr-TR" dirty="0"/>
          </a:p>
        </p:txBody>
      </p:sp>
      <p:sp>
        <p:nvSpPr>
          <p:cNvPr id="3" name="İçerik Yer Tutucusu 2"/>
          <p:cNvSpPr>
            <a:spLocks noGrp="1"/>
          </p:cNvSpPr>
          <p:nvPr>
            <p:ph idx="1"/>
          </p:nvPr>
        </p:nvSpPr>
        <p:spPr>
          <a:xfrm>
            <a:off x="0" y="1988840"/>
            <a:ext cx="9139420" cy="4869160"/>
          </a:xfrm>
        </p:spPr>
        <p:txBody>
          <a:bodyPr/>
          <a:lstStyle/>
          <a:p>
            <a:pPr>
              <a:buFont typeface="Wingdings" panose="05000000000000000000" pitchFamily="2" charset="2"/>
              <a:buChar char="q"/>
            </a:pPr>
            <a:r>
              <a:rPr lang="tr-TR" dirty="0" smtClean="0"/>
              <a:t>İşgaller Karşısında İstanbul Hükümeti’nin tepkisiz kalması üzerine Türkler tarafından kurulmuşlardır.</a:t>
            </a:r>
          </a:p>
          <a:p>
            <a:pPr>
              <a:buFont typeface="Wingdings" panose="05000000000000000000" pitchFamily="2" charset="2"/>
              <a:buChar char="q"/>
            </a:pPr>
            <a:r>
              <a:rPr lang="tr-TR" dirty="0" smtClean="0"/>
              <a:t>Türk halkının kendi bölgelerini savunmak amacıyla kurdukları milli oluşumlardır.</a:t>
            </a:r>
          </a:p>
          <a:p>
            <a:pPr>
              <a:buFont typeface="Wingdings" panose="05000000000000000000" pitchFamily="2" charset="2"/>
              <a:buChar char="q"/>
            </a:pPr>
            <a:r>
              <a:rPr lang="tr-TR" dirty="0" smtClean="0"/>
              <a:t>Kurulmalarında milliyetçilik ve bağımsızlık duyguları hakim olmuştur.</a:t>
            </a:r>
          </a:p>
          <a:p>
            <a:pPr>
              <a:buFont typeface="Wingdings" panose="05000000000000000000" pitchFamily="2" charset="2"/>
              <a:buChar char="q"/>
            </a:pPr>
            <a:r>
              <a:rPr lang="tr-TR" dirty="0" smtClean="0"/>
              <a:t>İstanbul hükümeti ve İtilaf Devletlerine karşı mücadele etmişlerdir.</a:t>
            </a:r>
          </a:p>
          <a:p>
            <a:pPr>
              <a:buFont typeface="Wingdings" panose="05000000000000000000" pitchFamily="2" charset="2"/>
              <a:buChar char="q"/>
            </a:pPr>
            <a:r>
              <a:rPr lang="tr-TR" dirty="0" smtClean="0"/>
              <a:t>İşgalleri önce gösteri ve telgraflarla protesto etmişler, daha sonra kendi bölgelerini savunmak amacıyla silahlı direniş birlikleri kurmuşlardır</a:t>
            </a:r>
            <a:r>
              <a:rPr lang="tr-TR" b="1" i="1" u="sng" dirty="0" smtClean="0">
                <a:solidFill>
                  <a:schemeClr val="accent4">
                    <a:lumMod val="50000"/>
                  </a:schemeClr>
                </a:solidFill>
              </a:rPr>
              <a:t>.(Kuvayımillîye)</a:t>
            </a:r>
            <a:endParaRPr lang="tr-TR" b="1" i="1" u="sng" dirty="0" smtClean="0"/>
          </a:p>
          <a:p>
            <a:pPr>
              <a:buFont typeface="Wingdings" panose="05000000000000000000" pitchFamily="2" charset="2"/>
              <a:buChar char="q"/>
            </a:pPr>
            <a:r>
              <a:rPr lang="tr-TR" dirty="0" smtClean="0"/>
              <a:t>Türk milletinin işgallere karşı ilk ve doğal tepkisidir.</a:t>
            </a:r>
          </a:p>
          <a:p>
            <a:pPr>
              <a:buFont typeface="Wingdings" panose="05000000000000000000" pitchFamily="2" charset="2"/>
              <a:buChar char="q"/>
            </a:pPr>
            <a:r>
              <a:rPr lang="tr-TR" dirty="0" smtClean="0"/>
              <a:t>Ulusal bilincin doğmasına ve direnişin güçlenmesine katkı sağlamıştır.</a:t>
            </a:r>
          </a:p>
          <a:p>
            <a:pPr>
              <a:buFont typeface="Wingdings" panose="05000000000000000000" pitchFamily="2" charset="2"/>
              <a:buChar char="q"/>
            </a:pPr>
            <a:r>
              <a:rPr lang="tr-TR" dirty="0" smtClean="0"/>
              <a:t>Sivas Kongresi'nde tek çatı altında birleştirilmişlerdir.</a:t>
            </a:r>
          </a:p>
          <a:p>
            <a:pPr marL="45720" indent="0">
              <a:buNone/>
            </a:pPr>
            <a:endParaRPr lang="tr-TR" dirty="0" smtClean="0"/>
          </a:p>
          <a:p>
            <a:pPr>
              <a:buFont typeface="Wingdings" panose="05000000000000000000" pitchFamily="2" charset="2"/>
              <a:buChar char="q"/>
            </a:pPr>
            <a:endParaRPr lang="tr-TR" b="1" i="1" u="sng" dirty="0" smtClean="0">
              <a:solidFill>
                <a:schemeClr val="accent4">
                  <a:lumMod val="50000"/>
                </a:schemeClr>
              </a:solidFill>
            </a:endParaRPr>
          </a:p>
          <a:p>
            <a:pPr>
              <a:buFont typeface="Wingdings" panose="05000000000000000000" pitchFamily="2" charset="2"/>
              <a:buChar char="q"/>
            </a:pPr>
            <a:endParaRPr lang="tr-TR" dirty="0"/>
          </a:p>
        </p:txBody>
      </p:sp>
      <p:sp>
        <p:nvSpPr>
          <p:cNvPr id="4" name="Dikdörtgen 3"/>
          <p:cNvSpPr/>
          <p:nvPr/>
        </p:nvSpPr>
        <p:spPr>
          <a:xfrm>
            <a:off x="8444083"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21</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2326715846"/>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32792"/>
            <a:ext cx="7315200" cy="1154097"/>
          </a:xfrm>
        </p:spPr>
        <p:txBody>
          <a:bodyPr anchor="ctr">
            <a:normAutofit/>
          </a:bodyPr>
          <a:lstStyle/>
          <a:p>
            <a:r>
              <a:rPr lang="tr-TR" sz="6000" dirty="0"/>
              <a:t>Kuvayımillîye</a:t>
            </a:r>
          </a:p>
        </p:txBody>
      </p:sp>
      <p:sp>
        <p:nvSpPr>
          <p:cNvPr id="3" name="İçerik Yer Tutucusu 2"/>
          <p:cNvSpPr>
            <a:spLocks noGrp="1"/>
          </p:cNvSpPr>
          <p:nvPr>
            <p:ph idx="1"/>
          </p:nvPr>
        </p:nvSpPr>
        <p:spPr>
          <a:xfrm>
            <a:off x="1828800" y="2132856"/>
            <a:ext cx="7315200" cy="3539527"/>
          </a:xfrm>
        </p:spPr>
        <p:txBody>
          <a:bodyPr/>
          <a:lstStyle/>
          <a:p>
            <a:pPr>
              <a:buFont typeface="Wingdings" panose="05000000000000000000" pitchFamily="2" charset="2"/>
              <a:buChar char="v"/>
            </a:pPr>
            <a:r>
              <a:rPr lang="tr-TR" dirty="0" smtClean="0"/>
              <a:t>Mondros Ateşkesi ile başlayan işgallerin genişlemesi üzerine, Türk halkının bağımsız yaşama duygusuyla, kendi bölgelerini korumak amacıyla kurdukları </a:t>
            </a:r>
            <a:r>
              <a:rPr lang="tr-TR" dirty="0"/>
              <a:t>düzensiz birliklere </a:t>
            </a:r>
            <a:r>
              <a:rPr lang="tr-TR" u="sng" dirty="0"/>
              <a:t>Kuvayımillîye</a:t>
            </a:r>
            <a:r>
              <a:rPr lang="tr-TR" dirty="0"/>
              <a:t> </a:t>
            </a:r>
            <a:r>
              <a:rPr lang="tr-TR" dirty="0" smtClean="0"/>
              <a:t>denir.</a:t>
            </a:r>
          </a:p>
        </p:txBody>
      </p:sp>
      <p:sp>
        <p:nvSpPr>
          <p:cNvPr id="4" name="Dikdörtgen 3"/>
          <p:cNvSpPr/>
          <p:nvPr/>
        </p:nvSpPr>
        <p:spPr>
          <a:xfrm>
            <a:off x="8457938" y="559884"/>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22</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35896" y="3140968"/>
            <a:ext cx="4680520" cy="345638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xmlns="" val="3817763904"/>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hammer.wav"/>
                                        </p:tgtEl>
                                      </p:cMediaNode>
                                    </p:audio>
                                  </p:sub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ircle(in)">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5083"/>
            <a:ext cx="7315200" cy="1154097"/>
          </a:xfrm>
        </p:spPr>
        <p:txBody>
          <a:bodyPr anchor="ctr">
            <a:normAutofit/>
          </a:bodyPr>
          <a:lstStyle/>
          <a:p>
            <a:r>
              <a:rPr lang="tr-TR" sz="5000" dirty="0" smtClean="0"/>
              <a:t>Kuvayımillîye’nin Önemi</a:t>
            </a:r>
            <a:endParaRPr lang="tr-TR" sz="5000" dirty="0"/>
          </a:p>
        </p:txBody>
      </p:sp>
      <p:sp>
        <p:nvSpPr>
          <p:cNvPr id="3" name="İçerik Yer Tutucusu 2"/>
          <p:cNvSpPr>
            <a:spLocks noGrp="1"/>
          </p:cNvSpPr>
          <p:nvPr>
            <p:ph idx="1"/>
          </p:nvPr>
        </p:nvSpPr>
        <p:spPr>
          <a:xfrm>
            <a:off x="1823864" y="1772816"/>
            <a:ext cx="7315200" cy="3539527"/>
          </a:xfrm>
        </p:spPr>
        <p:txBody>
          <a:bodyPr/>
          <a:lstStyle/>
          <a:p>
            <a:pPr>
              <a:buFont typeface="Wingdings" panose="05000000000000000000" pitchFamily="2" charset="2"/>
              <a:buChar char="ü"/>
            </a:pPr>
            <a:r>
              <a:rPr lang="tr-TR" dirty="0"/>
              <a:t> </a:t>
            </a:r>
            <a:r>
              <a:rPr lang="tr-TR" dirty="0" smtClean="0"/>
              <a:t>Vatanın tamamını değil, kuruldukları bölgeleri savunmak amacıyla mücadele etmişlerdir.</a:t>
            </a:r>
          </a:p>
          <a:p>
            <a:pPr>
              <a:buFont typeface="Wingdings" panose="05000000000000000000" pitchFamily="2" charset="2"/>
              <a:buChar char="ü"/>
            </a:pPr>
            <a:r>
              <a:rPr lang="tr-TR" dirty="0" smtClean="0"/>
              <a:t> Anadolu’daki işgalleri yavaşlatmışlardır.</a:t>
            </a:r>
          </a:p>
          <a:p>
            <a:pPr>
              <a:buFont typeface="Wingdings" panose="05000000000000000000" pitchFamily="2" charset="2"/>
              <a:buChar char="ü"/>
            </a:pPr>
            <a:r>
              <a:rPr lang="tr-TR" dirty="0" smtClean="0"/>
              <a:t> Düzenli ordu kuruluncaya kadar TBMM Hükümeti’ne zaman kazandırmışlardır.</a:t>
            </a:r>
          </a:p>
          <a:p>
            <a:pPr>
              <a:buFont typeface="Wingdings" panose="05000000000000000000" pitchFamily="2" charset="2"/>
              <a:buChar char="ü"/>
            </a:pPr>
            <a:r>
              <a:rPr lang="tr-TR" dirty="0" smtClean="0"/>
              <a:t> TBMM Hükümeti’ne karşı çıkan ayaklanmaların bastırılmasında etkili olmuşlardır.</a:t>
            </a:r>
          </a:p>
          <a:p>
            <a:pPr>
              <a:buFont typeface="Wingdings" panose="05000000000000000000" pitchFamily="2" charset="2"/>
              <a:buChar char="ü"/>
            </a:pPr>
            <a:r>
              <a:rPr lang="tr-TR" dirty="0" smtClean="0"/>
              <a:t> Türk milletinin düşmana karşı mücadele azmini güçlendirmişlerdir.</a:t>
            </a:r>
          </a:p>
          <a:p>
            <a:pPr>
              <a:buFont typeface="Wingdings" panose="05000000000000000000" pitchFamily="2" charset="2"/>
              <a:buChar char="ü"/>
            </a:pPr>
            <a:endParaRPr lang="tr-TR" dirty="0"/>
          </a:p>
        </p:txBody>
      </p:sp>
      <p:sp>
        <p:nvSpPr>
          <p:cNvPr id="4" name="Dikdörtgen 3"/>
          <p:cNvSpPr/>
          <p:nvPr/>
        </p:nvSpPr>
        <p:spPr>
          <a:xfrm>
            <a:off x="8444083" y="479993"/>
            <a:ext cx="755335" cy="707886"/>
          </a:xfrm>
          <a:prstGeom prst="rect">
            <a:avLst/>
          </a:prstGeom>
          <a:noFill/>
        </p:spPr>
        <p:txBody>
          <a:bodyPr wrap="none" lIns="91440" tIns="45720" rIns="91440" bIns="45720" anchor="ct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23</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8" name="Metin kutusu 7"/>
          <p:cNvSpPr txBox="1"/>
          <p:nvPr/>
        </p:nvSpPr>
        <p:spPr>
          <a:xfrm rot="19512227">
            <a:off x="-535114" y="2940503"/>
            <a:ext cx="10291916" cy="1077218"/>
          </a:xfrm>
          <a:prstGeom prst="rect">
            <a:avLst/>
          </a:prstGeom>
          <a:solidFill>
            <a:srgbClr val="FFFF00"/>
          </a:solidFill>
          <a:effectLst>
            <a:glow rad="228600">
              <a:schemeClr val="accent4">
                <a:satMod val="175000"/>
                <a:alpha val="40000"/>
              </a:schemeClr>
            </a:glow>
            <a:outerShdw blurRad="47625" dist="38100" dir="5400000" sy="98000" rotWithShape="0">
              <a:srgbClr val="000000">
                <a:alpha val="48000"/>
              </a:srgbClr>
            </a:outerShdw>
            <a:softEdge rad="127000"/>
          </a:effectLst>
          <a:scene3d>
            <a:camera prst="obliqueTopLeft"/>
            <a:lightRig rig="twoPt" dir="br">
              <a:rot lat="0" lon="0" rev="8700000"/>
            </a:lightRig>
          </a:scene3d>
          <a:sp3d prstMaterial="matte">
            <a:bevelT w="25400" h="53975" prst="relaxedInset"/>
          </a:sp3d>
        </p:spPr>
        <p:style>
          <a:lnRef idx="1">
            <a:schemeClr val="accent5"/>
          </a:lnRef>
          <a:fillRef idx="3">
            <a:schemeClr val="accent5"/>
          </a:fillRef>
          <a:effectRef idx="2">
            <a:schemeClr val="accent5"/>
          </a:effectRef>
          <a:fontRef idx="minor">
            <a:schemeClr val="lt1"/>
          </a:fontRef>
        </p:style>
        <p:txBody>
          <a:bodyPr wrap="square" rtlCol="0">
            <a:spAutoFit/>
          </a:bodyPr>
          <a:lstStyle/>
          <a:p>
            <a:pPr lvl="0"/>
            <a:r>
              <a:rPr lang="tr-TR" sz="3200" dirty="0" smtClean="0">
                <a:solidFill>
                  <a:schemeClr val="bg1"/>
                </a:solidFill>
                <a:effectLst>
                  <a:reflection blurRad="6350" stA="55000" endA="300" endPos="45500" dir="5400000" sy="-100000" algn="bl" rotWithShape="0"/>
                </a:effectLst>
              </a:rPr>
              <a:t>!!! </a:t>
            </a:r>
            <a:r>
              <a:rPr lang="tr-TR" dirty="0">
                <a:solidFill>
                  <a:schemeClr val="bg1"/>
                </a:solidFill>
                <a:effectLst>
                  <a:reflection blurRad="6350" stA="55000" endA="300" endPos="45500" dir="5400000" sy="-100000" algn="bl" rotWithShape="0"/>
                </a:effectLst>
              </a:rPr>
              <a:t>Kuvayımillîye ilk olarak </a:t>
            </a:r>
            <a:r>
              <a:rPr lang="tr-TR" dirty="0" smtClean="0">
                <a:solidFill>
                  <a:schemeClr val="bg1"/>
                </a:solidFill>
                <a:effectLst>
                  <a:reflection blurRad="6350" stA="55000" endA="300" endPos="45500" dir="5400000" sy="-100000" algn="bl" rotWithShape="0"/>
                </a:effectLst>
              </a:rPr>
              <a:t>Fransızlara karşı </a:t>
            </a:r>
            <a:r>
              <a:rPr lang="tr-TR" dirty="0">
                <a:solidFill>
                  <a:schemeClr val="bg1"/>
                </a:solidFill>
                <a:effectLst>
                  <a:reflection blurRad="6350" stA="55000" endA="300" endPos="45500" dir="5400000" sy="-100000" algn="bl" rotWithShape="0"/>
                </a:effectLst>
              </a:rPr>
              <a:t>Hatay </a:t>
            </a:r>
            <a:r>
              <a:rPr lang="tr-TR" dirty="0" smtClean="0">
                <a:solidFill>
                  <a:schemeClr val="bg1"/>
                </a:solidFill>
                <a:effectLst>
                  <a:reflection blurRad="6350" stA="55000" endA="300" endPos="45500" dir="5400000" sy="-100000" algn="bl" rotWithShape="0"/>
                </a:effectLst>
              </a:rPr>
              <a:t>Dörtyol’da, Ardından Yunan işgaline karşı Batı Anadolu ve Trakya’da oluşturulmuştur</a:t>
            </a:r>
            <a:r>
              <a:rPr lang="tr-TR" sz="3200" dirty="0" smtClean="0">
                <a:solidFill>
                  <a:schemeClr val="bg1"/>
                </a:solidFill>
                <a:effectLst>
                  <a:reflection blurRad="6350" stA="55000" endA="300" endPos="45500" dir="5400000" sy="-100000" algn="bl" rotWithShape="0"/>
                </a:effectLst>
              </a:rPr>
              <a:t>!!!</a:t>
            </a:r>
            <a:endParaRPr lang="tr-TR" sz="3200" dirty="0" smtClean="0">
              <a:effectLst>
                <a:reflection blurRad="6350" stA="55000" endA="300" endPos="45500" dir="5400000" sy="-100000" algn="bl" rotWithShape="0"/>
              </a:effectLst>
            </a:endParaRPr>
          </a:p>
        </p:txBody>
      </p:sp>
    </p:spTree>
    <p:extLst>
      <p:ext uri="{BB962C8B-B14F-4D97-AF65-F5344CB8AC3E}">
        <p14:creationId xmlns:p14="http://schemas.microsoft.com/office/powerpoint/2010/main" xmlns="" val="1032753789"/>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additive="base">
                                        <p:cTn id="3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100"/>
                                  </p:stCondLst>
                                  <p:iterate type="lt">
                                    <p:tmPct val="10000"/>
                                  </p:iterate>
                                  <p:childTnLst>
                                    <p:set>
                                      <p:cBhvr>
                                        <p:cTn id="44" dur="1" fill="hold">
                                          <p:stCondLst>
                                            <p:cond delay="0"/>
                                          </p:stCondLst>
                                        </p:cTn>
                                        <p:tgtEl>
                                          <p:spTgt spid="8">
                                            <p:bg/>
                                          </p:spTgt>
                                        </p:tgtEl>
                                        <p:attrNameLst>
                                          <p:attrName>style.visibility</p:attrName>
                                        </p:attrNameLst>
                                      </p:cBhvr>
                                      <p:to>
                                        <p:strVal val="visible"/>
                                      </p:to>
                                    </p:set>
                                    <p:anim calcmode="lin" valueType="num">
                                      <p:cBhvr>
                                        <p:cTn id="45" dur="250" fill="hold"/>
                                        <p:tgtEl>
                                          <p:spTgt spid="8">
                                            <p:bg/>
                                          </p:spTgt>
                                        </p:tgtEl>
                                        <p:attrNameLst>
                                          <p:attrName>ppt_x</p:attrName>
                                        </p:attrNameLst>
                                      </p:cBhvr>
                                      <p:tavLst>
                                        <p:tav tm="0">
                                          <p:val>
                                            <p:strVal val="#ppt_x"/>
                                          </p:val>
                                        </p:tav>
                                        <p:tav tm="50000">
                                          <p:val>
                                            <p:strVal val="#ppt_x+.1"/>
                                          </p:val>
                                        </p:tav>
                                        <p:tav tm="100000">
                                          <p:val>
                                            <p:strVal val="#ppt_x"/>
                                          </p:val>
                                        </p:tav>
                                      </p:tavLst>
                                    </p:anim>
                                    <p:anim calcmode="lin" valueType="num">
                                      <p:cBhvr>
                                        <p:cTn id="46" dur="250" fill="hold"/>
                                        <p:tgtEl>
                                          <p:spTgt spid="8">
                                            <p:bg/>
                                          </p:spTgt>
                                        </p:tgtEl>
                                        <p:attrNameLst>
                                          <p:attrName>ppt_y</p:attrName>
                                        </p:attrNameLst>
                                      </p:cBhvr>
                                      <p:tavLst>
                                        <p:tav tm="0">
                                          <p:val>
                                            <p:strVal val="#ppt_y"/>
                                          </p:val>
                                        </p:tav>
                                        <p:tav tm="100000">
                                          <p:val>
                                            <p:strVal val="#ppt_y"/>
                                          </p:val>
                                        </p:tav>
                                      </p:tavLst>
                                    </p:anim>
                                    <p:anim calcmode="lin" valueType="num">
                                      <p:cBhvr>
                                        <p:cTn id="47" dur="250" fill="hold"/>
                                        <p:tgtEl>
                                          <p:spTgt spid="8">
                                            <p:bg/>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250" fill="hold"/>
                                        <p:tgtEl>
                                          <p:spTgt spid="8">
                                            <p:bg/>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250" tmFilter="0,0; .5, 1; 1, 1"/>
                                        <p:tgtEl>
                                          <p:spTgt spid="8">
                                            <p:bg/>
                                          </p:spTgt>
                                        </p:tgtEl>
                                      </p:cBhvr>
                                    </p:animEffect>
                                  </p:childTnLst>
                                  <p:subTnLst>
                                    <p:audio>
                                      <p:cMediaNode>
                                        <p:cTn display="0" masterRel="sameClick">
                                          <p:stCondLst>
                                            <p:cond evt="begin" delay="0">
                                              <p:tn val="43"/>
                                            </p:cond>
                                          </p:stCondLst>
                                          <p:endCondLst>
                                            <p:cond evt="onStopAudio" delay="0">
                                              <p:tgtEl>
                                                <p:sldTgt/>
                                              </p:tgtEl>
                                            </p:cond>
                                          </p:endCondLst>
                                        </p:cTn>
                                        <p:tgtEl>
                                          <p:sndTgt r:embed="rId3" name="applause.wav"/>
                                        </p:tgtEl>
                                      </p:cMediaNode>
                                    </p:audio>
                                  </p:subTnLst>
                                </p:cTn>
                              </p:par>
                              <p:par>
                                <p:cTn id="50" presetID="41" presetClass="entr" presetSubtype="0" fill="hold" grpId="0" nodeType="withEffect">
                                  <p:stCondLst>
                                    <p:cond delay="100"/>
                                  </p:stCondLst>
                                  <p:iterate type="lt">
                                    <p:tmPct val="10000"/>
                                  </p:iterate>
                                  <p:childTnLst>
                                    <p:set>
                                      <p:cBhvr>
                                        <p:cTn id="51" dur="1" fill="hold">
                                          <p:stCondLst>
                                            <p:cond delay="0"/>
                                          </p:stCondLst>
                                        </p:cTn>
                                        <p:tgtEl>
                                          <p:spTgt spid="8">
                                            <p:txEl>
                                              <p:pRg st="0" end="0"/>
                                            </p:txEl>
                                          </p:spTgt>
                                        </p:tgtEl>
                                        <p:attrNameLst>
                                          <p:attrName>style.visibility</p:attrName>
                                        </p:attrNameLst>
                                      </p:cBhvr>
                                      <p:to>
                                        <p:strVal val="visible"/>
                                      </p:to>
                                    </p:set>
                                    <p:anim calcmode="lin" valueType="num">
                                      <p:cBhvr>
                                        <p:cTn id="52" dur="25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25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54" dur="25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25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250" tmFilter="0,0; .5, 1; 1, 1"/>
                                        <p:tgtEl>
                                          <p:spTgt spid="8">
                                            <p:txEl>
                                              <p:pRg st="0" end="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allAtOnce"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339605" y="795117"/>
            <a:ext cx="2319866"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lIns="91440" tIns="45720" rIns="91440" bIns="45720" anchor="b">
            <a:prstTxWarp prst="textArchUpPour">
              <a:avLst/>
            </a:prstTxWarp>
            <a:spAutoFit/>
            <a:scene3d>
              <a:camera prst="orthographicFront"/>
              <a:lightRig rig="soft" dir="t">
                <a:rot lat="0" lon="0" rev="10800000"/>
              </a:lightRig>
            </a:scene3d>
            <a:sp3d>
              <a:contourClr>
                <a:srgbClr val="DDDDDD"/>
              </a:contourClr>
            </a:sp3d>
          </a:bodyPr>
          <a:lstStyle/>
          <a:p>
            <a:pPr algn="ctr"/>
            <a:r>
              <a:rPr lang="tr-TR" sz="5400" b="1" cap="none" spc="150" dirty="0" smtClean="0">
                <a:ln w="11430"/>
                <a:solidFill>
                  <a:srgbClr val="F8F8F8"/>
                </a:solidFill>
                <a:effectLst>
                  <a:outerShdw blurRad="25400" algn="tl" rotWithShape="0">
                    <a:srgbClr val="000000">
                      <a:alpha val="43000"/>
                    </a:srgbClr>
                  </a:outerShdw>
                </a:effectLst>
              </a:rPr>
              <a:t>Doğru</a:t>
            </a:r>
            <a:endParaRPr lang="tr-TR" sz="5400" b="1" cap="none" spc="150" dirty="0">
              <a:ln w="11430"/>
              <a:solidFill>
                <a:srgbClr val="F8F8F8"/>
              </a:solidFill>
              <a:effectLst>
                <a:outerShdw blurRad="25400" algn="tl" rotWithShape="0">
                  <a:srgbClr val="000000">
                    <a:alpha val="43000"/>
                  </a:srgbClr>
                </a:outerShdw>
              </a:effectLst>
            </a:endParaRPr>
          </a:p>
        </p:txBody>
      </p:sp>
      <p:sp>
        <p:nvSpPr>
          <p:cNvPr id="11" name="Dikdörtgen 10"/>
          <p:cNvSpPr/>
          <p:nvPr/>
        </p:nvSpPr>
        <p:spPr>
          <a:xfrm>
            <a:off x="3808638" y="-174379"/>
            <a:ext cx="716863" cy="1938992"/>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tr-TR" sz="12000" b="1" cap="none" spc="150" dirty="0" smtClean="0">
                <a:ln w="11430"/>
                <a:solidFill>
                  <a:srgbClr val="F8F8F8"/>
                </a:solidFill>
                <a:effectLst>
                  <a:outerShdw blurRad="25400" algn="tl" rotWithShape="0">
                    <a:srgbClr val="000000">
                      <a:alpha val="43000"/>
                    </a:srgbClr>
                  </a:outerShdw>
                </a:effectLst>
              </a:rPr>
              <a:t>-</a:t>
            </a:r>
            <a:endParaRPr lang="tr-TR" sz="12000" b="1" cap="none" spc="150" dirty="0">
              <a:ln w="11430"/>
              <a:solidFill>
                <a:srgbClr val="F8F8F8"/>
              </a:solidFill>
              <a:effectLst>
                <a:outerShdw blurRad="25400" algn="tl" rotWithShape="0">
                  <a:srgbClr val="000000">
                    <a:alpha val="43000"/>
                  </a:srgbClr>
                </a:outerShdw>
              </a:effectLst>
            </a:endParaRPr>
          </a:p>
        </p:txBody>
      </p:sp>
      <p:sp>
        <p:nvSpPr>
          <p:cNvPr id="12" name="Dikdörtgen 11"/>
          <p:cNvSpPr/>
          <p:nvPr/>
        </p:nvSpPr>
        <p:spPr>
          <a:xfrm>
            <a:off x="5292080" y="902839"/>
            <a:ext cx="2056845" cy="923330"/>
          </a:xfrm>
          <a:prstGeom prst="rect">
            <a:avLst/>
          </a:prstGeom>
          <a:noFill/>
        </p:spPr>
        <p:txBody>
          <a:bodyPr wrap="none" lIns="91440" tIns="45720" rIns="91440" bIns="45720">
            <a:prstTxWarp prst="textArchUpPour">
              <a:avLst/>
            </a:prstTxWarp>
            <a:spAutoFit/>
          </a:bodyPr>
          <a:lstStyle/>
          <a:p>
            <a:pPr algn="ctr"/>
            <a:r>
              <a:rPr lang="tr-TR" sz="5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Yanlış</a:t>
            </a:r>
            <a:endParaRPr lang="tr-TR"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aphicFrame>
        <p:nvGraphicFramePr>
          <p:cNvPr id="14" name="Tablo 13"/>
          <p:cNvGraphicFramePr>
            <a:graphicFrameLocks noGrp="1"/>
          </p:cNvGraphicFramePr>
          <p:nvPr>
            <p:extLst>
              <p:ext uri="{D42A27DB-BD31-4B8C-83A1-F6EECF244321}">
                <p14:modId xmlns:p14="http://schemas.microsoft.com/office/powerpoint/2010/main" xmlns="" val="3459866980"/>
              </p:ext>
            </p:extLst>
          </p:nvPr>
        </p:nvGraphicFramePr>
        <p:xfrm>
          <a:off x="30979" y="1556794"/>
          <a:ext cx="9144000" cy="5301207"/>
        </p:xfrm>
        <a:graphic>
          <a:graphicData uri="http://schemas.openxmlformats.org/drawingml/2006/table">
            <a:tbl>
              <a:tblPr firstRow="1" bandRow="1">
                <a:tableStyleId>{00A15C55-8517-42AA-B614-E9B94910E393}</a:tableStyleId>
              </a:tblPr>
              <a:tblGrid>
                <a:gridCol w="6876256"/>
                <a:gridCol w="1152128"/>
                <a:gridCol w="1115616"/>
              </a:tblGrid>
              <a:tr h="892057">
                <a:tc>
                  <a:txBody>
                    <a:bodyPr/>
                    <a:lstStyle/>
                    <a:p>
                      <a:endParaRPr lang="tr-TR" dirty="0"/>
                    </a:p>
                  </a:txBody>
                  <a:tcPr/>
                </a:tc>
                <a:tc>
                  <a:txBody>
                    <a:bodyPr/>
                    <a:lstStyle/>
                    <a:p>
                      <a:endParaRPr lang="tr-TR" dirty="0"/>
                    </a:p>
                  </a:txBody>
                  <a:tcPr/>
                </a:tc>
                <a:tc>
                  <a:txBody>
                    <a:bodyPr/>
                    <a:lstStyle/>
                    <a:p>
                      <a:endParaRPr lang="tr-TR" dirty="0"/>
                    </a:p>
                  </a:txBody>
                  <a:tcPr/>
                </a:tc>
              </a:tr>
              <a:tr h="881830">
                <a:tc>
                  <a:txBody>
                    <a:bodyPr/>
                    <a:lstStyle/>
                    <a:p>
                      <a:pPr algn="just"/>
                      <a:endParaRPr lang="tr-TR" dirty="0"/>
                    </a:p>
                  </a:txBody>
                  <a:tcPr anchor="ctr"/>
                </a:tc>
                <a:tc>
                  <a:txBody>
                    <a:bodyPr/>
                    <a:lstStyle/>
                    <a:p>
                      <a:endParaRPr lang="tr-TR" dirty="0"/>
                    </a:p>
                  </a:txBody>
                  <a:tcPr/>
                </a:tc>
                <a:tc>
                  <a:txBody>
                    <a:bodyPr/>
                    <a:lstStyle/>
                    <a:p>
                      <a:endParaRPr lang="tr-TR" dirty="0"/>
                    </a:p>
                  </a:txBody>
                  <a:tcPr/>
                </a:tc>
              </a:tr>
              <a:tr h="881830">
                <a:tc>
                  <a:txBody>
                    <a:bodyPr/>
                    <a:lstStyle/>
                    <a:p>
                      <a:endParaRPr lang="tr-TR" dirty="0"/>
                    </a:p>
                  </a:txBody>
                  <a:tcPr/>
                </a:tc>
                <a:tc>
                  <a:txBody>
                    <a:bodyPr/>
                    <a:lstStyle/>
                    <a:p>
                      <a:endParaRPr lang="tr-TR" dirty="0"/>
                    </a:p>
                  </a:txBody>
                  <a:tcPr/>
                </a:tc>
                <a:tc>
                  <a:txBody>
                    <a:bodyPr/>
                    <a:lstStyle/>
                    <a:p>
                      <a:endParaRPr lang="tr-TR" dirty="0"/>
                    </a:p>
                  </a:txBody>
                  <a:tcPr/>
                </a:tc>
              </a:tr>
              <a:tr h="881830">
                <a:tc>
                  <a:txBody>
                    <a:bodyPr/>
                    <a:lstStyle/>
                    <a:p>
                      <a:endParaRPr lang="tr-TR" dirty="0"/>
                    </a:p>
                  </a:txBody>
                  <a:tcPr/>
                </a:tc>
                <a:tc>
                  <a:txBody>
                    <a:bodyPr/>
                    <a:lstStyle/>
                    <a:p>
                      <a:endParaRPr lang="tr-TR" dirty="0"/>
                    </a:p>
                  </a:txBody>
                  <a:tcPr/>
                </a:tc>
                <a:tc>
                  <a:txBody>
                    <a:bodyPr/>
                    <a:lstStyle/>
                    <a:p>
                      <a:endParaRPr lang="tr-TR" dirty="0"/>
                    </a:p>
                  </a:txBody>
                  <a:tcPr/>
                </a:tc>
              </a:tr>
              <a:tr h="881830">
                <a:tc>
                  <a:txBody>
                    <a:bodyPr/>
                    <a:lstStyle/>
                    <a:p>
                      <a:endParaRPr lang="tr-TR" dirty="0"/>
                    </a:p>
                  </a:txBody>
                  <a:tcPr/>
                </a:tc>
                <a:tc>
                  <a:txBody>
                    <a:bodyPr/>
                    <a:lstStyle/>
                    <a:p>
                      <a:endParaRPr lang="tr-TR" dirty="0"/>
                    </a:p>
                  </a:txBody>
                  <a:tcPr/>
                </a:tc>
                <a:tc>
                  <a:txBody>
                    <a:bodyPr/>
                    <a:lstStyle/>
                    <a:p>
                      <a:endParaRPr lang="tr-TR" dirty="0"/>
                    </a:p>
                  </a:txBody>
                  <a:tcPr/>
                </a:tc>
              </a:tr>
              <a:tr h="881830">
                <a:tc>
                  <a:txBody>
                    <a:bodyPr/>
                    <a:lstStyle/>
                    <a:p>
                      <a:endParaRPr lang="tr-TR" dirty="0"/>
                    </a:p>
                  </a:txBody>
                  <a:tcPr/>
                </a:tc>
                <a:tc>
                  <a:txBody>
                    <a:bodyPr/>
                    <a:lstStyle/>
                    <a:p>
                      <a:endParaRPr lang="tr-TR" dirty="0"/>
                    </a:p>
                  </a:txBody>
                  <a:tcPr/>
                </a:tc>
                <a:tc>
                  <a:txBody>
                    <a:bodyPr/>
                    <a:lstStyle/>
                    <a:p>
                      <a:endParaRPr lang="tr-TR" dirty="0"/>
                    </a:p>
                  </a:txBody>
                  <a:tcPr/>
                </a:tc>
              </a:tr>
            </a:tbl>
          </a:graphicData>
        </a:graphic>
      </p:graphicFrame>
      <p:sp>
        <p:nvSpPr>
          <p:cNvPr id="15" name="Dikdörtgen 14"/>
          <p:cNvSpPr/>
          <p:nvPr/>
        </p:nvSpPr>
        <p:spPr>
          <a:xfrm>
            <a:off x="8471792" y="548896"/>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24</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16" name="Dikdörtgen 15"/>
          <p:cNvSpPr/>
          <p:nvPr/>
        </p:nvSpPr>
        <p:spPr>
          <a:xfrm>
            <a:off x="7164288" y="1596371"/>
            <a:ext cx="684803"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a:t>
            </a:r>
            <a:endParaRPr lang="tr-TR"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7" name="Dikdörtgen 16"/>
          <p:cNvSpPr/>
          <p:nvPr/>
        </p:nvSpPr>
        <p:spPr>
          <a:xfrm>
            <a:off x="8316416" y="1588077"/>
            <a:ext cx="646332"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y</a:t>
            </a:r>
            <a:endParaRPr lang="tr-TR"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8" name="Dikdörtgen 17"/>
          <p:cNvSpPr/>
          <p:nvPr/>
        </p:nvSpPr>
        <p:spPr>
          <a:xfrm>
            <a:off x="1754230" y="1588077"/>
            <a:ext cx="4108818"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Maddeler</a:t>
            </a:r>
            <a:endParaRPr lang="tr-TR"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9" name="Gülen Yüz 18"/>
          <p:cNvSpPr/>
          <p:nvPr/>
        </p:nvSpPr>
        <p:spPr>
          <a:xfrm>
            <a:off x="8373060" y="2519701"/>
            <a:ext cx="533043" cy="621267"/>
          </a:xfrm>
          <a:prstGeom prst="smileyFac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0" name="Gülen Yüz 19"/>
          <p:cNvSpPr/>
          <p:nvPr/>
        </p:nvSpPr>
        <p:spPr>
          <a:xfrm>
            <a:off x="8373060" y="3429000"/>
            <a:ext cx="533043" cy="621267"/>
          </a:xfrm>
          <a:prstGeom prst="smileyFac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1" name="Gülen Yüz 20"/>
          <p:cNvSpPr/>
          <p:nvPr/>
        </p:nvSpPr>
        <p:spPr>
          <a:xfrm>
            <a:off x="8373059" y="4365104"/>
            <a:ext cx="533043" cy="621267"/>
          </a:xfrm>
          <a:prstGeom prst="smileyFac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2" name="Gülen Yüz 21"/>
          <p:cNvSpPr/>
          <p:nvPr/>
        </p:nvSpPr>
        <p:spPr>
          <a:xfrm>
            <a:off x="7172487" y="5229200"/>
            <a:ext cx="533043" cy="621267"/>
          </a:xfrm>
          <a:prstGeom prst="smileyFac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3" name="Gülen Yüz 22"/>
          <p:cNvSpPr/>
          <p:nvPr/>
        </p:nvSpPr>
        <p:spPr>
          <a:xfrm>
            <a:off x="8296906" y="6093296"/>
            <a:ext cx="533043" cy="621267"/>
          </a:xfrm>
          <a:prstGeom prst="smileyFac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4" name="Metin kutusu 23"/>
          <p:cNvSpPr txBox="1"/>
          <p:nvPr/>
        </p:nvSpPr>
        <p:spPr>
          <a:xfrm>
            <a:off x="29031" y="2494637"/>
            <a:ext cx="6109365" cy="646331"/>
          </a:xfrm>
          <a:prstGeom prst="rect">
            <a:avLst/>
          </a:prstGeom>
          <a:noFill/>
        </p:spPr>
        <p:txBody>
          <a:bodyPr wrap="none" rtlCol="0">
            <a:spAutoFit/>
          </a:bodyPr>
          <a:lstStyle/>
          <a:p>
            <a:r>
              <a:rPr lang="tr-TR" dirty="0">
                <a:solidFill>
                  <a:schemeClr val="bg1"/>
                </a:solidFill>
              </a:rPr>
              <a:t>Azınlıkların kurdukları devletler İttifak Devletlerini birbirine </a:t>
            </a:r>
            <a:endParaRPr lang="tr-TR" dirty="0" smtClean="0">
              <a:solidFill>
                <a:schemeClr val="bg1"/>
              </a:solidFill>
            </a:endParaRPr>
          </a:p>
          <a:p>
            <a:r>
              <a:rPr lang="tr-TR" dirty="0" smtClean="0">
                <a:solidFill>
                  <a:schemeClr val="bg1"/>
                </a:solidFill>
              </a:rPr>
              <a:t>düşürmeyi </a:t>
            </a:r>
            <a:r>
              <a:rPr lang="tr-TR" dirty="0">
                <a:solidFill>
                  <a:schemeClr val="bg1"/>
                </a:solidFill>
              </a:rPr>
              <a:t>hedeflemiştir</a:t>
            </a:r>
            <a:r>
              <a:rPr lang="tr-TR" dirty="0" smtClean="0">
                <a:solidFill>
                  <a:schemeClr val="bg1"/>
                </a:solidFill>
              </a:rPr>
              <a:t>.</a:t>
            </a:r>
            <a:endParaRPr lang="tr-TR" dirty="0">
              <a:solidFill>
                <a:schemeClr val="bg1"/>
              </a:solidFill>
            </a:endParaRPr>
          </a:p>
        </p:txBody>
      </p:sp>
      <p:sp>
        <p:nvSpPr>
          <p:cNvPr id="25" name="Metin kutusu 24"/>
          <p:cNvSpPr txBox="1"/>
          <p:nvPr/>
        </p:nvSpPr>
        <p:spPr>
          <a:xfrm>
            <a:off x="18117" y="3277968"/>
            <a:ext cx="6340197" cy="923330"/>
          </a:xfrm>
          <a:prstGeom prst="rect">
            <a:avLst/>
          </a:prstGeom>
          <a:noFill/>
        </p:spPr>
        <p:txBody>
          <a:bodyPr wrap="none" rtlCol="0">
            <a:spAutoFit/>
          </a:bodyPr>
          <a:lstStyle/>
          <a:p>
            <a:r>
              <a:rPr lang="tr-TR" dirty="0" smtClean="0">
                <a:solidFill>
                  <a:schemeClr val="bg1"/>
                </a:solidFill>
              </a:rPr>
              <a:t>Trabzon </a:t>
            </a:r>
            <a:r>
              <a:rPr lang="tr-TR" dirty="0">
                <a:solidFill>
                  <a:schemeClr val="bg1"/>
                </a:solidFill>
              </a:rPr>
              <a:t>Muhafazaa-i Hukuk-ı Milliye Cemiyeti, Pontus </a:t>
            </a:r>
            <a:endParaRPr lang="tr-TR" dirty="0" smtClean="0">
              <a:solidFill>
                <a:schemeClr val="bg1"/>
              </a:solidFill>
            </a:endParaRPr>
          </a:p>
          <a:p>
            <a:r>
              <a:rPr lang="tr-TR" dirty="0" smtClean="0">
                <a:solidFill>
                  <a:schemeClr val="bg1"/>
                </a:solidFill>
              </a:rPr>
              <a:t>Cemiyetindeki Rumları </a:t>
            </a:r>
            <a:r>
              <a:rPr lang="tr-TR" dirty="0">
                <a:solidFill>
                  <a:schemeClr val="bg1"/>
                </a:solidFill>
              </a:rPr>
              <a:t>ve Mavri Mira Cemiyetindeki </a:t>
            </a:r>
            <a:r>
              <a:rPr lang="tr-TR" dirty="0" smtClean="0">
                <a:solidFill>
                  <a:schemeClr val="bg1"/>
                </a:solidFill>
              </a:rPr>
              <a:t>Rumları</a:t>
            </a:r>
          </a:p>
          <a:p>
            <a:r>
              <a:rPr lang="tr-TR" dirty="0" smtClean="0">
                <a:solidFill>
                  <a:schemeClr val="bg1"/>
                </a:solidFill>
              </a:rPr>
              <a:t> </a:t>
            </a:r>
            <a:r>
              <a:rPr lang="tr-TR" dirty="0">
                <a:solidFill>
                  <a:schemeClr val="bg1"/>
                </a:solidFill>
              </a:rPr>
              <a:t>birbirine düşürmeyi hedeflemiştir</a:t>
            </a:r>
            <a:r>
              <a:rPr lang="tr-TR" dirty="0" smtClean="0">
                <a:solidFill>
                  <a:schemeClr val="bg1"/>
                </a:solidFill>
              </a:rPr>
              <a:t>.</a:t>
            </a:r>
            <a:endParaRPr lang="tr-TR" dirty="0">
              <a:solidFill>
                <a:schemeClr val="bg1"/>
              </a:solidFill>
            </a:endParaRPr>
          </a:p>
        </p:txBody>
      </p:sp>
      <p:sp>
        <p:nvSpPr>
          <p:cNvPr id="26" name="Metin kutusu 25"/>
          <p:cNvSpPr txBox="1"/>
          <p:nvPr/>
        </p:nvSpPr>
        <p:spPr>
          <a:xfrm>
            <a:off x="-4435" y="4247707"/>
            <a:ext cx="7041415" cy="646331"/>
          </a:xfrm>
          <a:prstGeom prst="rect">
            <a:avLst/>
          </a:prstGeom>
          <a:noFill/>
        </p:spPr>
        <p:txBody>
          <a:bodyPr wrap="none" rtlCol="0">
            <a:spAutoFit/>
          </a:bodyPr>
          <a:lstStyle/>
          <a:p>
            <a:r>
              <a:rPr lang="tr-TR" dirty="0">
                <a:solidFill>
                  <a:schemeClr val="bg1"/>
                </a:solidFill>
              </a:rPr>
              <a:t>Pontus Cemiyeti Megola İdea’yı(Büyük </a:t>
            </a:r>
            <a:r>
              <a:rPr lang="tr-TR" dirty="0" smtClean="0">
                <a:solidFill>
                  <a:schemeClr val="bg1"/>
                </a:solidFill>
              </a:rPr>
              <a:t>Yunanistan)gerçekleştirmek</a:t>
            </a:r>
          </a:p>
          <a:p>
            <a:r>
              <a:rPr lang="tr-TR" dirty="0" smtClean="0">
                <a:solidFill>
                  <a:schemeClr val="bg1"/>
                </a:solidFill>
              </a:rPr>
              <a:t>için </a:t>
            </a:r>
            <a:r>
              <a:rPr lang="tr-TR" dirty="0">
                <a:solidFill>
                  <a:schemeClr val="bg1"/>
                </a:solidFill>
              </a:rPr>
              <a:t>uğraşmıştır</a:t>
            </a:r>
            <a:r>
              <a:rPr lang="tr-TR" dirty="0" smtClean="0">
                <a:solidFill>
                  <a:schemeClr val="bg1"/>
                </a:solidFill>
              </a:rPr>
              <a:t>.</a:t>
            </a:r>
            <a:endParaRPr lang="tr-TR" dirty="0"/>
          </a:p>
        </p:txBody>
      </p:sp>
      <p:sp>
        <p:nvSpPr>
          <p:cNvPr id="28" name="Metin kutusu 27"/>
          <p:cNvSpPr txBox="1"/>
          <p:nvPr/>
        </p:nvSpPr>
        <p:spPr>
          <a:xfrm>
            <a:off x="18117" y="5085184"/>
            <a:ext cx="6032421" cy="923330"/>
          </a:xfrm>
          <a:prstGeom prst="rect">
            <a:avLst/>
          </a:prstGeom>
          <a:noFill/>
        </p:spPr>
        <p:txBody>
          <a:bodyPr wrap="none" rtlCol="0">
            <a:spAutoFit/>
          </a:bodyPr>
          <a:lstStyle/>
          <a:p>
            <a:r>
              <a:rPr lang="tr-TR" dirty="0">
                <a:solidFill>
                  <a:schemeClr val="bg1"/>
                </a:solidFill>
              </a:rPr>
              <a:t>Kuvayımillîye, sadece bulundukları bölgeleri korumak </a:t>
            </a:r>
            <a:r>
              <a:rPr lang="tr-TR" dirty="0" smtClean="0">
                <a:solidFill>
                  <a:schemeClr val="bg1"/>
                </a:solidFill>
              </a:rPr>
              <a:t>için</a:t>
            </a:r>
          </a:p>
          <a:p>
            <a:r>
              <a:rPr lang="tr-TR" dirty="0" smtClean="0">
                <a:solidFill>
                  <a:schemeClr val="bg1"/>
                </a:solidFill>
              </a:rPr>
              <a:t> </a:t>
            </a:r>
            <a:r>
              <a:rPr lang="tr-TR" dirty="0">
                <a:solidFill>
                  <a:schemeClr val="bg1"/>
                </a:solidFill>
              </a:rPr>
              <a:t>kurulmuştur.</a:t>
            </a:r>
          </a:p>
          <a:p>
            <a:endParaRPr lang="tr-TR" dirty="0"/>
          </a:p>
        </p:txBody>
      </p:sp>
      <p:sp>
        <p:nvSpPr>
          <p:cNvPr id="30" name="Metin kutusu 29"/>
          <p:cNvSpPr txBox="1"/>
          <p:nvPr/>
        </p:nvSpPr>
        <p:spPr>
          <a:xfrm>
            <a:off x="21451" y="6008514"/>
            <a:ext cx="6823791" cy="646331"/>
          </a:xfrm>
          <a:prstGeom prst="rect">
            <a:avLst/>
          </a:prstGeom>
          <a:noFill/>
        </p:spPr>
        <p:txBody>
          <a:bodyPr wrap="none" rtlCol="0">
            <a:spAutoFit/>
          </a:bodyPr>
          <a:lstStyle/>
          <a:p>
            <a:r>
              <a:rPr lang="tr-TR" dirty="0">
                <a:solidFill>
                  <a:schemeClr val="bg1"/>
                </a:solidFill>
              </a:rPr>
              <a:t>Trakya-Paşaeli Müdafaa-i Hukuk Cemiyeti, Trakya'yı Ermenilerin </a:t>
            </a:r>
            <a:endParaRPr lang="tr-TR" dirty="0" smtClean="0">
              <a:solidFill>
                <a:schemeClr val="bg1"/>
              </a:solidFill>
            </a:endParaRPr>
          </a:p>
          <a:p>
            <a:r>
              <a:rPr lang="tr-TR" dirty="0" smtClean="0">
                <a:solidFill>
                  <a:schemeClr val="bg1"/>
                </a:solidFill>
              </a:rPr>
              <a:t>işgalinden </a:t>
            </a:r>
            <a:r>
              <a:rPr lang="tr-TR" dirty="0">
                <a:solidFill>
                  <a:schemeClr val="bg1"/>
                </a:solidFill>
              </a:rPr>
              <a:t>korumuştur</a:t>
            </a:r>
            <a:r>
              <a:rPr lang="tr-TR" dirty="0" smtClean="0">
                <a:solidFill>
                  <a:schemeClr val="bg1"/>
                </a:solidFill>
              </a:rPr>
              <a:t>.</a:t>
            </a:r>
            <a:endParaRPr lang="tr-TR" dirty="0">
              <a:solidFill>
                <a:schemeClr val="bg1"/>
              </a:solidFill>
            </a:endParaRPr>
          </a:p>
        </p:txBody>
      </p:sp>
      <p:sp>
        <p:nvSpPr>
          <p:cNvPr id="3" name="Metin kutusu 2"/>
          <p:cNvSpPr txBox="1"/>
          <p:nvPr/>
        </p:nvSpPr>
        <p:spPr>
          <a:xfrm>
            <a:off x="-4435" y="3355503"/>
            <a:ext cx="7420621" cy="923330"/>
          </a:xfrm>
          <a:prstGeom prst="rect">
            <a:avLst/>
          </a:prstGeom>
          <a:solidFill>
            <a:srgbClr val="7030A0"/>
          </a:solidFill>
        </p:spPr>
        <p:txBody>
          <a:bodyPr wrap="square" rtlCol="0">
            <a:spAutoFit/>
          </a:bodyPr>
          <a:lstStyle/>
          <a:p>
            <a:r>
              <a:rPr lang="tr-TR" dirty="0" smtClean="0">
                <a:solidFill>
                  <a:srgbClr val="FFFF00"/>
                </a:solidFill>
              </a:rPr>
              <a:t>Karadeniz </a:t>
            </a:r>
            <a:r>
              <a:rPr lang="tr-TR" dirty="0">
                <a:solidFill>
                  <a:srgbClr val="FFFF00"/>
                </a:solidFill>
              </a:rPr>
              <a:t>kıyıları üzerinde hak iddia eden  Pontusçu Rumlar ile Ermenilere karşı mücadele amacıyla kurulmuştur.</a:t>
            </a:r>
          </a:p>
          <a:p>
            <a:endParaRPr lang="tr-TR" dirty="0">
              <a:solidFill>
                <a:schemeClr val="bg1"/>
              </a:solidFill>
            </a:endParaRPr>
          </a:p>
        </p:txBody>
      </p:sp>
      <p:sp>
        <p:nvSpPr>
          <p:cNvPr id="4" name="Metin kutusu 3"/>
          <p:cNvSpPr txBox="1"/>
          <p:nvPr/>
        </p:nvSpPr>
        <p:spPr>
          <a:xfrm>
            <a:off x="146097" y="4278833"/>
            <a:ext cx="1608133" cy="369332"/>
          </a:xfrm>
          <a:prstGeom prst="rect">
            <a:avLst/>
          </a:prstGeom>
          <a:solidFill>
            <a:srgbClr val="7030A0"/>
          </a:solidFill>
        </p:spPr>
        <p:txBody>
          <a:bodyPr wrap="none" rtlCol="0">
            <a:spAutoFit/>
          </a:bodyPr>
          <a:lstStyle/>
          <a:p>
            <a:r>
              <a:rPr lang="tr-TR" dirty="0" smtClean="0">
                <a:solidFill>
                  <a:srgbClr val="FFFF00"/>
                </a:solidFill>
              </a:rPr>
              <a:t>Etnik-i Eterya</a:t>
            </a:r>
            <a:endParaRPr lang="tr-TR" dirty="0">
              <a:solidFill>
                <a:srgbClr val="FFFF00"/>
              </a:solidFill>
            </a:endParaRPr>
          </a:p>
        </p:txBody>
      </p:sp>
      <p:sp>
        <p:nvSpPr>
          <p:cNvPr id="6" name="Metin kutusu 5"/>
          <p:cNvSpPr txBox="1"/>
          <p:nvPr/>
        </p:nvSpPr>
        <p:spPr>
          <a:xfrm>
            <a:off x="5445212" y="6051581"/>
            <a:ext cx="1403013" cy="369332"/>
          </a:xfrm>
          <a:prstGeom prst="rect">
            <a:avLst/>
          </a:prstGeom>
          <a:solidFill>
            <a:srgbClr val="7030A0"/>
          </a:solidFill>
        </p:spPr>
        <p:txBody>
          <a:bodyPr wrap="none" rtlCol="0">
            <a:spAutoFit/>
          </a:bodyPr>
          <a:lstStyle/>
          <a:p>
            <a:r>
              <a:rPr lang="tr-TR" dirty="0" smtClean="0">
                <a:solidFill>
                  <a:srgbClr val="FFFF00"/>
                </a:solidFill>
              </a:rPr>
              <a:t>Yunanlıların</a:t>
            </a:r>
            <a:endParaRPr lang="tr-TR" dirty="0">
              <a:solidFill>
                <a:srgbClr val="FFFF00"/>
              </a:solidFill>
            </a:endParaRPr>
          </a:p>
        </p:txBody>
      </p:sp>
    </p:spTree>
    <p:extLst>
      <p:ext uri="{BB962C8B-B14F-4D97-AF65-F5344CB8AC3E}">
        <p14:creationId xmlns:p14="http://schemas.microsoft.com/office/powerpoint/2010/main" xmlns="" val="1447126828"/>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2)">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2000"/>
                                        <p:tgtEl>
                                          <p:spTgt spid="19"/>
                                        </p:tgtEl>
                                      </p:cBhvr>
                                    </p:animEffect>
                                    <p:anim calcmode="lin" valueType="num">
                                      <p:cBhvr>
                                        <p:cTn id="13" dur="2000" fill="hold"/>
                                        <p:tgtEl>
                                          <p:spTgt spid="19"/>
                                        </p:tgtEl>
                                        <p:attrNameLst>
                                          <p:attrName>ppt_w</p:attrName>
                                        </p:attrNameLst>
                                      </p:cBhvr>
                                      <p:tavLst>
                                        <p:tav tm="0" fmla="#ppt_w*sin(2.5*pi*$)">
                                          <p:val>
                                            <p:fltVal val="0"/>
                                          </p:val>
                                        </p:tav>
                                        <p:tav tm="100000">
                                          <p:val>
                                            <p:fltVal val="1"/>
                                          </p:val>
                                        </p:tav>
                                      </p:tavLst>
                                    </p:anim>
                                    <p:anim calcmode="lin" valueType="num">
                                      <p:cBhvr>
                                        <p:cTn id="14" dur="20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2"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heel(2)">
                                      <p:cBhvr>
                                        <p:cTn id="19" dur="20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2000"/>
                                        <p:tgtEl>
                                          <p:spTgt spid="20"/>
                                        </p:tgtEl>
                                      </p:cBhvr>
                                    </p:animEffect>
                                    <p:anim calcmode="lin" valueType="num">
                                      <p:cBhvr>
                                        <p:cTn id="25" dur="2000" fill="hold"/>
                                        <p:tgtEl>
                                          <p:spTgt spid="20"/>
                                        </p:tgtEl>
                                        <p:attrNameLst>
                                          <p:attrName>ppt_w</p:attrName>
                                        </p:attrNameLst>
                                      </p:cBhvr>
                                      <p:tavLst>
                                        <p:tav tm="0" fmla="#ppt_w*sin(2.5*pi*$)">
                                          <p:val>
                                            <p:fltVal val="0"/>
                                          </p:val>
                                        </p:tav>
                                        <p:tav tm="100000">
                                          <p:val>
                                            <p:fltVal val="1"/>
                                          </p:val>
                                        </p:tav>
                                      </p:tavLst>
                                    </p:anim>
                                    <p:anim calcmode="lin" valueType="num">
                                      <p:cBhvr>
                                        <p:cTn id="26" dur="20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1" presetClass="entr" presetSubtype="2"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heel(2)">
                                      <p:cBhvr>
                                        <p:cTn id="37" dur="20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0"/>
                                        <p:tgtEl>
                                          <p:spTgt spid="21"/>
                                        </p:tgtEl>
                                      </p:cBhvr>
                                    </p:animEffect>
                                    <p:anim calcmode="lin" valueType="num">
                                      <p:cBhvr>
                                        <p:cTn id="43" dur="2000" fill="hold"/>
                                        <p:tgtEl>
                                          <p:spTgt spid="21"/>
                                        </p:tgtEl>
                                        <p:attrNameLst>
                                          <p:attrName>ppt_w</p:attrName>
                                        </p:attrNameLst>
                                      </p:cBhvr>
                                      <p:tavLst>
                                        <p:tav tm="0" fmla="#ppt_w*sin(2.5*pi*$)">
                                          <p:val>
                                            <p:fltVal val="0"/>
                                          </p:val>
                                        </p:tav>
                                        <p:tav tm="100000">
                                          <p:val>
                                            <p:fltVal val="1"/>
                                          </p:val>
                                        </p:tav>
                                      </p:tavLst>
                                    </p:anim>
                                    <p:anim calcmode="lin" valueType="num">
                                      <p:cBhvr>
                                        <p:cTn id="44" dur="20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1" presetClass="entr" presetSubtype="2"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heel(2)">
                                      <p:cBhvr>
                                        <p:cTn id="55" dur="20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2000"/>
                                        <p:tgtEl>
                                          <p:spTgt spid="22"/>
                                        </p:tgtEl>
                                      </p:cBhvr>
                                    </p:animEffect>
                                    <p:anim calcmode="lin" valueType="num">
                                      <p:cBhvr>
                                        <p:cTn id="61" dur="2000" fill="hold"/>
                                        <p:tgtEl>
                                          <p:spTgt spid="22"/>
                                        </p:tgtEl>
                                        <p:attrNameLst>
                                          <p:attrName>ppt_w</p:attrName>
                                        </p:attrNameLst>
                                      </p:cBhvr>
                                      <p:tavLst>
                                        <p:tav tm="0" fmla="#ppt_w*sin(2.5*pi*$)">
                                          <p:val>
                                            <p:fltVal val="0"/>
                                          </p:val>
                                        </p:tav>
                                        <p:tav tm="100000">
                                          <p:val>
                                            <p:fltVal val="1"/>
                                          </p:val>
                                        </p:tav>
                                      </p:tavLst>
                                    </p:anim>
                                    <p:anim calcmode="lin" valueType="num">
                                      <p:cBhvr>
                                        <p:cTn id="62" dur="20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1" presetClass="entr" presetSubtype="2"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heel(2)">
                                      <p:cBhvr>
                                        <p:cTn id="67" dur="2000"/>
                                        <p:tgtEl>
                                          <p:spTgt spid="30"/>
                                        </p:tgtEl>
                                      </p:cBhvr>
                                    </p:animEffect>
                                  </p:childTnLst>
                                </p:cTn>
                              </p:par>
                            </p:childTnLst>
                          </p:cTn>
                        </p:par>
                      </p:childTnLst>
                    </p:cTn>
                  </p:par>
                  <p:par>
                    <p:cTn id="68" fill="hold">
                      <p:stCondLst>
                        <p:cond delay="indefinite"/>
                      </p:stCondLst>
                      <p:childTnLst>
                        <p:par>
                          <p:cTn id="69" fill="hold">
                            <p:stCondLst>
                              <p:cond delay="0"/>
                            </p:stCondLst>
                            <p:childTnLst>
                              <p:par>
                                <p:cTn id="70" presetID="45" presetClass="entr" presetSubtype="0" fill="hold" grpId="0"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2000"/>
                                        <p:tgtEl>
                                          <p:spTgt spid="23"/>
                                        </p:tgtEl>
                                      </p:cBhvr>
                                    </p:animEffect>
                                    <p:anim calcmode="lin" valueType="num">
                                      <p:cBhvr>
                                        <p:cTn id="73" dur="2000" fill="hold"/>
                                        <p:tgtEl>
                                          <p:spTgt spid="23"/>
                                        </p:tgtEl>
                                        <p:attrNameLst>
                                          <p:attrName>ppt_w</p:attrName>
                                        </p:attrNameLst>
                                      </p:cBhvr>
                                      <p:tavLst>
                                        <p:tav tm="0" fmla="#ppt_w*sin(2.5*pi*$)">
                                          <p:val>
                                            <p:fltVal val="0"/>
                                          </p:val>
                                        </p:tav>
                                        <p:tav tm="100000">
                                          <p:val>
                                            <p:fltVal val="1"/>
                                          </p:val>
                                        </p:tav>
                                      </p:tavLst>
                                    </p:anim>
                                    <p:anim calcmode="lin" valueType="num">
                                      <p:cBhvr>
                                        <p:cTn id="7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additive="base">
                                        <p:cTn id="79" dur="500" fill="hold"/>
                                        <p:tgtEl>
                                          <p:spTgt spid="6"/>
                                        </p:tgtEl>
                                        <p:attrNameLst>
                                          <p:attrName>ppt_x</p:attrName>
                                        </p:attrNameLst>
                                      </p:cBhvr>
                                      <p:tavLst>
                                        <p:tav tm="0">
                                          <p:val>
                                            <p:strVal val="#ppt_x"/>
                                          </p:val>
                                        </p:tav>
                                        <p:tav tm="100000">
                                          <p:val>
                                            <p:strVal val="#ppt_x"/>
                                          </p:val>
                                        </p:tav>
                                      </p:tavLst>
                                    </p:anim>
                                    <p:anim calcmode="lin" valueType="num">
                                      <p:cBhvr additive="base">
                                        <p:cTn id="8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p:bldP spid="25" grpId="0"/>
      <p:bldP spid="26" grpId="0"/>
      <p:bldP spid="28" grpId="0"/>
      <p:bldP spid="30" grpId="0"/>
      <p:bldP spid="3" grpId="0" animBg="1"/>
      <p:bldP spid="4"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2780928"/>
            <a:ext cx="9144000" cy="3539527"/>
          </a:xfrm>
          <a:noFill/>
          <a:ln>
            <a:noFill/>
          </a:ln>
        </p:spPr>
        <p:txBody>
          <a:bodyPr/>
          <a:lstStyle/>
          <a:p>
            <a:pPr marL="45720" indent="0">
              <a:buNone/>
            </a:pPr>
            <a:r>
              <a:rPr lang="tr-TR" dirty="0" smtClean="0">
                <a:solidFill>
                  <a:schemeClr val="tx2"/>
                </a:solidFill>
              </a:rPr>
              <a:t>1)</a:t>
            </a:r>
            <a:r>
              <a:rPr lang="tr-TR" dirty="0" smtClean="0"/>
              <a:t>Hürriyet &amp; İtilaf Fırkası                        </a:t>
            </a:r>
            <a:r>
              <a:rPr lang="tr-TR" dirty="0" smtClean="0">
                <a:solidFill>
                  <a:srgbClr val="00B050"/>
                </a:solidFill>
              </a:rPr>
              <a:t>Yandaki Cemiyetlerden </a:t>
            </a:r>
            <a:r>
              <a:rPr lang="tr-TR" dirty="0">
                <a:solidFill>
                  <a:srgbClr val="00B050"/>
                </a:solidFill>
              </a:rPr>
              <a:t>hangileri </a:t>
            </a:r>
            <a:r>
              <a:rPr lang="tr-TR" b="1" u="sng" dirty="0">
                <a:solidFill>
                  <a:srgbClr val="00B050"/>
                </a:solidFill>
              </a:rPr>
              <a:t>yararlı </a:t>
            </a:r>
            <a:r>
              <a:rPr lang="tr-TR" dirty="0" smtClean="0">
                <a:solidFill>
                  <a:schemeClr val="tx2"/>
                </a:solidFill>
              </a:rPr>
              <a:t>2)</a:t>
            </a:r>
            <a:r>
              <a:rPr lang="tr-TR" dirty="0" smtClean="0"/>
              <a:t>Kilikyalılar Cemiyeti                              </a:t>
            </a:r>
            <a:r>
              <a:rPr lang="tr-TR" b="1" u="sng" dirty="0" smtClean="0">
                <a:solidFill>
                  <a:srgbClr val="00B050"/>
                </a:solidFill>
              </a:rPr>
              <a:t>cemiyetlerdendir?</a:t>
            </a:r>
          </a:p>
          <a:p>
            <a:pPr marL="45720" indent="0">
              <a:buNone/>
            </a:pPr>
            <a:r>
              <a:rPr lang="tr-TR" dirty="0" smtClean="0">
                <a:solidFill>
                  <a:schemeClr val="tx2"/>
                </a:solidFill>
              </a:rPr>
              <a:t>3)</a:t>
            </a:r>
            <a:r>
              <a:rPr lang="tr-TR" dirty="0" smtClean="0"/>
              <a:t>İngiliz Muhipleri Cemiyeti</a:t>
            </a:r>
          </a:p>
          <a:p>
            <a:pPr marL="45720" indent="0">
              <a:buNone/>
            </a:pPr>
            <a:r>
              <a:rPr lang="tr-TR" dirty="0" smtClean="0">
                <a:solidFill>
                  <a:schemeClr val="tx2"/>
                </a:solidFill>
              </a:rPr>
              <a:t>4)</a:t>
            </a:r>
            <a:r>
              <a:rPr lang="tr-TR" dirty="0" smtClean="0"/>
              <a:t>İslam Teali Cemiyeti</a:t>
            </a:r>
          </a:p>
          <a:p>
            <a:pPr marL="45720" indent="0">
              <a:buNone/>
            </a:pPr>
            <a:r>
              <a:rPr lang="tr-TR" dirty="0" smtClean="0">
                <a:solidFill>
                  <a:schemeClr val="tx2"/>
                </a:solidFill>
              </a:rPr>
              <a:t>5)</a:t>
            </a:r>
            <a:r>
              <a:rPr lang="tr-TR" dirty="0" smtClean="0"/>
              <a:t>Milli Kongre Cemiyeti</a:t>
            </a:r>
          </a:p>
          <a:p>
            <a:pPr marL="45720" indent="0">
              <a:buNone/>
            </a:pPr>
            <a:endParaRPr lang="tr-TR" dirty="0">
              <a:solidFill>
                <a:srgbClr val="00B050"/>
              </a:solidFill>
            </a:endParaRPr>
          </a:p>
        </p:txBody>
      </p:sp>
      <p:sp>
        <p:nvSpPr>
          <p:cNvPr id="4" name="Dikdörtgen 3"/>
          <p:cNvSpPr/>
          <p:nvPr/>
        </p:nvSpPr>
        <p:spPr>
          <a:xfrm>
            <a:off x="8460432" y="476672"/>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25</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6" name="Dikdörtgen 5"/>
          <p:cNvSpPr/>
          <p:nvPr/>
        </p:nvSpPr>
        <p:spPr>
          <a:xfrm>
            <a:off x="820446" y="476672"/>
            <a:ext cx="1838965" cy="923330"/>
          </a:xfrm>
          <a:prstGeom prst="rect">
            <a:avLst/>
          </a:prstGeom>
          <a:noFill/>
        </p:spPr>
        <p:txBody>
          <a:bodyPr wrap="none" lIns="91440" tIns="45720" rIns="91440" bIns="45720">
            <a:prstTxWarp prst="textArchUpPour">
              <a:avLst/>
            </a:prstTxWarp>
            <a:spAutoFit/>
            <a:scene3d>
              <a:camera prst="orthographicFront"/>
              <a:lightRig rig="soft" dir="t">
                <a:rot lat="0" lon="0" rev="10800000"/>
              </a:lightRig>
            </a:scene3d>
            <a:sp3d>
              <a:bevelT w="27940" h="12700"/>
              <a:contourClr>
                <a:srgbClr val="DDDDDD"/>
              </a:contourClr>
            </a:sp3d>
          </a:bodyPr>
          <a:lstStyle/>
          <a:p>
            <a:pPr algn="ctr"/>
            <a:r>
              <a:rPr lang="tr-TR" sz="5400" b="1" cap="none" spc="150" dirty="0" smtClean="0">
                <a:ln w="11430"/>
                <a:solidFill>
                  <a:srgbClr val="F8F8F8"/>
                </a:solidFill>
                <a:effectLst>
                  <a:outerShdw blurRad="25400" algn="tl" rotWithShape="0">
                    <a:srgbClr val="000000">
                      <a:alpha val="43000"/>
                    </a:srgbClr>
                  </a:outerShdw>
                </a:effectLst>
              </a:rPr>
              <a:t>Soru</a:t>
            </a:r>
          </a:p>
        </p:txBody>
      </p:sp>
      <p:sp>
        <p:nvSpPr>
          <p:cNvPr id="7" name="Dikdörtgen 6"/>
          <p:cNvSpPr/>
          <p:nvPr/>
        </p:nvSpPr>
        <p:spPr>
          <a:xfrm>
            <a:off x="3833076" y="-492824"/>
            <a:ext cx="716864" cy="1938992"/>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tr-TR" sz="12000" cap="none" spc="150" dirty="0" smtClean="0">
                <a:ln w="11430"/>
                <a:solidFill>
                  <a:srgbClr val="F8F8F8"/>
                </a:solidFill>
                <a:effectLst>
                  <a:outerShdw blurRad="25400" algn="tl" rotWithShape="0">
                    <a:srgbClr val="000000">
                      <a:alpha val="43000"/>
                    </a:srgbClr>
                  </a:outerShdw>
                </a:effectLst>
              </a:rPr>
              <a:t>-</a:t>
            </a:r>
            <a:endParaRPr lang="tr-TR" sz="12000" cap="none" spc="150" dirty="0">
              <a:ln w="11430"/>
              <a:solidFill>
                <a:srgbClr val="F8F8F8"/>
              </a:solidFill>
              <a:effectLst>
                <a:outerShdw blurRad="25400" algn="tl" rotWithShape="0">
                  <a:srgbClr val="000000">
                    <a:alpha val="43000"/>
                  </a:srgbClr>
                </a:outerShdw>
              </a:effectLst>
            </a:endParaRPr>
          </a:p>
        </p:txBody>
      </p:sp>
      <p:sp>
        <p:nvSpPr>
          <p:cNvPr id="8" name="Dikdörtgen 7"/>
          <p:cNvSpPr/>
          <p:nvPr/>
        </p:nvSpPr>
        <p:spPr>
          <a:xfrm>
            <a:off x="5220072" y="432646"/>
            <a:ext cx="2358338" cy="923330"/>
          </a:xfrm>
          <a:prstGeom prst="rect">
            <a:avLst/>
          </a:prstGeom>
          <a:noFill/>
        </p:spPr>
        <p:txBody>
          <a:bodyPr wrap="none" lIns="91440" tIns="45720" rIns="91440" bIns="45720">
            <a:prstTxWarp prst="textArchUpPour">
              <a:avLst/>
            </a:prstTxWarp>
            <a:spAutoFit/>
            <a:scene3d>
              <a:camera prst="orthographicFront"/>
              <a:lightRig rig="soft" dir="t">
                <a:rot lat="0" lon="0" rev="10800000"/>
              </a:lightRig>
            </a:scene3d>
            <a:sp3d>
              <a:bevelT w="27940" h="12700"/>
              <a:contourClr>
                <a:srgbClr val="DDDDDD"/>
              </a:contourClr>
            </a:sp3d>
          </a:bodyPr>
          <a:lstStyle/>
          <a:p>
            <a:pPr algn="ctr"/>
            <a:r>
              <a:rPr lang="tr-TR" sz="5400" b="1" cap="none" spc="150" dirty="0" smtClean="0">
                <a:ln w="11430"/>
                <a:solidFill>
                  <a:srgbClr val="F8F8F8"/>
                </a:solidFill>
                <a:effectLst>
                  <a:outerShdw blurRad="25400" algn="tl" rotWithShape="0">
                    <a:srgbClr val="000000">
                      <a:alpha val="43000"/>
                    </a:srgbClr>
                  </a:outerShdw>
                </a:effectLst>
              </a:rPr>
              <a:t>Cevap</a:t>
            </a:r>
            <a:endParaRPr lang="tr-TR" sz="5400" b="1" cap="none" spc="150" dirty="0">
              <a:ln w="11430"/>
              <a:solidFill>
                <a:srgbClr val="F8F8F8"/>
              </a:solidFill>
              <a:effectLst>
                <a:outerShdw blurRad="25400" algn="tl" rotWithShape="0">
                  <a:srgbClr val="000000">
                    <a:alpha val="43000"/>
                  </a:srgbClr>
                </a:outerShdw>
              </a:effectLst>
            </a:endParaRPr>
          </a:p>
        </p:txBody>
      </p:sp>
      <p:cxnSp>
        <p:nvCxnSpPr>
          <p:cNvPr id="10" name="Düz Bağlayıcı 9"/>
          <p:cNvCxnSpPr/>
          <p:nvPr/>
        </p:nvCxnSpPr>
        <p:spPr>
          <a:xfrm flipH="1">
            <a:off x="2555776" y="3645024"/>
            <a:ext cx="1994164" cy="1224136"/>
          </a:xfrm>
          <a:prstGeom prst="line">
            <a:avLst/>
          </a:prstGeom>
        </p:spPr>
        <p:style>
          <a:lnRef idx="2">
            <a:schemeClr val="accent4"/>
          </a:lnRef>
          <a:fillRef idx="0">
            <a:schemeClr val="accent4"/>
          </a:fillRef>
          <a:effectRef idx="1">
            <a:schemeClr val="accent4"/>
          </a:effectRef>
          <a:fontRef idx="minor">
            <a:schemeClr val="tx1"/>
          </a:fontRef>
        </p:style>
      </p:cxnSp>
      <p:cxnSp>
        <p:nvCxnSpPr>
          <p:cNvPr id="12" name="Düz Bağlayıcı 11"/>
          <p:cNvCxnSpPr/>
          <p:nvPr/>
        </p:nvCxnSpPr>
        <p:spPr>
          <a:xfrm>
            <a:off x="2555776" y="4869160"/>
            <a:ext cx="0" cy="1988840"/>
          </a:xfrm>
          <a:prstGeom prst="line">
            <a:avLst/>
          </a:prstGeom>
        </p:spPr>
        <p:style>
          <a:lnRef idx="2">
            <a:schemeClr val="accent4"/>
          </a:lnRef>
          <a:fillRef idx="0">
            <a:schemeClr val="accent4"/>
          </a:fillRef>
          <a:effectRef idx="1">
            <a:schemeClr val="accent4"/>
          </a:effectRef>
          <a:fontRef idx="minor">
            <a:schemeClr val="tx1"/>
          </a:fontRef>
        </p:style>
      </p:cxnSp>
      <p:cxnSp>
        <p:nvCxnSpPr>
          <p:cNvPr id="14" name="Düz Bağlayıcı 13"/>
          <p:cNvCxnSpPr/>
          <p:nvPr/>
        </p:nvCxnSpPr>
        <p:spPr>
          <a:xfrm>
            <a:off x="4549940" y="3645024"/>
            <a:ext cx="4594060" cy="0"/>
          </a:xfrm>
          <a:prstGeom prst="line">
            <a:avLst/>
          </a:prstGeom>
        </p:spPr>
        <p:style>
          <a:lnRef idx="2">
            <a:schemeClr val="accent4"/>
          </a:lnRef>
          <a:fillRef idx="0">
            <a:schemeClr val="accent4"/>
          </a:fillRef>
          <a:effectRef idx="1">
            <a:schemeClr val="accent4"/>
          </a:effectRef>
          <a:fontRef idx="minor">
            <a:schemeClr val="tx1"/>
          </a:fontRef>
        </p:style>
      </p:cxnSp>
      <p:sp>
        <p:nvSpPr>
          <p:cNvPr id="15" name="Metin kutusu 14"/>
          <p:cNvSpPr txBox="1"/>
          <p:nvPr/>
        </p:nvSpPr>
        <p:spPr>
          <a:xfrm>
            <a:off x="3833076" y="4255101"/>
            <a:ext cx="4483340" cy="2769989"/>
          </a:xfrm>
          <a:prstGeom prst="rect">
            <a:avLst/>
          </a:prstGeom>
          <a:noFill/>
        </p:spPr>
        <p:txBody>
          <a:bodyPr wrap="square" rtlCol="0">
            <a:spAutoFit/>
          </a:bodyPr>
          <a:lstStyle/>
          <a:p>
            <a:r>
              <a:rPr lang="tr-TR" sz="2900" b="1" dirty="0" smtClean="0">
                <a:solidFill>
                  <a:schemeClr val="tx2"/>
                </a:solidFill>
              </a:rPr>
              <a:t>A)</a:t>
            </a:r>
            <a:r>
              <a:rPr lang="tr-TR" sz="2900" b="1" dirty="0" smtClean="0"/>
              <a:t>2-5</a:t>
            </a:r>
          </a:p>
          <a:p>
            <a:endParaRPr lang="tr-TR" sz="2900" b="1" dirty="0" smtClean="0"/>
          </a:p>
          <a:p>
            <a:r>
              <a:rPr lang="tr-TR" sz="2900" b="1" dirty="0" smtClean="0"/>
              <a:t>                      </a:t>
            </a:r>
            <a:r>
              <a:rPr lang="tr-TR" sz="2900" b="1" dirty="0" smtClean="0">
                <a:solidFill>
                  <a:schemeClr val="tx2"/>
                </a:solidFill>
              </a:rPr>
              <a:t>B)</a:t>
            </a:r>
            <a:r>
              <a:rPr lang="tr-TR" sz="2900" b="1" dirty="0" smtClean="0"/>
              <a:t>1-4</a:t>
            </a:r>
          </a:p>
          <a:p>
            <a:r>
              <a:rPr lang="tr-TR" sz="2900" b="1" dirty="0" smtClean="0">
                <a:solidFill>
                  <a:schemeClr val="tx2"/>
                </a:solidFill>
              </a:rPr>
              <a:t>C)</a:t>
            </a:r>
            <a:r>
              <a:rPr lang="tr-TR" sz="2900" b="1" dirty="0" smtClean="0"/>
              <a:t>2-4-5</a:t>
            </a:r>
          </a:p>
          <a:p>
            <a:r>
              <a:rPr lang="tr-TR" sz="2900" b="1" dirty="0" smtClean="0"/>
              <a:t>                      </a:t>
            </a:r>
          </a:p>
          <a:p>
            <a:r>
              <a:rPr lang="tr-TR" sz="2900" b="1" dirty="0" smtClean="0"/>
              <a:t>                      </a:t>
            </a:r>
            <a:r>
              <a:rPr lang="tr-TR" sz="2900" b="1" dirty="0" smtClean="0">
                <a:solidFill>
                  <a:schemeClr val="tx2"/>
                </a:solidFill>
              </a:rPr>
              <a:t>D)</a:t>
            </a:r>
            <a:r>
              <a:rPr lang="tr-TR" sz="2900" b="1" dirty="0" smtClean="0"/>
              <a:t>1-2-3</a:t>
            </a:r>
            <a:endParaRPr lang="tr-TR" sz="2900" b="1" dirty="0"/>
          </a:p>
        </p:txBody>
      </p:sp>
    </p:spTree>
    <p:extLst>
      <p:ext uri="{BB962C8B-B14F-4D97-AF65-F5344CB8AC3E}">
        <p14:creationId xmlns:p14="http://schemas.microsoft.com/office/powerpoint/2010/main" xmlns="" val="34270019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15">
                                            <p:txEl>
                                              <p:pRg st="0" end="0"/>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844824"/>
            <a:ext cx="9036496" cy="5013176"/>
          </a:xfrm>
        </p:spPr>
        <p:txBody>
          <a:bodyPr>
            <a:normAutofit/>
          </a:bodyPr>
          <a:lstStyle/>
          <a:p>
            <a:pPr>
              <a:buFont typeface="Wingdings" panose="05000000000000000000" pitchFamily="2" charset="2"/>
              <a:buChar char="v"/>
            </a:pPr>
            <a:r>
              <a:rPr lang="tr-TR" sz="2400" dirty="0" smtClean="0"/>
              <a:t>Düzensiz olan ve sadece kendi bölgelerini koruyan silahlı birliklere </a:t>
            </a:r>
            <a:r>
              <a:rPr lang="tr-TR" sz="2400" dirty="0"/>
              <a:t>Kuvayımillîye</a:t>
            </a:r>
            <a:r>
              <a:rPr lang="tr-TR" sz="2400" dirty="0" smtClean="0"/>
              <a:t> denir.</a:t>
            </a:r>
          </a:p>
          <a:p>
            <a:pPr>
              <a:buFont typeface="Wingdings" panose="05000000000000000000" pitchFamily="2" charset="2"/>
              <a:buChar char="v"/>
            </a:pPr>
            <a:endParaRPr lang="tr-TR" sz="2400" dirty="0"/>
          </a:p>
          <a:p>
            <a:pPr>
              <a:buFont typeface="Wingdings" panose="05000000000000000000" pitchFamily="2" charset="2"/>
              <a:buChar char="v"/>
            </a:pPr>
            <a:r>
              <a:rPr lang="tr-TR" sz="2400" dirty="0" smtClean="0"/>
              <a:t>Azınlıkların kurdukları cemiyetler,   TBMM   tarafından desteklenmişlerdir.</a:t>
            </a:r>
          </a:p>
          <a:p>
            <a:pPr>
              <a:buFont typeface="Wingdings" panose="05000000000000000000" pitchFamily="2" charset="2"/>
              <a:buChar char="v"/>
            </a:pPr>
            <a:endParaRPr lang="tr-TR" sz="2400" dirty="0"/>
          </a:p>
          <a:p>
            <a:pPr>
              <a:buFont typeface="Wingdings" panose="05000000000000000000" pitchFamily="2" charset="2"/>
              <a:buChar char="v"/>
            </a:pPr>
            <a:r>
              <a:rPr lang="tr-TR" sz="2400" dirty="0" smtClean="0"/>
              <a:t>Adana ve çevresini  savunan cemiyet Kilikyalılar cemiyetidir.</a:t>
            </a:r>
          </a:p>
          <a:p>
            <a:pPr>
              <a:buFont typeface="Wingdings" panose="05000000000000000000" pitchFamily="2" charset="2"/>
              <a:buChar char="v"/>
            </a:pPr>
            <a:endParaRPr lang="tr-TR" sz="2400" dirty="0"/>
          </a:p>
          <a:p>
            <a:pPr>
              <a:buFont typeface="Wingdings" panose="05000000000000000000" pitchFamily="2" charset="2"/>
              <a:buChar char="v"/>
            </a:pPr>
            <a:r>
              <a:rPr lang="tr-TR" sz="2400" dirty="0" smtClean="0"/>
              <a:t>İslam Teali Cemiyeti İstanbul Medreselerinin müderrisleri tarafından kurulmuştur.</a:t>
            </a:r>
          </a:p>
          <a:p>
            <a:pPr>
              <a:buFont typeface="Wingdings" panose="05000000000000000000" pitchFamily="2" charset="2"/>
              <a:buChar char="v"/>
            </a:pPr>
            <a:endParaRPr lang="tr-TR" sz="2400" dirty="0"/>
          </a:p>
          <a:p>
            <a:pPr>
              <a:buFont typeface="Wingdings" panose="05000000000000000000" pitchFamily="2" charset="2"/>
              <a:buChar char="v"/>
            </a:pPr>
            <a:endParaRPr lang="tr-TR" sz="2400" dirty="0" smtClean="0"/>
          </a:p>
          <a:p>
            <a:pPr>
              <a:buFont typeface="Wingdings" panose="05000000000000000000" pitchFamily="2" charset="2"/>
              <a:buChar char="v"/>
            </a:pPr>
            <a:endParaRPr lang="tr-TR" sz="2400" dirty="0"/>
          </a:p>
          <a:p>
            <a:pPr>
              <a:buFont typeface="Wingdings" panose="05000000000000000000" pitchFamily="2" charset="2"/>
              <a:buChar char="v"/>
            </a:pPr>
            <a:endParaRPr lang="tr-TR" sz="2400" dirty="0" smtClean="0"/>
          </a:p>
          <a:p>
            <a:pPr>
              <a:buFont typeface="Wingdings" panose="05000000000000000000" pitchFamily="2" charset="2"/>
              <a:buChar char="v"/>
            </a:pPr>
            <a:endParaRPr lang="tr-TR" sz="2400" dirty="0"/>
          </a:p>
          <a:p>
            <a:pPr>
              <a:buFont typeface="Wingdings" panose="05000000000000000000" pitchFamily="2" charset="2"/>
              <a:buChar char="v"/>
            </a:pPr>
            <a:endParaRPr lang="tr-TR" sz="2400" dirty="0" smtClean="0"/>
          </a:p>
          <a:p>
            <a:pPr>
              <a:buFont typeface="Wingdings" panose="05000000000000000000" pitchFamily="2" charset="2"/>
              <a:buChar char="v"/>
            </a:pPr>
            <a:endParaRPr lang="tr-TR" sz="2400" dirty="0"/>
          </a:p>
          <a:p>
            <a:pPr>
              <a:buFont typeface="Wingdings" panose="05000000000000000000" pitchFamily="2" charset="2"/>
              <a:buChar char="v"/>
            </a:pPr>
            <a:endParaRPr lang="tr-TR" sz="2400" dirty="0"/>
          </a:p>
        </p:txBody>
      </p:sp>
      <p:sp>
        <p:nvSpPr>
          <p:cNvPr id="4" name="Dikdörtgen 3"/>
          <p:cNvSpPr/>
          <p:nvPr/>
        </p:nvSpPr>
        <p:spPr>
          <a:xfrm>
            <a:off x="8462407" y="525641"/>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26</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6" name="Metin kutusu 5"/>
          <p:cNvSpPr txBox="1"/>
          <p:nvPr/>
        </p:nvSpPr>
        <p:spPr>
          <a:xfrm>
            <a:off x="1259632" y="291497"/>
            <a:ext cx="6336704" cy="1176173"/>
          </a:xfrm>
          <a:prstGeom prst="rect">
            <a:avLst/>
          </a:prstGeom>
          <a:noFill/>
        </p:spPr>
        <p:txBody>
          <a:bodyPr wrap="none" rtlCol="0">
            <a:prstTxWarp prst="textDoubleWave1">
              <a:avLst>
                <a:gd name="adj1" fmla="val 6250"/>
                <a:gd name="adj2" fmla="val 1624"/>
              </a:avLst>
            </a:prstTxWarp>
            <a:spAutoFit/>
          </a:bodyPr>
          <a:lstStyle/>
          <a:p>
            <a:r>
              <a:rPr lang="tr-TR" b="1" spc="150" dirty="0" smtClean="0">
                <a:ln w="11430"/>
                <a:solidFill>
                  <a:srgbClr val="F8F8F8"/>
                </a:solidFill>
                <a:effectLst>
                  <a:outerShdw blurRad="25400" algn="tl" rotWithShape="0">
                    <a:srgbClr val="000000">
                      <a:alpha val="43000"/>
                    </a:srgbClr>
                  </a:outerShdw>
                </a:effectLst>
              </a:rPr>
              <a:t>Boşluk Doldurma</a:t>
            </a:r>
            <a:endParaRPr lang="tr-TR" dirty="0"/>
          </a:p>
        </p:txBody>
      </p:sp>
      <p:sp>
        <p:nvSpPr>
          <p:cNvPr id="7" name="Yuvarlatılmış Dikdörtgen 6"/>
          <p:cNvSpPr/>
          <p:nvPr/>
        </p:nvSpPr>
        <p:spPr>
          <a:xfrm>
            <a:off x="1547664" y="2276872"/>
            <a:ext cx="1872208" cy="32403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8" name="Yuvarlatılmış Dikdörtgen 7"/>
          <p:cNvSpPr/>
          <p:nvPr/>
        </p:nvSpPr>
        <p:spPr>
          <a:xfrm>
            <a:off x="5076056" y="3186080"/>
            <a:ext cx="1008112" cy="314928"/>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9" name="Yuvarlatılmış Dikdörtgen 8"/>
          <p:cNvSpPr/>
          <p:nvPr/>
        </p:nvSpPr>
        <p:spPr>
          <a:xfrm>
            <a:off x="5508104" y="4365104"/>
            <a:ext cx="1440160" cy="36004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10" name="Yuvarlatılmış Dikdörtgen 9"/>
          <p:cNvSpPr/>
          <p:nvPr/>
        </p:nvSpPr>
        <p:spPr>
          <a:xfrm>
            <a:off x="3203848" y="5289529"/>
            <a:ext cx="1080120" cy="28803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210684891"/>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grpId="0" nodeType="click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7" grpId="0" animBg="1"/>
      <p:bldP spid="8" grpId="0" animBg="1"/>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8244408" cy="5616623"/>
          </a:xfrm>
        </p:spPr>
        <p:txBody>
          <a:bodyPr>
            <a:normAutofit/>
          </a:bodyPr>
          <a:lstStyle/>
          <a:p>
            <a:pPr marL="45720" indent="0">
              <a:buNone/>
            </a:pPr>
            <a:r>
              <a:rPr lang="tr-TR" dirty="0" smtClean="0"/>
              <a:t>Kuvayımillîye, işgallere tepki olarak vatansever halkın bölgesel amaçlı kurduğu teşkilatlardır. Ancak bu birliklerin belli merkezden yönetilmemeleri ve şeflerinin başına buyruk hareket etmelerinin üzerine TBMM, Kuvayımillîye birliklerini düzenli orduya dahil etmek istemiştir. Ancak otorite altına girmek istemeyen bazı Kuvayımillîye liderleri TBMM’ye karşı ayaklanmışlardır.</a:t>
            </a:r>
          </a:p>
          <a:p>
            <a:pPr marL="45720" indent="0">
              <a:buNone/>
            </a:pPr>
            <a:endParaRPr lang="tr-TR" dirty="0" smtClean="0"/>
          </a:p>
          <a:p>
            <a:pPr marL="45720" indent="0">
              <a:buNone/>
            </a:pPr>
            <a:r>
              <a:rPr lang="tr-TR" sz="2300" dirty="0" smtClean="0">
                <a:solidFill>
                  <a:srgbClr val="00B050"/>
                </a:solidFill>
              </a:rPr>
              <a:t>Verilen bilgiye göre aşağıdaki seçeneklerden hangisine </a:t>
            </a:r>
            <a:r>
              <a:rPr lang="tr-TR" sz="2300" b="1" u="sng" dirty="0" smtClean="0">
                <a:solidFill>
                  <a:srgbClr val="00B050"/>
                </a:solidFill>
              </a:rPr>
              <a:t>değinilmemiştir</a:t>
            </a:r>
            <a:r>
              <a:rPr lang="tr-TR" sz="2300" dirty="0" smtClean="0">
                <a:solidFill>
                  <a:srgbClr val="00B050"/>
                </a:solidFill>
              </a:rPr>
              <a:t>?</a:t>
            </a:r>
          </a:p>
          <a:p>
            <a:pPr marL="45720" indent="0">
              <a:buNone/>
            </a:pPr>
            <a:endParaRPr lang="tr-TR" sz="2300" dirty="0" smtClean="0">
              <a:solidFill>
                <a:srgbClr val="00B050"/>
              </a:solidFill>
            </a:endParaRPr>
          </a:p>
          <a:p>
            <a:pPr marL="502920" indent="-457200">
              <a:buAutoNum type="alphaUcParenR"/>
            </a:pPr>
            <a:r>
              <a:rPr lang="tr-TR" sz="2400" dirty="0" smtClean="0"/>
              <a:t>Kuvayımillîye’nin kuruluş amacına</a:t>
            </a:r>
          </a:p>
          <a:p>
            <a:pPr marL="502920" indent="-457200">
              <a:buAutoNum type="alphaUcParenR"/>
            </a:pPr>
            <a:r>
              <a:rPr lang="tr-TR" sz="2400" dirty="0" smtClean="0"/>
              <a:t>Kuvayımillîye kazandığı başarılara</a:t>
            </a:r>
          </a:p>
          <a:p>
            <a:pPr marL="502920" indent="-457200">
              <a:buAutoNum type="alphaUcParenR"/>
            </a:pPr>
            <a:r>
              <a:rPr lang="tr-TR" sz="2400" dirty="0" smtClean="0"/>
              <a:t>Kuvayımillîye’nin kimler tarafından kurulduğuna</a:t>
            </a:r>
          </a:p>
          <a:p>
            <a:pPr marL="502920" indent="-457200">
              <a:buAutoNum type="alphaUcParenR"/>
            </a:pPr>
            <a:r>
              <a:rPr lang="tr-TR" sz="2400" dirty="0" smtClean="0"/>
              <a:t>Bazı</a:t>
            </a:r>
            <a:r>
              <a:rPr lang="tr-TR" sz="2400" b="1" dirty="0" smtClean="0">
                <a:solidFill>
                  <a:schemeClr val="tx2"/>
                </a:solidFill>
              </a:rPr>
              <a:t> </a:t>
            </a:r>
            <a:r>
              <a:rPr lang="tr-TR" sz="2400" dirty="0" smtClean="0"/>
              <a:t>Kuvayımillîye liderlerinin niçin ayaklandığına</a:t>
            </a:r>
            <a:endParaRPr lang="tr-TR" sz="2400" b="1" dirty="0" smtClean="0">
              <a:solidFill>
                <a:schemeClr val="tx2"/>
              </a:solidFill>
            </a:endParaRPr>
          </a:p>
          <a:p>
            <a:pPr marL="45720" indent="0">
              <a:buNone/>
            </a:pPr>
            <a:endParaRPr lang="tr-TR" dirty="0"/>
          </a:p>
        </p:txBody>
      </p:sp>
      <p:sp>
        <p:nvSpPr>
          <p:cNvPr id="4" name="Dikdörtgen 3"/>
          <p:cNvSpPr/>
          <p:nvPr/>
        </p:nvSpPr>
        <p:spPr>
          <a:xfrm>
            <a:off x="8475387" y="487371"/>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27</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28027623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3">
                                            <p:txEl>
                                              <p:pRg st="5" end="5"/>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 y="1124744"/>
            <a:ext cx="8475388" cy="5733256"/>
          </a:xfrm>
        </p:spPr>
        <p:txBody>
          <a:bodyPr/>
          <a:lstStyle/>
          <a:p>
            <a:pPr marL="560070" indent="-514350">
              <a:buFont typeface="+mj-lt"/>
              <a:buAutoNum type="romanUcPeriod"/>
            </a:pPr>
            <a:r>
              <a:rPr lang="tr-TR" dirty="0" smtClean="0"/>
              <a:t>Rumlar Tarafından Bizans’ın yeniden kurulmasını sağlamak (Megola İdea) amacıyla </a:t>
            </a:r>
            <a:r>
              <a:rPr lang="tr-TR" dirty="0"/>
              <a:t>İ</a:t>
            </a:r>
            <a:r>
              <a:rPr lang="tr-TR" dirty="0" smtClean="0"/>
              <a:t>stanbul Rum Patrikhanesi’nde kurulmuştur.</a:t>
            </a:r>
          </a:p>
          <a:p>
            <a:pPr marL="560070" indent="-514350">
              <a:buFont typeface="+mj-lt"/>
              <a:buAutoNum type="romanUcPeriod"/>
            </a:pPr>
            <a:r>
              <a:rPr lang="tr-TR" dirty="0" smtClean="0"/>
              <a:t>Orta ve Doğu Karadeniz’de bir Rum Pontus devleti kurmayı amaçlamıştır.</a:t>
            </a:r>
          </a:p>
          <a:p>
            <a:pPr marL="560070" indent="-514350">
              <a:buFont typeface="+mj-lt"/>
              <a:buAutoNum type="romanUcPeriod"/>
            </a:pPr>
            <a:r>
              <a:rPr lang="tr-TR" dirty="0" smtClean="0"/>
              <a:t>Doğu Anadolu’da bir Ermeni devleti kurulması için çalışmışlardır.</a:t>
            </a:r>
          </a:p>
          <a:p>
            <a:pPr marL="560070" indent="-514350">
              <a:buFont typeface="+mj-lt"/>
              <a:buAutoNum type="romanUcPeriod"/>
            </a:pPr>
            <a:endParaRPr lang="tr-TR" dirty="0"/>
          </a:p>
          <a:p>
            <a:pPr marL="45720" indent="0">
              <a:buNone/>
            </a:pPr>
            <a:r>
              <a:rPr lang="tr-TR" dirty="0" smtClean="0"/>
              <a:t>   </a:t>
            </a:r>
            <a:r>
              <a:rPr lang="tr-TR" dirty="0" smtClean="0">
                <a:solidFill>
                  <a:srgbClr val="00B050"/>
                </a:solidFill>
              </a:rPr>
              <a:t>Verilen bilgilerin ait olduğu cemiyetle eşleştirilmesi aşağıdaki seçeneklerden hangisinde doğru yapılmıştır?</a:t>
            </a:r>
          </a:p>
          <a:p>
            <a:pPr marL="45720" indent="0">
              <a:buNone/>
            </a:pPr>
            <a:r>
              <a:rPr lang="tr-TR" b="1" dirty="0" smtClean="0">
                <a:solidFill>
                  <a:srgbClr val="00B050"/>
                </a:solidFill>
              </a:rPr>
              <a:t>           </a:t>
            </a:r>
            <a:r>
              <a:rPr lang="tr-TR" sz="3000" b="1" u="sng" dirty="0" smtClean="0">
                <a:solidFill>
                  <a:schemeClr val="bg1">
                    <a:lumMod val="95000"/>
                    <a:lumOff val="5000"/>
                  </a:schemeClr>
                </a:solidFill>
              </a:rPr>
              <a:t> I                          II                          III               </a:t>
            </a:r>
            <a:endParaRPr lang="tr-TR" sz="3000" b="1" u="sng" dirty="0">
              <a:solidFill>
                <a:schemeClr val="bg1">
                  <a:lumMod val="95000"/>
                  <a:lumOff val="5000"/>
                </a:schemeClr>
              </a:solidFill>
            </a:endParaRPr>
          </a:p>
          <a:p>
            <a:pPr marL="502920" indent="-457200">
              <a:buAutoNum type="alphaUcParenR"/>
            </a:pPr>
            <a:r>
              <a:rPr lang="tr-TR" dirty="0" smtClean="0"/>
              <a:t>Mavri Mira                    Pontus Rum                        Etnik-i Eterya</a:t>
            </a:r>
          </a:p>
          <a:p>
            <a:pPr marL="502920" indent="-457200">
              <a:buAutoNum type="alphaUcParenR"/>
            </a:pPr>
            <a:r>
              <a:rPr lang="tr-TR" dirty="0" smtClean="0"/>
              <a:t>Mavri Mira                    Pontus Rum                        Taşnak &amp; Hınçak</a:t>
            </a:r>
          </a:p>
          <a:p>
            <a:pPr marL="502920" indent="-457200">
              <a:buAutoNum type="alphaUcParenR"/>
            </a:pPr>
            <a:r>
              <a:rPr lang="tr-TR" dirty="0" smtClean="0"/>
              <a:t>Taşnak &amp; Hınçak          Mavri Mira                           Pontus Rum</a:t>
            </a:r>
          </a:p>
          <a:p>
            <a:pPr marL="502920" indent="-457200">
              <a:buAutoNum type="alphaUcParenR"/>
            </a:pPr>
            <a:r>
              <a:rPr lang="tr-TR" dirty="0" smtClean="0"/>
              <a:t>Pontus Rum                 Etnik-i Eterya                       Mavri Mira</a:t>
            </a:r>
          </a:p>
        </p:txBody>
      </p:sp>
      <p:sp>
        <p:nvSpPr>
          <p:cNvPr id="4" name="Dikdörtgen 3"/>
          <p:cNvSpPr/>
          <p:nvPr/>
        </p:nvSpPr>
        <p:spPr>
          <a:xfrm>
            <a:off x="8475387" y="5150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28</a:t>
            </a:r>
          </a:p>
        </p:txBody>
      </p:sp>
    </p:spTree>
    <p:extLst>
      <p:ext uri="{BB962C8B-B14F-4D97-AF65-F5344CB8AC3E}">
        <p14:creationId xmlns:p14="http://schemas.microsoft.com/office/powerpoint/2010/main" xmlns="" val="24605215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3">
                                            <p:txEl>
                                              <p:pRg st="7" end="7"/>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84558"/>
            <a:ext cx="8450026" cy="5673442"/>
          </a:xfrm>
        </p:spPr>
        <p:txBody>
          <a:bodyPr/>
          <a:lstStyle/>
          <a:p>
            <a:pPr>
              <a:buFont typeface="Wingdings" panose="05000000000000000000" pitchFamily="2" charset="2"/>
              <a:buChar char="v"/>
            </a:pPr>
            <a:endParaRPr lang="tr-TR" dirty="0" smtClean="0"/>
          </a:p>
          <a:p>
            <a:pPr>
              <a:buFont typeface="Wingdings" panose="05000000000000000000" pitchFamily="2" charset="2"/>
              <a:buChar char="v"/>
            </a:pPr>
            <a:r>
              <a:rPr lang="tr-TR" dirty="0" smtClean="0"/>
              <a:t>Trakya-Paşaeli </a:t>
            </a:r>
            <a:r>
              <a:rPr lang="tr-TR" dirty="0"/>
              <a:t>Müdafaa-i Hukuk </a:t>
            </a:r>
            <a:r>
              <a:rPr lang="tr-TR" dirty="0" smtClean="0"/>
              <a:t>Cemiyeti, Edirne ve çevresini;</a:t>
            </a:r>
          </a:p>
          <a:p>
            <a:pPr>
              <a:buFont typeface="Wingdings" panose="05000000000000000000" pitchFamily="2" charset="2"/>
              <a:buChar char="v"/>
            </a:pPr>
            <a:r>
              <a:rPr lang="tr-TR" dirty="0"/>
              <a:t>İzmir Müdafaa-i Hukuk-ı Osmaniye </a:t>
            </a:r>
            <a:r>
              <a:rPr lang="tr-TR" dirty="0" smtClean="0"/>
              <a:t>Cemiyeti, İzmir ve çevresini;</a:t>
            </a:r>
          </a:p>
          <a:p>
            <a:pPr>
              <a:buFont typeface="Wingdings" panose="05000000000000000000" pitchFamily="2" charset="2"/>
              <a:buChar char="v"/>
            </a:pPr>
            <a:r>
              <a:rPr lang="tr-TR" dirty="0"/>
              <a:t>Vilâyat-ı </a:t>
            </a:r>
            <a:r>
              <a:rPr lang="tr-TR" dirty="0" smtClean="0"/>
              <a:t>Şarkiye </a:t>
            </a:r>
            <a:r>
              <a:rPr lang="tr-TR" dirty="0"/>
              <a:t>Müdafaa-i Hukuk-ı Milliye </a:t>
            </a:r>
            <a:r>
              <a:rPr lang="tr-TR" dirty="0" smtClean="0"/>
              <a:t>Cemiyeti de doğu illerimizi işgal etmek isteyen düşmana karşı kurulmuşlardır.</a:t>
            </a:r>
          </a:p>
          <a:p>
            <a:pPr>
              <a:buFont typeface="Wingdings" panose="05000000000000000000" pitchFamily="2" charset="2"/>
              <a:buChar char="v"/>
            </a:pPr>
            <a:endParaRPr lang="tr-TR" dirty="0"/>
          </a:p>
          <a:p>
            <a:pPr marL="45720" indent="0">
              <a:buNone/>
            </a:pPr>
            <a:r>
              <a:rPr lang="tr-TR" dirty="0" smtClean="0">
                <a:solidFill>
                  <a:srgbClr val="00B050"/>
                </a:solidFill>
              </a:rPr>
              <a:t>Bu bilgilerden yola çıkarak , sözü edilen cemiyetler hakkında çıkarılabilecek </a:t>
            </a:r>
            <a:r>
              <a:rPr lang="tr-TR" b="1" u="sng" dirty="0" smtClean="0">
                <a:solidFill>
                  <a:srgbClr val="00B050"/>
                </a:solidFill>
              </a:rPr>
              <a:t>ortak özellik</a:t>
            </a:r>
            <a:r>
              <a:rPr lang="tr-TR" dirty="0" smtClean="0">
                <a:solidFill>
                  <a:srgbClr val="00B050"/>
                </a:solidFill>
              </a:rPr>
              <a:t>, aşağıdakilerden hangisidir?</a:t>
            </a:r>
          </a:p>
          <a:p>
            <a:pPr marL="45720" indent="0">
              <a:buNone/>
            </a:pPr>
            <a:endParaRPr lang="tr-TR" dirty="0">
              <a:solidFill>
                <a:srgbClr val="00B050"/>
              </a:solidFill>
            </a:endParaRPr>
          </a:p>
          <a:p>
            <a:pPr marL="45720" indent="0">
              <a:buNone/>
            </a:pPr>
            <a:endParaRPr lang="tr-TR" dirty="0" smtClean="0">
              <a:solidFill>
                <a:srgbClr val="00B050"/>
              </a:solidFill>
            </a:endParaRPr>
          </a:p>
          <a:p>
            <a:pPr marL="502920" indent="-457200">
              <a:buAutoNum type="alphaUcParenR"/>
            </a:pPr>
            <a:r>
              <a:rPr lang="tr-TR" dirty="0" smtClean="0"/>
              <a:t>Tek merkezden yönetildikleri</a:t>
            </a:r>
          </a:p>
          <a:p>
            <a:pPr marL="502920" indent="-457200">
              <a:buAutoNum type="alphaUcParenR"/>
            </a:pPr>
            <a:r>
              <a:rPr lang="tr-TR" dirty="0" smtClean="0"/>
              <a:t>Bölgesel amaçlı kuruldukları</a:t>
            </a:r>
          </a:p>
          <a:p>
            <a:pPr marL="502920" indent="-457200">
              <a:buAutoNum type="alphaUcParenR"/>
            </a:pPr>
            <a:r>
              <a:rPr lang="tr-TR" dirty="0" smtClean="0"/>
              <a:t>Yunanlılara karşı oluşturulduklarını</a:t>
            </a:r>
          </a:p>
          <a:p>
            <a:pPr marL="502920" indent="-457200">
              <a:buAutoNum type="alphaUcParenR"/>
            </a:pPr>
            <a:r>
              <a:rPr lang="tr-TR" dirty="0" smtClean="0"/>
              <a:t>İstanbul Hükümetince desteklendiklerini</a:t>
            </a:r>
          </a:p>
          <a:p>
            <a:pPr>
              <a:buFont typeface="Wingdings" panose="05000000000000000000" pitchFamily="2" charset="2"/>
              <a:buChar char="v"/>
            </a:pPr>
            <a:endParaRPr lang="tr-TR" dirty="0"/>
          </a:p>
        </p:txBody>
      </p:sp>
      <p:sp>
        <p:nvSpPr>
          <p:cNvPr id="4" name="Dikdörtgen 3"/>
          <p:cNvSpPr/>
          <p:nvPr/>
        </p:nvSpPr>
        <p:spPr>
          <a:xfrm>
            <a:off x="8477022" y="476672"/>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29</a:t>
            </a:r>
          </a:p>
        </p:txBody>
      </p:sp>
      <p:sp>
        <p:nvSpPr>
          <p:cNvPr id="5" name="Metin kutusu 4"/>
          <p:cNvSpPr txBox="1"/>
          <p:nvPr/>
        </p:nvSpPr>
        <p:spPr>
          <a:xfrm>
            <a:off x="1043608" y="476672"/>
            <a:ext cx="6408712" cy="553998"/>
          </a:xfrm>
          <a:prstGeom prst="rect">
            <a:avLst/>
          </a:prstGeom>
          <a:noFill/>
        </p:spPr>
        <p:txBody>
          <a:bodyPr wrap="square" rtlCol="0">
            <a:spAutoFit/>
          </a:bodyPr>
          <a:lstStyle/>
          <a:p>
            <a:r>
              <a:rPr lang="tr-TR" sz="3000" b="1" i="1" u="sng" dirty="0" smtClean="0">
                <a:effectLst>
                  <a:glow rad="228600">
                    <a:schemeClr val="accent5">
                      <a:satMod val="175000"/>
                      <a:alpha val="40000"/>
                    </a:schemeClr>
                  </a:glow>
                  <a:outerShdw blurRad="38100" dist="38100" dir="2700000" algn="tl">
                    <a:srgbClr val="000000">
                      <a:alpha val="43137"/>
                    </a:srgbClr>
                  </a:outerShdw>
                </a:effectLst>
              </a:rPr>
              <a:t>2014-2015 Teog 1’de çıkmış soru</a:t>
            </a:r>
            <a:endParaRPr lang="tr-TR" sz="3000" b="1" i="1" u="sng" dirty="0">
              <a:effectLst>
                <a:glow rad="228600">
                  <a:schemeClr val="accent5">
                    <a:satMod val="175000"/>
                    <a:alpha val="40000"/>
                  </a:schemeClr>
                </a:glow>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0648743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afterEffect">
                                  <p:stCondLst>
                                    <p:cond delay="0"/>
                                  </p:stCondLst>
                                  <p:childTnLst>
                                    <p:anim calcmode="discrete" valueType="str">
                                      <p:cBhvr>
                                        <p:cTn id="6" dur="1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2000" fill="hold"/>
                                        <p:tgtEl>
                                          <p:spTgt spid="3">
                                            <p:txEl>
                                              <p:pRg st="9" end="9"/>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chor="ctr"/>
          <a:lstStyle/>
          <a:p>
            <a:pPr marL="742950" indent="-742950">
              <a:buFont typeface="+mj-lt"/>
              <a:buAutoNum type="alphaLcParenR"/>
            </a:pPr>
            <a:r>
              <a:rPr lang="tr-TR" dirty="0" smtClean="0"/>
              <a:t>Mavri Mira Cemiyeti</a:t>
            </a:r>
            <a:endParaRPr lang="tr-TR" dirty="0"/>
          </a:p>
        </p:txBody>
      </p:sp>
      <p:sp>
        <p:nvSpPr>
          <p:cNvPr id="3" name="İçerik Yer Tutucusu 2"/>
          <p:cNvSpPr>
            <a:spLocks noGrp="1"/>
          </p:cNvSpPr>
          <p:nvPr>
            <p:ph idx="1"/>
          </p:nvPr>
        </p:nvSpPr>
        <p:spPr>
          <a:xfrm>
            <a:off x="1828800" y="2132856"/>
            <a:ext cx="7315200" cy="3539527"/>
          </a:xfrm>
        </p:spPr>
        <p:txBody>
          <a:bodyPr/>
          <a:lstStyle/>
          <a:p>
            <a:pPr>
              <a:buFont typeface="Wingdings" panose="05000000000000000000" pitchFamily="2" charset="2"/>
              <a:buChar char="Ø"/>
            </a:pPr>
            <a:r>
              <a:rPr lang="tr-TR" dirty="0" smtClean="0"/>
              <a:t>İstanbul Fener Rum Patrikhanesi tarafından kurulan bu cemiyet, Bizans’ı tekrardan hayata geçirmeyi ve bölgede çeteler kurarak Yunanlılara yardımcı olmayı hedeflemiştir.</a:t>
            </a:r>
          </a:p>
          <a:p>
            <a:pPr marL="45720" indent="0">
              <a:buNone/>
            </a:pPr>
            <a:endParaRPr lang="tr-TR" dirty="0"/>
          </a:p>
        </p:txBody>
      </p:sp>
      <p:sp>
        <p:nvSpPr>
          <p:cNvPr id="4" name="Dikdörtgen 3"/>
          <p:cNvSpPr/>
          <p:nvPr/>
        </p:nvSpPr>
        <p:spPr>
          <a:xfrm>
            <a:off x="8618055" y="515081"/>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3</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309359824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80">
                                          <p:stCondLst>
                                            <p:cond delay="0"/>
                                          </p:stCondLst>
                                        </p:cTn>
                                        <p:tgtEl>
                                          <p:spTgt spid="3">
                                            <p:txEl>
                                              <p:pRg st="0" end="0"/>
                                            </p:txEl>
                                          </p:spTgt>
                                        </p:tgtEl>
                                      </p:cBhvr>
                                    </p:animEffect>
                                    <p:anim calcmode="lin" valueType="num">
                                      <p:cBhvr>
                                        <p:cTn id="1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xEl>
                                              <p:pRg st="0" end="0"/>
                                            </p:txEl>
                                          </p:spTgt>
                                        </p:tgtEl>
                                      </p:cBhvr>
                                      <p:to x="100000" y="60000"/>
                                    </p:animScale>
                                    <p:animScale>
                                      <p:cBhvr>
                                        <p:cTn id="22" dur="166" decel="50000">
                                          <p:stCondLst>
                                            <p:cond delay="676"/>
                                          </p:stCondLst>
                                        </p:cTn>
                                        <p:tgtEl>
                                          <p:spTgt spid="3">
                                            <p:txEl>
                                              <p:pRg st="0" end="0"/>
                                            </p:txEl>
                                          </p:spTgt>
                                        </p:tgtEl>
                                      </p:cBhvr>
                                      <p:to x="100000" y="100000"/>
                                    </p:animScale>
                                    <p:animScale>
                                      <p:cBhvr>
                                        <p:cTn id="23" dur="26">
                                          <p:stCondLst>
                                            <p:cond delay="1312"/>
                                          </p:stCondLst>
                                        </p:cTn>
                                        <p:tgtEl>
                                          <p:spTgt spid="3">
                                            <p:txEl>
                                              <p:pRg st="0" end="0"/>
                                            </p:txEl>
                                          </p:spTgt>
                                        </p:tgtEl>
                                      </p:cBhvr>
                                      <p:to x="100000" y="80000"/>
                                    </p:animScale>
                                    <p:animScale>
                                      <p:cBhvr>
                                        <p:cTn id="24" dur="166" decel="50000">
                                          <p:stCondLst>
                                            <p:cond delay="1338"/>
                                          </p:stCondLst>
                                        </p:cTn>
                                        <p:tgtEl>
                                          <p:spTgt spid="3">
                                            <p:txEl>
                                              <p:pRg st="0" end="0"/>
                                            </p:txEl>
                                          </p:spTgt>
                                        </p:tgtEl>
                                      </p:cBhvr>
                                      <p:to x="100000" y="100000"/>
                                    </p:animScale>
                                    <p:animScale>
                                      <p:cBhvr>
                                        <p:cTn id="25" dur="26">
                                          <p:stCondLst>
                                            <p:cond delay="1642"/>
                                          </p:stCondLst>
                                        </p:cTn>
                                        <p:tgtEl>
                                          <p:spTgt spid="3">
                                            <p:txEl>
                                              <p:pRg st="0" end="0"/>
                                            </p:txEl>
                                          </p:spTgt>
                                        </p:tgtEl>
                                      </p:cBhvr>
                                      <p:to x="100000" y="90000"/>
                                    </p:animScale>
                                    <p:animScale>
                                      <p:cBhvr>
                                        <p:cTn id="26" dur="166" decel="50000">
                                          <p:stCondLst>
                                            <p:cond delay="1668"/>
                                          </p:stCondLst>
                                        </p:cTn>
                                        <p:tgtEl>
                                          <p:spTgt spid="3">
                                            <p:txEl>
                                              <p:pRg st="0" end="0"/>
                                            </p:txEl>
                                          </p:spTgt>
                                        </p:tgtEl>
                                      </p:cBhvr>
                                      <p:to x="100000" y="100000"/>
                                    </p:animScale>
                                    <p:animScale>
                                      <p:cBhvr>
                                        <p:cTn id="27" dur="26">
                                          <p:stCondLst>
                                            <p:cond delay="1808"/>
                                          </p:stCondLst>
                                        </p:cTn>
                                        <p:tgtEl>
                                          <p:spTgt spid="3">
                                            <p:txEl>
                                              <p:pRg st="0" end="0"/>
                                            </p:txEl>
                                          </p:spTgt>
                                        </p:tgtEl>
                                      </p:cBhvr>
                                      <p:to x="100000" y="95000"/>
                                    </p:animScale>
                                    <p:animScale>
                                      <p:cBhvr>
                                        <p:cTn id="28"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902623"/>
            <a:ext cx="9144000" cy="5955377"/>
          </a:xfrm>
        </p:spPr>
        <p:txBody>
          <a:bodyPr>
            <a:normAutofit fontScale="92500" lnSpcReduction="20000"/>
          </a:bodyPr>
          <a:lstStyle/>
          <a:p>
            <a:pPr marL="560070" indent="-514350">
              <a:buFont typeface="+mj-lt"/>
              <a:buAutoNum type="romanUcPeriod"/>
            </a:pPr>
            <a:r>
              <a:rPr lang="tr-TR" dirty="0" smtClean="0"/>
              <a:t>Fransız </a:t>
            </a:r>
            <a:r>
              <a:rPr lang="tr-TR" dirty="0"/>
              <a:t>ve Ermeni işgaline karşı Adana ve </a:t>
            </a:r>
            <a:r>
              <a:rPr lang="tr-TR" dirty="0" smtClean="0"/>
              <a:t>çevresini savunmak</a:t>
            </a:r>
          </a:p>
          <a:p>
            <a:pPr marL="560070" indent="-514350">
              <a:buFont typeface="+mj-lt"/>
              <a:buAutoNum type="romanUcPeriod"/>
            </a:pPr>
            <a:r>
              <a:rPr lang="tr-TR" dirty="0"/>
              <a:t>Pontus Rum Devleti’nin kurulmasını </a:t>
            </a:r>
            <a:r>
              <a:rPr lang="tr-TR" dirty="0" smtClean="0"/>
              <a:t>önlemek </a:t>
            </a:r>
          </a:p>
          <a:p>
            <a:pPr marL="560070" indent="-514350">
              <a:buFont typeface="+mj-lt"/>
              <a:buAutoNum type="romanUcPeriod"/>
            </a:pPr>
            <a:r>
              <a:rPr lang="tr-TR" dirty="0" smtClean="0"/>
              <a:t>İzmir ve çevresinin Yunanistan’a katılmasını önlemek</a:t>
            </a:r>
          </a:p>
          <a:p>
            <a:pPr marL="560070" indent="-514350">
              <a:buFont typeface="+mj-lt"/>
              <a:buAutoNum type="romanUcPeriod"/>
            </a:pPr>
            <a:endParaRPr lang="tr-TR" dirty="0" smtClean="0"/>
          </a:p>
          <a:p>
            <a:pPr marL="45720" indent="0">
              <a:buNone/>
            </a:pPr>
            <a:r>
              <a:rPr lang="tr-TR" dirty="0" smtClean="0">
                <a:solidFill>
                  <a:srgbClr val="00B050"/>
                </a:solidFill>
              </a:rPr>
              <a:t>Verilen amaçların ilgili olduğu cemiyetlerle eşleştirilmesi aşağıdaki seçeneklerin hangisinde doğru yapılmıştır?</a:t>
            </a:r>
          </a:p>
          <a:p>
            <a:pPr marL="45720" indent="0">
              <a:buNone/>
            </a:pPr>
            <a:r>
              <a:rPr lang="tr-TR" dirty="0" smtClean="0">
                <a:solidFill>
                  <a:schemeClr val="tx2"/>
                </a:solidFill>
              </a:rPr>
              <a:t>                   </a:t>
            </a:r>
            <a:r>
              <a:rPr lang="tr-TR" sz="2500" b="1" u="sng" dirty="0" smtClean="0">
                <a:solidFill>
                  <a:schemeClr val="bg1"/>
                </a:solidFill>
              </a:rPr>
              <a:t>I                                      II                              III           </a:t>
            </a:r>
            <a:endParaRPr lang="tr-TR" dirty="0" smtClean="0">
              <a:solidFill>
                <a:schemeClr val="tx2"/>
              </a:solidFill>
            </a:endParaRPr>
          </a:p>
          <a:p>
            <a:pPr marL="502920" indent="-457200">
              <a:buAutoNum type="alphaUcParenR"/>
            </a:pPr>
            <a:r>
              <a:rPr lang="tr-TR" dirty="0" smtClean="0"/>
              <a:t>İslam Teali Cemiyeti               Milli Kongre Cemiyeti           Kilikyalılar Cemiyeti</a:t>
            </a:r>
          </a:p>
          <a:p>
            <a:pPr marL="45720" indent="0">
              <a:buNone/>
            </a:pPr>
            <a:endParaRPr lang="tr-TR" dirty="0" smtClean="0"/>
          </a:p>
          <a:p>
            <a:pPr marL="502920" indent="-457200">
              <a:buAutoNum type="alphaUcParenR" startAt="2"/>
            </a:pPr>
            <a:r>
              <a:rPr lang="tr-TR" dirty="0" smtClean="0"/>
              <a:t>Doğu Anadolu Müdafaa-i      İngiliz Muhipleri Cemiyeti        İslam Teali Cemiyeti</a:t>
            </a:r>
          </a:p>
          <a:p>
            <a:pPr marL="45720" indent="0">
              <a:buNone/>
            </a:pPr>
            <a:r>
              <a:rPr lang="tr-TR" dirty="0"/>
              <a:t> </a:t>
            </a:r>
            <a:r>
              <a:rPr lang="tr-TR" dirty="0" smtClean="0"/>
              <a:t>       Hukuk Cemiyeti</a:t>
            </a:r>
          </a:p>
          <a:p>
            <a:pPr marL="45720" indent="0">
              <a:buNone/>
            </a:pPr>
            <a:endParaRPr lang="tr-TR" dirty="0" smtClean="0"/>
          </a:p>
          <a:p>
            <a:pPr marL="502920" indent="-457200">
              <a:buAutoNum type="alphaUcParenR" startAt="3"/>
            </a:pPr>
            <a:r>
              <a:rPr lang="tr-TR" dirty="0" smtClean="0"/>
              <a:t>Güney Anadolu Müdafaa-i    Trabzon Muhafaza-i Hu-         İzmir Müdafaa-i Hu-</a:t>
            </a:r>
          </a:p>
          <a:p>
            <a:pPr marL="45720" indent="0">
              <a:buNone/>
            </a:pPr>
            <a:r>
              <a:rPr lang="tr-TR" dirty="0"/>
              <a:t> </a:t>
            </a:r>
            <a:r>
              <a:rPr lang="tr-TR" dirty="0" smtClean="0"/>
              <a:t>       Hukuk Cemiyeti                     kuk-ı Cemiyeti                         kuk-ı Osmaniye </a:t>
            </a:r>
          </a:p>
          <a:p>
            <a:pPr marL="45720" indent="0">
              <a:buNone/>
            </a:pPr>
            <a:r>
              <a:rPr lang="tr-TR" dirty="0" smtClean="0"/>
              <a:t>                                                                                                         Cemiyeti</a:t>
            </a:r>
            <a:endParaRPr lang="tr-TR" dirty="0"/>
          </a:p>
          <a:p>
            <a:pPr marL="45720" indent="0">
              <a:buNone/>
            </a:pPr>
            <a:r>
              <a:rPr lang="tr-TR" dirty="0" smtClean="0">
                <a:solidFill>
                  <a:schemeClr val="tx2"/>
                </a:solidFill>
              </a:rPr>
              <a:t>D)    </a:t>
            </a:r>
            <a:r>
              <a:rPr lang="tr-TR" dirty="0" smtClean="0"/>
              <a:t>Kilikyalılar Cemiyeti            </a:t>
            </a:r>
            <a:r>
              <a:rPr lang="tr-TR" dirty="0"/>
              <a:t>Trabzon Muhafaza-i </a:t>
            </a:r>
            <a:r>
              <a:rPr lang="tr-TR" dirty="0" smtClean="0"/>
              <a:t>Hu-           İzmir </a:t>
            </a:r>
            <a:r>
              <a:rPr lang="tr-TR" dirty="0"/>
              <a:t>Müdafaa-i Hu-</a:t>
            </a:r>
          </a:p>
          <a:p>
            <a:pPr marL="45720" indent="0">
              <a:buNone/>
            </a:pPr>
            <a:r>
              <a:rPr lang="tr-TR" dirty="0" smtClean="0"/>
              <a:t>                                                    kuk-ı </a:t>
            </a:r>
            <a:r>
              <a:rPr lang="tr-TR" dirty="0"/>
              <a:t>Cemiyeti                        </a:t>
            </a:r>
            <a:r>
              <a:rPr lang="tr-TR" dirty="0" smtClean="0"/>
              <a:t>    </a:t>
            </a:r>
            <a:r>
              <a:rPr lang="tr-TR" dirty="0"/>
              <a:t>kuk-ı Osmaniye </a:t>
            </a:r>
          </a:p>
          <a:p>
            <a:pPr marL="45720" indent="0">
              <a:buNone/>
            </a:pPr>
            <a:r>
              <a:rPr lang="tr-TR" dirty="0"/>
              <a:t>                                                                                                        </a:t>
            </a:r>
            <a:r>
              <a:rPr lang="tr-TR" dirty="0" smtClean="0"/>
              <a:t>  </a:t>
            </a:r>
            <a:r>
              <a:rPr lang="tr-TR" dirty="0"/>
              <a:t>Cemiyeti</a:t>
            </a:r>
          </a:p>
          <a:p>
            <a:pPr marL="45720" indent="0">
              <a:buNone/>
            </a:pPr>
            <a:endParaRPr lang="tr-TR" dirty="0"/>
          </a:p>
          <a:p>
            <a:pPr marL="45720" indent="0">
              <a:buNone/>
            </a:pPr>
            <a:r>
              <a:rPr lang="tr-TR" dirty="0"/>
              <a:t>        </a:t>
            </a:r>
            <a:endParaRPr lang="tr-TR" dirty="0" smtClean="0"/>
          </a:p>
          <a:p>
            <a:pPr marL="45720" indent="0">
              <a:buNone/>
            </a:pPr>
            <a:endParaRPr lang="tr-TR" dirty="0">
              <a:solidFill>
                <a:schemeClr val="tx2"/>
              </a:solidFill>
            </a:endParaRPr>
          </a:p>
          <a:p>
            <a:pPr marL="45720" indent="0">
              <a:buNone/>
            </a:pPr>
            <a:endParaRPr lang="tr-TR" dirty="0" smtClean="0">
              <a:solidFill>
                <a:schemeClr val="tx2"/>
              </a:solidFill>
            </a:endParaRPr>
          </a:p>
          <a:p>
            <a:pPr marL="45720" indent="0">
              <a:buNone/>
            </a:pPr>
            <a:endParaRPr lang="tr-TR" dirty="0" smtClean="0">
              <a:solidFill>
                <a:schemeClr val="tx2"/>
              </a:solidFill>
            </a:endParaRPr>
          </a:p>
          <a:p>
            <a:pPr marL="45720" indent="0">
              <a:buNone/>
            </a:pPr>
            <a:endParaRPr lang="tr-TR" dirty="0" smtClean="0">
              <a:solidFill>
                <a:schemeClr val="tx2"/>
              </a:solidFill>
            </a:endParaRPr>
          </a:p>
          <a:p>
            <a:pPr marL="45720" indent="0">
              <a:buNone/>
            </a:pPr>
            <a:endParaRPr lang="tr-TR" dirty="0" smtClean="0">
              <a:solidFill>
                <a:schemeClr val="tx2"/>
              </a:solidFill>
            </a:endParaRPr>
          </a:p>
          <a:p>
            <a:pPr marL="45720" indent="0">
              <a:buNone/>
            </a:pPr>
            <a:endParaRPr lang="tr-TR" dirty="0">
              <a:solidFill>
                <a:srgbClr val="00B050"/>
              </a:solidFill>
            </a:endParaRPr>
          </a:p>
        </p:txBody>
      </p:sp>
      <p:sp>
        <p:nvSpPr>
          <p:cNvPr id="4" name="Dikdörtgen 3"/>
          <p:cNvSpPr/>
          <p:nvPr/>
        </p:nvSpPr>
        <p:spPr>
          <a:xfrm>
            <a:off x="8532440"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30</a:t>
            </a:r>
          </a:p>
        </p:txBody>
      </p:sp>
      <p:cxnSp>
        <p:nvCxnSpPr>
          <p:cNvPr id="19" name="Düz Bağlayıcı 18"/>
          <p:cNvCxnSpPr/>
          <p:nvPr/>
        </p:nvCxnSpPr>
        <p:spPr>
          <a:xfrm>
            <a:off x="0" y="3429000"/>
            <a:ext cx="91440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23" name="Düz Bağlayıcı 22"/>
          <p:cNvCxnSpPr/>
          <p:nvPr/>
        </p:nvCxnSpPr>
        <p:spPr>
          <a:xfrm>
            <a:off x="0" y="4221088"/>
            <a:ext cx="91440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25" name="Düz Bağlayıcı 24"/>
          <p:cNvCxnSpPr/>
          <p:nvPr/>
        </p:nvCxnSpPr>
        <p:spPr>
          <a:xfrm>
            <a:off x="0" y="5229200"/>
            <a:ext cx="9144000" cy="0"/>
          </a:xfrm>
          <a:prstGeom prst="line">
            <a:avLst/>
          </a:prstGeom>
        </p:spPr>
        <p:style>
          <a:lnRef idx="3">
            <a:schemeClr val="accent5"/>
          </a:lnRef>
          <a:fillRef idx="0">
            <a:schemeClr val="accent5"/>
          </a:fillRef>
          <a:effectRef idx="2">
            <a:schemeClr val="accent5"/>
          </a:effectRef>
          <a:fontRef idx="minor">
            <a:schemeClr val="tx1"/>
          </a:fontRef>
        </p:style>
      </p:cxnSp>
      <p:sp>
        <p:nvSpPr>
          <p:cNvPr id="2" name="İkizkenar Üçgen 1"/>
          <p:cNvSpPr/>
          <p:nvPr/>
        </p:nvSpPr>
        <p:spPr>
          <a:xfrm rot="10800000">
            <a:off x="7522635" y="254551"/>
            <a:ext cx="648072" cy="648072"/>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Oval 4"/>
          <p:cNvSpPr/>
          <p:nvPr/>
        </p:nvSpPr>
        <p:spPr>
          <a:xfrm>
            <a:off x="7704348" y="1002016"/>
            <a:ext cx="288032" cy="254550"/>
          </a:xfrm>
          <a:prstGeom prst="ellipse">
            <a:avLst/>
          </a:prstGeom>
          <a:solidFill>
            <a:srgbClr val="FF0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dirty="0"/>
          </a:p>
        </p:txBody>
      </p:sp>
    </p:spTree>
    <p:extLst>
      <p:ext uri="{BB962C8B-B14F-4D97-AF65-F5344CB8AC3E}">
        <p14:creationId xmlns:p14="http://schemas.microsoft.com/office/powerpoint/2010/main" xmlns="" val="7127795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grpId="0" nodeType="withEffect">
                                  <p:stCondLst>
                                    <p:cond delay="0"/>
                                  </p:stCondLst>
                                  <p:endCondLst>
                                    <p:cond evt="onNext" delay="0">
                                      <p:tgtEl>
                                        <p:sldTgt/>
                                      </p:tgtEl>
                                    </p:cond>
                                  </p:endCondLst>
                                  <p:childTnLst>
                                    <p:animClr clrSpc="rgb" dir="cw">
                                      <p:cBhvr override="childStyle">
                                        <p:cTn id="6" dur="500" autoRev="1" fill="remove"/>
                                        <p:tgtEl>
                                          <p:spTgt spid="2"/>
                                        </p:tgtEl>
                                        <p:attrNameLst>
                                          <p:attrName>style.color</p:attrName>
                                        </p:attrNameLst>
                                      </p:cBhvr>
                                      <p:to>
                                        <a:schemeClr val="bg1"/>
                                      </p:to>
                                    </p:animClr>
                                    <p:animClr clrSpc="rgb" dir="cw">
                                      <p:cBhvr>
                                        <p:cTn id="7" dur="500" autoRev="1" fill="remove"/>
                                        <p:tgtEl>
                                          <p:spTgt spid="2"/>
                                        </p:tgtEl>
                                        <p:attrNameLst>
                                          <p:attrName>fillcolor</p:attrName>
                                        </p:attrNameLst>
                                      </p:cBhvr>
                                      <p:to>
                                        <a:schemeClr val="bg1"/>
                                      </p:to>
                                    </p:animClr>
                                    <p:set>
                                      <p:cBhvr>
                                        <p:cTn id="8" dur="500" autoRev="1" fill="remove"/>
                                        <p:tgtEl>
                                          <p:spTgt spid="2"/>
                                        </p:tgtEl>
                                        <p:attrNameLst>
                                          <p:attrName>fill.type</p:attrName>
                                        </p:attrNameLst>
                                      </p:cBhvr>
                                      <p:to>
                                        <p:strVal val="solid"/>
                                      </p:to>
                                    </p:set>
                                    <p:set>
                                      <p:cBhvr>
                                        <p:cTn id="9" dur="500" autoRev="1" fill="remove"/>
                                        <p:tgtEl>
                                          <p:spTgt spid="2"/>
                                        </p:tgtEl>
                                        <p:attrNameLst>
                                          <p:attrName>fill.on</p:attrName>
                                        </p:attrNameLst>
                                      </p:cBhvr>
                                      <p:to>
                                        <p:strVal val="true"/>
                                      </p:to>
                                    </p:set>
                                  </p:childTnLst>
                                </p:cTn>
                              </p:par>
                              <p:par>
                                <p:cTn id="10" presetID="27" presetClass="emph" presetSubtype="0" repeatCount="indefinite" fill="remove" grpId="0" nodeType="withEffect">
                                  <p:stCondLst>
                                    <p:cond delay="0"/>
                                  </p:stCondLst>
                                  <p:endCondLst>
                                    <p:cond evt="onNext" delay="0">
                                      <p:tgtEl>
                                        <p:sldTgt/>
                                      </p:tgtEl>
                                    </p:cond>
                                  </p:endCondLst>
                                  <p:childTnLst>
                                    <p:animClr clrSpc="rgb" dir="cw">
                                      <p:cBhvr override="childStyle">
                                        <p:cTn id="11" dur="250" autoRev="1" fill="remove"/>
                                        <p:tgtEl>
                                          <p:spTgt spid="5"/>
                                        </p:tgtEl>
                                        <p:attrNameLst>
                                          <p:attrName>style.color</p:attrName>
                                        </p:attrNameLst>
                                      </p:cBhvr>
                                      <p:to>
                                        <a:schemeClr val="bg1"/>
                                      </p:to>
                                    </p:animClr>
                                    <p:animClr clrSpc="rgb" dir="cw">
                                      <p:cBhvr>
                                        <p:cTn id="12" dur="250" autoRev="1" fill="remove"/>
                                        <p:tgtEl>
                                          <p:spTgt spid="5"/>
                                        </p:tgtEl>
                                        <p:attrNameLst>
                                          <p:attrName>fillcolor</p:attrName>
                                        </p:attrNameLst>
                                      </p:cBhvr>
                                      <p:to>
                                        <a:schemeClr val="bg1"/>
                                      </p:to>
                                    </p:animClr>
                                    <p:set>
                                      <p:cBhvr>
                                        <p:cTn id="13" dur="250" autoRev="1" fill="remove"/>
                                        <p:tgtEl>
                                          <p:spTgt spid="5"/>
                                        </p:tgtEl>
                                        <p:attrNameLst>
                                          <p:attrName>fill.type</p:attrName>
                                        </p:attrNameLst>
                                      </p:cBhvr>
                                      <p:to>
                                        <p:strVal val="solid"/>
                                      </p:to>
                                    </p:set>
                                    <p:set>
                                      <p:cBhvr>
                                        <p:cTn id="14" dur="250" autoRev="1" fill="remove"/>
                                        <p:tgtEl>
                                          <p:spTgt spid="5"/>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2000" fill="hold"/>
                                        <p:tgtEl>
                                          <p:spTgt spid="3">
                                            <p:txEl>
                                              <p:pRg st="14" end="14"/>
                                            </p:txEl>
                                          </p:spTgt>
                                        </p:tgtEl>
                                        <p:attrNameLst>
                                          <p:attrName>style.color</p:attrName>
                                        </p:attrNameLst>
                                      </p:cBhvr>
                                      <p:to>
                                        <a:srgbClr val="FF0000"/>
                                      </p:to>
                                    </p:animClr>
                                  </p:childTnLst>
                                </p:cTn>
                              </p:par>
                              <p:par>
                                <p:cTn id="19" presetID="3" presetClass="emph" presetSubtype="2" fill="hold" nodeType="withEffect">
                                  <p:stCondLst>
                                    <p:cond delay="0"/>
                                  </p:stCondLst>
                                  <p:childTnLst>
                                    <p:animClr clrSpc="rgb" dir="cw">
                                      <p:cBhvr override="childStyle">
                                        <p:cTn id="20" dur="2000" fill="hold"/>
                                        <p:tgtEl>
                                          <p:spTgt spid="3">
                                            <p:txEl>
                                              <p:pRg st="15" end="15"/>
                                            </p:txEl>
                                          </p:spTgt>
                                        </p:tgtEl>
                                        <p:attrNameLst>
                                          <p:attrName>style.color</p:attrName>
                                        </p:attrNameLst>
                                      </p:cBhvr>
                                      <p:to>
                                        <a:srgbClr val="FF0000"/>
                                      </p:to>
                                    </p:animClr>
                                  </p:childTnLst>
                                </p:cTn>
                              </p:par>
                              <p:par>
                                <p:cTn id="21" presetID="3" presetClass="emph" presetSubtype="2" fill="hold" nodeType="withEffect">
                                  <p:stCondLst>
                                    <p:cond delay="0"/>
                                  </p:stCondLst>
                                  <p:childTnLst>
                                    <p:animClr clrSpc="rgb" dir="cw">
                                      <p:cBhvr override="childStyle">
                                        <p:cTn id="22" dur="2000" fill="hold"/>
                                        <p:tgtEl>
                                          <p:spTgt spid="3">
                                            <p:txEl>
                                              <p:pRg st="16" end="16"/>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27584" y="2060849"/>
            <a:ext cx="7315200" cy="2880320"/>
          </a:xfrm>
        </p:spPr>
        <p:style>
          <a:lnRef idx="1">
            <a:schemeClr val="dk1"/>
          </a:lnRef>
          <a:fillRef idx="3">
            <a:schemeClr val="dk1"/>
          </a:fillRef>
          <a:effectRef idx="2">
            <a:schemeClr val="dk1"/>
          </a:effectRef>
          <a:fontRef idx="minor">
            <a:schemeClr val="lt1"/>
          </a:fontRef>
        </p:style>
        <p:txBody>
          <a:bodyPr>
            <a:normAutofit/>
          </a:bodyPr>
          <a:lstStyle/>
          <a:p>
            <a:pPr marL="45720" indent="0">
              <a:buNone/>
            </a:pPr>
            <a:endParaRPr lang="tr-TR" dirty="0" smtClean="0"/>
          </a:p>
          <a:p>
            <a:pPr marL="45720" indent="0" algn="ctr">
              <a:buNone/>
            </a:pPr>
            <a:r>
              <a:rPr lang="tr-TR" sz="5000" u="sng" dirty="0" smtClean="0">
                <a:effectLst>
                  <a:outerShdw blurRad="38100" dist="38100" dir="2700000" algn="tl">
                    <a:srgbClr val="000000">
                      <a:alpha val="43137"/>
                    </a:srgbClr>
                  </a:outerShdw>
                </a:effectLst>
              </a:rPr>
              <a:t>Selahattin Şamil Karadağ  </a:t>
            </a:r>
          </a:p>
          <a:p>
            <a:pPr marL="45720" indent="0" algn="ctr">
              <a:buNone/>
            </a:pPr>
            <a:endParaRPr lang="tr-TR" sz="3000" dirty="0" smtClean="0"/>
          </a:p>
        </p:txBody>
      </p:sp>
      <p:sp>
        <p:nvSpPr>
          <p:cNvPr id="4" name="Dikdörtgen 3"/>
          <p:cNvSpPr/>
          <p:nvPr/>
        </p:nvSpPr>
        <p:spPr>
          <a:xfrm>
            <a:off x="8451009" y="504993"/>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31</a:t>
            </a:r>
          </a:p>
        </p:txBody>
      </p:sp>
      <p:pic>
        <p:nvPicPr>
          <p:cNvPr id="1029" name="Picture 5" descr="C:\Program Files (x86)\Microsoft Office\MEDIA\CAGCAT10\j030295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894736" y="5136201"/>
            <a:ext cx="1228217" cy="17217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8072942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3990" fill="hold"/>
                                        <p:tgtEl>
                                          <p:spTgt spid="3">
                                            <p:bg/>
                                          </p:spTgt>
                                        </p:tgtEl>
                                        <p:attrNameLst>
                                          <p:attrName>ppt_x</p:attrName>
                                        </p:attrNameLst>
                                      </p:cBhvr>
                                      <p:tavLst>
                                        <p:tav tm="0">
                                          <p:val>
                                            <p:strVal val="#ppt_x"/>
                                          </p:val>
                                        </p:tav>
                                        <p:tav tm="100000">
                                          <p:val>
                                            <p:strVal val="#ppt_x"/>
                                          </p:val>
                                        </p:tav>
                                      </p:tavLst>
                                    </p:anim>
                                    <p:anim calcmode="lin" valueType="num">
                                      <p:cBhvr>
                                        <p:cTn id="8" dur="3990" fill="hold"/>
                                        <p:tgtEl>
                                          <p:spTgt spid="3">
                                            <p:bg/>
                                          </p:spTgt>
                                        </p:tgtEl>
                                        <p:attrNameLst>
                                          <p:attrName>ppt_y</p:attrName>
                                        </p:attrNameLst>
                                      </p:cBhvr>
                                      <p:tavLst>
                                        <p:tav tm="0">
                                          <p:val>
                                            <p:strVal val="#ppt_y+1"/>
                                          </p:val>
                                        </p:tav>
                                        <p:tav tm="100000">
                                          <p:val>
                                            <p:strVal val="#ppt_y-1"/>
                                          </p:val>
                                        </p:tav>
                                      </p:tavLst>
                                    </p:anim>
                                  </p:childTnLst>
                                </p:cTn>
                              </p:par>
                              <p:par>
                                <p:cTn id="9" presetID="28"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399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2" dur="3990" fill="hold"/>
                                        <p:tgtEl>
                                          <p:spTgt spid="3">
                                            <p:txEl>
                                              <p:pRg st="1" end="1"/>
                                            </p:txEl>
                                          </p:spTgt>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chor="ctr"/>
          <a:lstStyle/>
          <a:p>
            <a:r>
              <a:rPr lang="tr-TR" dirty="0" smtClean="0"/>
              <a:t>b)  Etnik-i Eterya Cemiyeti</a:t>
            </a:r>
            <a:endParaRPr lang="tr-TR" dirty="0"/>
          </a:p>
        </p:txBody>
      </p:sp>
      <p:sp>
        <p:nvSpPr>
          <p:cNvPr id="3" name="İçerik Yer Tutucusu 2"/>
          <p:cNvSpPr>
            <a:spLocks noGrp="1"/>
          </p:cNvSpPr>
          <p:nvPr>
            <p:ph idx="1"/>
          </p:nvPr>
        </p:nvSpPr>
        <p:spPr>
          <a:xfrm>
            <a:off x="1619672" y="1924706"/>
            <a:ext cx="7510473" cy="3539527"/>
          </a:xfrm>
        </p:spPr>
        <p:txBody>
          <a:bodyPr/>
          <a:lstStyle/>
          <a:p>
            <a:pPr>
              <a:buFont typeface="Wingdings" panose="05000000000000000000" pitchFamily="2" charset="2"/>
              <a:buChar char="Ø"/>
            </a:pPr>
            <a:r>
              <a:rPr lang="tr-TR" dirty="0" smtClean="0"/>
              <a:t>Rumlar tarafından 1814 yılında kurulmuş olan bir cemiyettir.</a:t>
            </a:r>
          </a:p>
          <a:p>
            <a:pPr>
              <a:buFont typeface="Wingdings" panose="05000000000000000000" pitchFamily="2" charset="2"/>
              <a:buChar char="Ø"/>
            </a:pPr>
            <a:endParaRPr lang="tr-TR" dirty="0"/>
          </a:p>
          <a:p>
            <a:pPr>
              <a:buFont typeface="Wingdings" panose="05000000000000000000" pitchFamily="2" charset="2"/>
              <a:buChar char="Ø"/>
            </a:pPr>
            <a:r>
              <a:rPr lang="tr-TR" dirty="0" smtClean="0"/>
              <a:t>Bu cemiyetin amacı ise MEGOLA İDEA’yı (Büyük Yunanistan</a:t>
            </a:r>
            <a:r>
              <a:rPr lang="tr-TR" smtClean="0"/>
              <a:t>) gerçekleştirmektir.</a:t>
            </a:r>
            <a:endParaRPr lang="tr-TR" dirty="0" smtClean="0"/>
          </a:p>
          <a:p>
            <a:pPr marL="45720" indent="0">
              <a:buNone/>
            </a:pPr>
            <a:endParaRPr lang="tr-TR" dirty="0"/>
          </a:p>
        </p:txBody>
      </p:sp>
      <p:sp>
        <p:nvSpPr>
          <p:cNvPr id="4" name="Dikdörtgen 3"/>
          <p:cNvSpPr/>
          <p:nvPr/>
        </p:nvSpPr>
        <p:spPr>
          <a:xfrm>
            <a:off x="8590872"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4</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2714237994"/>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4" dur="500"/>
                                        <p:tgtEl>
                                          <p:spTgt spid="3">
                                            <p:txEl>
                                              <p:pRg st="2" end="2"/>
                                            </p:txEl>
                                          </p:spTgt>
                                        </p:tgtEl>
                                      </p:cBhvr>
                                    </p:animEffect>
                                  </p:childTnLst>
                                  <p:subTnLst>
                                    <p:audio>
                                      <p:cMediaNode vol="70000">
                                        <p:cTn display="0" masterRel="sameClick">
                                          <p:stCondLst>
                                            <p:cond evt="begin" delay="0">
                                              <p:tn val="20"/>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chor="ctr"/>
          <a:lstStyle/>
          <a:p>
            <a:r>
              <a:rPr lang="tr-TR" dirty="0" smtClean="0"/>
              <a:t>c)  Pontus Cemiyeti</a:t>
            </a:r>
            <a:endParaRPr lang="tr-TR" dirty="0"/>
          </a:p>
        </p:txBody>
      </p:sp>
      <p:sp>
        <p:nvSpPr>
          <p:cNvPr id="3" name="İçerik Yer Tutucusu 2"/>
          <p:cNvSpPr>
            <a:spLocks noGrp="1"/>
          </p:cNvSpPr>
          <p:nvPr>
            <p:ph idx="1"/>
          </p:nvPr>
        </p:nvSpPr>
        <p:spPr>
          <a:xfrm>
            <a:off x="1807631" y="1916832"/>
            <a:ext cx="7315200" cy="3539527"/>
          </a:xfrm>
        </p:spPr>
        <p:txBody>
          <a:bodyPr/>
          <a:lstStyle/>
          <a:p>
            <a:pPr>
              <a:buFont typeface="Wingdings" panose="05000000000000000000" pitchFamily="2" charset="2"/>
              <a:buChar char="Ø"/>
            </a:pPr>
            <a:r>
              <a:rPr lang="tr-TR" dirty="0" smtClean="0"/>
              <a:t>Bu cemiyet  Rumlar tarafından kurulmuş olup, merkezi </a:t>
            </a:r>
          </a:p>
          <a:p>
            <a:pPr marL="45720" indent="0">
              <a:buNone/>
            </a:pPr>
            <a:r>
              <a:rPr lang="tr-TR" dirty="0" smtClean="0"/>
              <a:t>Samsun olmak üzere Doğu Karadeniz’de Pontus devleti kurmayı hedeflemiştir.</a:t>
            </a:r>
            <a:endParaRPr lang="tr-TR" dirty="0"/>
          </a:p>
        </p:txBody>
      </p:sp>
      <p:sp>
        <p:nvSpPr>
          <p:cNvPr id="4" name="Dikdörtgen 3"/>
          <p:cNvSpPr/>
          <p:nvPr/>
        </p:nvSpPr>
        <p:spPr>
          <a:xfrm>
            <a:off x="8590872"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5</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13638037"/>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lstStyle/>
          <a:p>
            <a:r>
              <a:rPr lang="tr-TR" dirty="0"/>
              <a:t>ç</a:t>
            </a:r>
            <a:r>
              <a:rPr lang="tr-TR" dirty="0" smtClean="0"/>
              <a:t>) Taşnak &amp; Hınçak Cemiyetleri</a:t>
            </a:r>
            <a:endParaRPr lang="tr-TR" dirty="0"/>
          </a:p>
        </p:txBody>
      </p:sp>
      <p:sp>
        <p:nvSpPr>
          <p:cNvPr id="3" name="İçerik Yer Tutucusu 2"/>
          <p:cNvSpPr>
            <a:spLocks noGrp="1"/>
          </p:cNvSpPr>
          <p:nvPr>
            <p:ph idx="1"/>
          </p:nvPr>
        </p:nvSpPr>
        <p:spPr>
          <a:xfrm>
            <a:off x="1807096" y="1844824"/>
            <a:ext cx="7315200" cy="3539527"/>
          </a:xfrm>
        </p:spPr>
        <p:txBody>
          <a:bodyPr/>
          <a:lstStyle/>
          <a:p>
            <a:pPr>
              <a:buFont typeface="Wingdings" panose="05000000000000000000" pitchFamily="2" charset="2"/>
              <a:buChar char="Ø"/>
            </a:pPr>
            <a:endParaRPr lang="tr-TR" dirty="0" smtClean="0"/>
          </a:p>
          <a:p>
            <a:pPr>
              <a:buFont typeface="Wingdings" panose="05000000000000000000" pitchFamily="2" charset="2"/>
              <a:buChar char="Ø"/>
            </a:pPr>
            <a:r>
              <a:rPr lang="tr-TR" dirty="0" smtClean="0"/>
              <a:t>Ermeniler tarafından kurulan bu cemiyetler, Doğu Anadolu topraklarında bir Ermeni devleti kurmayı amaçlamıştır.</a:t>
            </a:r>
            <a:endParaRPr lang="tr-TR" dirty="0"/>
          </a:p>
        </p:txBody>
      </p:sp>
      <p:sp>
        <p:nvSpPr>
          <p:cNvPr id="4" name="Dikdörtgen 3"/>
          <p:cNvSpPr/>
          <p:nvPr/>
        </p:nvSpPr>
        <p:spPr>
          <a:xfrm>
            <a:off x="8532440"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6</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2315460869"/>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9681" y="0"/>
            <a:ext cx="7315200" cy="1154097"/>
          </a:xfrm>
        </p:spPr>
        <p:txBody>
          <a:bodyPr>
            <a:normAutofit fontScale="90000"/>
          </a:bodyPr>
          <a:lstStyle/>
          <a:p>
            <a:r>
              <a:rPr lang="tr-TR" dirty="0" smtClean="0"/>
              <a:t>B)  Milli Mücadeleye Karşı Olan Cemiyetler</a:t>
            </a:r>
            <a:endParaRPr lang="tr-TR" dirty="0"/>
          </a:p>
        </p:txBody>
      </p:sp>
      <p:sp>
        <p:nvSpPr>
          <p:cNvPr id="3" name="İçerik Yer Tutucusu 2"/>
          <p:cNvSpPr>
            <a:spLocks noGrp="1"/>
          </p:cNvSpPr>
          <p:nvPr>
            <p:ph idx="1"/>
          </p:nvPr>
        </p:nvSpPr>
        <p:spPr>
          <a:xfrm>
            <a:off x="2627784" y="1988840"/>
            <a:ext cx="6516216" cy="3539527"/>
          </a:xfrm>
        </p:spPr>
        <p:txBody>
          <a:bodyPr/>
          <a:lstStyle/>
          <a:p>
            <a:pPr>
              <a:buFont typeface="Wingdings" panose="05000000000000000000" pitchFamily="2" charset="2"/>
              <a:buChar char="ü"/>
            </a:pPr>
            <a:r>
              <a:rPr lang="tr-TR" dirty="0"/>
              <a:t>Türklerin kurdukları zararlı </a:t>
            </a:r>
            <a:r>
              <a:rPr lang="tr-TR" dirty="0" smtClean="0"/>
              <a:t>cemiyetlerdir.</a:t>
            </a:r>
            <a:endParaRPr lang="tr-TR" dirty="0"/>
          </a:p>
          <a:p>
            <a:pPr>
              <a:buFont typeface="Wingdings" panose="05000000000000000000" pitchFamily="2" charset="2"/>
              <a:buChar char="ü"/>
            </a:pPr>
            <a:r>
              <a:rPr lang="tr-TR" dirty="0"/>
              <a:t>İtilaf </a:t>
            </a:r>
            <a:r>
              <a:rPr lang="tr-TR" dirty="0" smtClean="0"/>
              <a:t>Devletleri </a:t>
            </a:r>
            <a:r>
              <a:rPr lang="tr-TR" dirty="0"/>
              <a:t>tarafından desteklenmişlerdir.</a:t>
            </a:r>
          </a:p>
          <a:p>
            <a:pPr>
              <a:buFont typeface="Wingdings" panose="05000000000000000000" pitchFamily="2" charset="2"/>
              <a:buChar char="ü"/>
            </a:pPr>
            <a:r>
              <a:rPr lang="tr-TR" dirty="0"/>
              <a:t>Milli Mücadele’yi engellemeye çalışmışlardır.</a:t>
            </a:r>
          </a:p>
          <a:p>
            <a:pPr>
              <a:buFont typeface="Wingdings" panose="05000000000000000000" pitchFamily="2" charset="2"/>
              <a:buChar char="ü"/>
            </a:pPr>
            <a:endParaRPr lang="tr-TR" sz="1800" dirty="0"/>
          </a:p>
          <a:p>
            <a:pPr marL="560070" indent="-514350">
              <a:buFont typeface="+mj-lt"/>
              <a:buAutoNum type="romanUcPeriod"/>
            </a:pPr>
            <a:r>
              <a:rPr lang="tr-TR" dirty="0"/>
              <a:t>Kürt Teali Cemiyeti</a:t>
            </a:r>
          </a:p>
          <a:p>
            <a:pPr marL="560070" indent="-514350">
              <a:buFont typeface="+mj-lt"/>
              <a:buAutoNum type="romanUcPeriod"/>
            </a:pPr>
            <a:r>
              <a:rPr lang="tr-TR" dirty="0"/>
              <a:t>İngiliz Muhipleri Cemiyeti</a:t>
            </a:r>
          </a:p>
          <a:p>
            <a:pPr marL="560070" indent="-514350">
              <a:buFont typeface="+mj-lt"/>
              <a:buAutoNum type="romanUcPeriod"/>
            </a:pPr>
            <a:r>
              <a:rPr lang="tr-TR" dirty="0"/>
              <a:t>İslam Teali Cemiyeti</a:t>
            </a:r>
          </a:p>
          <a:p>
            <a:pPr marL="560070" indent="-514350">
              <a:buFont typeface="+mj-lt"/>
              <a:buAutoNum type="romanUcPeriod"/>
            </a:pPr>
            <a:r>
              <a:rPr lang="tr-TR" dirty="0"/>
              <a:t>Wilson İlkeleri Cemiyeti</a:t>
            </a:r>
          </a:p>
          <a:p>
            <a:pPr marL="560070" indent="-514350">
              <a:buFont typeface="+mj-lt"/>
              <a:buAutoNum type="romanUcPeriod"/>
            </a:pPr>
            <a:r>
              <a:rPr lang="tr-TR" dirty="0"/>
              <a:t>Hürriyet &amp; İtilaf Fırkası</a:t>
            </a:r>
          </a:p>
          <a:p>
            <a:endParaRPr lang="tr-TR" dirty="0"/>
          </a:p>
        </p:txBody>
      </p:sp>
      <p:sp>
        <p:nvSpPr>
          <p:cNvPr id="4" name="Dikdörtgen 3"/>
          <p:cNvSpPr/>
          <p:nvPr/>
        </p:nvSpPr>
        <p:spPr>
          <a:xfrm>
            <a:off x="8604726"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7</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1378699915"/>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2"/>
                                        </p:tgtEl>
                                        <p:attrNameLst>
                                          <p:attrName>style.color</p:attrName>
                                        </p:attrNameLst>
                                      </p:cBhvr>
                                      <p:by>
                                        <p:hsl h="7200000" s="0" l="0"/>
                                      </p:by>
                                    </p:animClr>
                                    <p:animClr clrSpc="hsl" dir="cw">
                                      <p:cBhvr>
                                        <p:cTn id="7" dur="500" fill="hold"/>
                                        <p:tgtEl>
                                          <p:spTgt spid="2"/>
                                        </p:tgtEl>
                                        <p:attrNameLst>
                                          <p:attrName>fillcolor</p:attrName>
                                        </p:attrNameLst>
                                      </p:cBhvr>
                                      <p:by>
                                        <p:hsl h="7200000" s="0" l="0"/>
                                      </p:by>
                                    </p:animClr>
                                    <p:animClr clrSpc="hsl" dir="cw">
                                      <p:cBhvr>
                                        <p:cTn id="8" dur="500" fill="hold"/>
                                        <p:tgtEl>
                                          <p:spTgt spid="2"/>
                                        </p:tgtEl>
                                        <p:attrNameLst>
                                          <p:attrName>stroke.color</p:attrName>
                                        </p:attrNameLst>
                                      </p:cBhvr>
                                      <p:by>
                                        <p:hsl h="7200000" s="0" l="0"/>
                                      </p:by>
                                    </p:animClr>
                                    <p:set>
                                      <p:cBhvr>
                                        <p:cTn id="9" dur="500" fill="hold"/>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circle(in)">
                                      <p:cBhvr>
                                        <p:cTn id="19" dur="2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circle(in)">
                                      <p:cBhvr>
                                        <p:cTn id="24" dur="20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wheel(1)">
                                      <p:cBhvr>
                                        <p:cTn id="29" dur="2000"/>
                                        <p:tgtEl>
                                          <p:spTgt spid="3">
                                            <p:txEl>
                                              <p:pRg st="4" end="4"/>
                                            </p:txEl>
                                          </p:spTgt>
                                        </p:tgtEl>
                                      </p:cBhvr>
                                    </p:animEffect>
                                  </p:childTnLst>
                                </p:cTn>
                              </p:par>
                              <p:par>
                                <p:cTn id="30" presetID="21" presetClass="entr" presetSubtype="1"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2000"/>
                                        <p:tgtEl>
                                          <p:spTgt spid="3">
                                            <p:txEl>
                                              <p:pRg st="5" end="5"/>
                                            </p:txEl>
                                          </p:spTgt>
                                        </p:tgtEl>
                                      </p:cBhvr>
                                    </p:animEffect>
                                  </p:childTnLst>
                                </p:cTn>
                              </p:par>
                              <p:par>
                                <p:cTn id="33" presetID="21" presetClass="entr" presetSubtype="1"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wheel(1)">
                                      <p:cBhvr>
                                        <p:cTn id="35" dur="2000"/>
                                        <p:tgtEl>
                                          <p:spTgt spid="3">
                                            <p:txEl>
                                              <p:pRg st="6" end="6"/>
                                            </p:txEl>
                                          </p:spTgt>
                                        </p:tgtEl>
                                      </p:cBhvr>
                                    </p:animEffect>
                                  </p:childTnLst>
                                </p:cTn>
                              </p:par>
                              <p:par>
                                <p:cTn id="36" presetID="21" presetClass="entr" presetSubtype="1"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wheel(1)">
                                      <p:cBhvr>
                                        <p:cTn id="38" dur="2000"/>
                                        <p:tgtEl>
                                          <p:spTgt spid="3">
                                            <p:txEl>
                                              <p:pRg st="7" end="7"/>
                                            </p:txEl>
                                          </p:spTgt>
                                        </p:tgtEl>
                                      </p:cBhvr>
                                    </p:animEffect>
                                  </p:childTnLst>
                                </p:cTn>
                              </p:par>
                              <p:par>
                                <p:cTn id="39" presetID="21" presetClass="entr" presetSubtype="1"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wheel(1)">
                                      <p:cBhvr>
                                        <p:cTn id="41"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050" y="0"/>
            <a:ext cx="7315200" cy="1154097"/>
          </a:xfrm>
        </p:spPr>
        <p:txBody>
          <a:bodyPr anchor="ctr">
            <a:scene3d>
              <a:camera prst="orthographicFront"/>
              <a:lightRig rig="threePt" dir="t"/>
            </a:scene3d>
            <a:sp3d prstMaterial="dkEdge"/>
          </a:bodyPr>
          <a:lstStyle/>
          <a:p>
            <a:r>
              <a:rPr lang="tr-TR" dirty="0" smtClean="0"/>
              <a:t>a) Kürt Teali Cemiyeti</a:t>
            </a:r>
            <a:endParaRPr lang="tr-TR" dirty="0"/>
          </a:p>
        </p:txBody>
      </p:sp>
      <p:sp>
        <p:nvSpPr>
          <p:cNvPr id="3" name="İçerik Yer Tutucusu 2"/>
          <p:cNvSpPr>
            <a:spLocks noGrp="1"/>
          </p:cNvSpPr>
          <p:nvPr>
            <p:ph idx="1"/>
          </p:nvPr>
        </p:nvSpPr>
        <p:spPr>
          <a:xfrm>
            <a:off x="1818572" y="2276872"/>
            <a:ext cx="7315200" cy="3539527"/>
          </a:xfrm>
        </p:spPr>
        <p:txBody>
          <a:bodyPr>
            <a:normAutofit/>
          </a:bodyPr>
          <a:lstStyle/>
          <a:p>
            <a:pPr>
              <a:buFont typeface="Wingdings" panose="05000000000000000000" pitchFamily="2" charset="2"/>
              <a:buChar char="Ø"/>
            </a:pPr>
            <a:r>
              <a:rPr lang="tr-TR" sz="2500" dirty="0" smtClean="0"/>
              <a:t>1919 yılında kurulan bu cemiyet, doğu illerini kapsayacak bir şekilde ayrı bir hükümet kurmayı amaçlıyordu.</a:t>
            </a:r>
            <a:endParaRPr lang="tr-TR" sz="2500" dirty="0"/>
          </a:p>
        </p:txBody>
      </p:sp>
      <p:sp>
        <p:nvSpPr>
          <p:cNvPr id="4" name="Dikdörtgen 3"/>
          <p:cNvSpPr/>
          <p:nvPr/>
        </p:nvSpPr>
        <p:spPr>
          <a:xfrm>
            <a:off x="8590873"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8</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3677697383"/>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88" y="0"/>
            <a:ext cx="7315200" cy="1154097"/>
          </a:xfrm>
        </p:spPr>
        <p:txBody>
          <a:bodyPr anchor="ctr"/>
          <a:lstStyle/>
          <a:p>
            <a:r>
              <a:rPr lang="tr-TR" dirty="0"/>
              <a:t>b</a:t>
            </a:r>
            <a:r>
              <a:rPr lang="tr-TR" dirty="0" smtClean="0"/>
              <a:t>) İngiliz Muhipleri Cemiyeti</a:t>
            </a:r>
            <a:endParaRPr lang="tr-TR" dirty="0"/>
          </a:p>
        </p:txBody>
      </p:sp>
      <p:sp>
        <p:nvSpPr>
          <p:cNvPr id="3" name="İçerik Yer Tutucusu 2"/>
          <p:cNvSpPr>
            <a:spLocks noGrp="1"/>
          </p:cNvSpPr>
          <p:nvPr>
            <p:ph idx="1"/>
          </p:nvPr>
        </p:nvSpPr>
        <p:spPr>
          <a:xfrm>
            <a:off x="1828800" y="2204864"/>
            <a:ext cx="7315200" cy="3539527"/>
          </a:xfrm>
        </p:spPr>
        <p:txBody>
          <a:bodyPr/>
          <a:lstStyle/>
          <a:p>
            <a:pPr>
              <a:buFont typeface="Wingdings" panose="05000000000000000000" pitchFamily="2" charset="2"/>
              <a:buChar char="Ø"/>
            </a:pPr>
            <a:r>
              <a:rPr lang="tr-TR" sz="2500" dirty="0" smtClean="0"/>
              <a:t>1919 yılında İstanbul’da kurulan bu cemiyet, halifenin etrafında birleşerek İngiliz mandasının sağlanmasını amaçlıyordu</a:t>
            </a:r>
            <a:r>
              <a:rPr lang="tr-TR" dirty="0" smtClean="0"/>
              <a:t>.</a:t>
            </a:r>
          </a:p>
          <a:p>
            <a:pPr marL="45720" indent="0">
              <a:buNone/>
            </a:pPr>
            <a:endParaRPr lang="tr-TR" dirty="0"/>
          </a:p>
        </p:txBody>
      </p:sp>
      <p:sp>
        <p:nvSpPr>
          <p:cNvPr id="4" name="Dikdörtgen 3"/>
          <p:cNvSpPr/>
          <p:nvPr/>
        </p:nvSpPr>
        <p:spPr>
          <a:xfrm>
            <a:off x="8532440"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9</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xmlns="" val="288184499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Them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410</TotalTime>
  <Words>1173</Words>
  <Application>Microsoft Office PowerPoint</Application>
  <PresentationFormat>Ekran Gösterisi (4:3)</PresentationFormat>
  <Paragraphs>232</Paragraphs>
  <Slides>31</Slides>
  <Notes>4</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Default Theme</vt:lpstr>
      <vt:lpstr>2.Ünite  Milli uyanış: Yurdumuzun işgaline tepkiler</vt:lpstr>
      <vt:lpstr>1.Zararlı Cemiyetler</vt:lpstr>
      <vt:lpstr>Mavri Mira Cemiyeti</vt:lpstr>
      <vt:lpstr>b)  Etnik-i Eterya Cemiyeti</vt:lpstr>
      <vt:lpstr>c)  Pontus Cemiyeti</vt:lpstr>
      <vt:lpstr>ç) Taşnak &amp; Hınçak Cemiyetleri</vt:lpstr>
      <vt:lpstr>B)  Milli Mücadeleye Karşı Olan Cemiyetler</vt:lpstr>
      <vt:lpstr>a) Kürt Teali Cemiyeti</vt:lpstr>
      <vt:lpstr>b) İngiliz Muhipleri Cemiyeti</vt:lpstr>
      <vt:lpstr>c) Wilson İlkeleri Cemiyeti </vt:lpstr>
      <vt:lpstr>ç) İslam Teali Cemiyeti</vt:lpstr>
      <vt:lpstr>d)Hürriyet &amp; İtilaf Fırkası</vt:lpstr>
      <vt:lpstr>2. Yararlı Cemiyetler</vt:lpstr>
      <vt:lpstr>Milli Kongre Cemiyeti</vt:lpstr>
      <vt:lpstr>Kilikyalılar Cemiyeti </vt:lpstr>
      <vt:lpstr>Trakya-Paşaeli Müdafaa-i Hukuk Cemiyeti </vt:lpstr>
      <vt:lpstr>İzmir Müdafaa-i Hukuk-ı Osmaniye Cemiyeti</vt:lpstr>
      <vt:lpstr>Trabzon Muhafazaa-i Hukuk-ı Milliye Cemiyeti</vt:lpstr>
      <vt:lpstr>Anadolu Kadınları Müdafaa-i Vatan Cemiyeti</vt:lpstr>
      <vt:lpstr>Doğu Anadolu Müdafaa-i Hukuk-ı Milliye Cemiyeti(Vilâyat-ı Şarkiye)</vt:lpstr>
      <vt:lpstr>---Yararlı Cemiyetlerin Ortak Özellikleri---</vt:lpstr>
      <vt:lpstr>Kuvayımillîye</vt:lpstr>
      <vt:lpstr>Kuvayımillîye’nin Önemi</vt:lpstr>
      <vt:lpstr>Slayt 24</vt:lpstr>
      <vt:lpstr>Slayt 25</vt:lpstr>
      <vt:lpstr>Slayt 26</vt:lpstr>
      <vt:lpstr>Slayt 27</vt:lpstr>
      <vt:lpstr>Slayt 28</vt:lpstr>
      <vt:lpstr>Slayt 29</vt:lpstr>
      <vt:lpstr>Slayt 30</vt:lpstr>
      <vt:lpstr>Slayt 31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2015-10-28T19:56:17Z</dcterms:created>
  <dcterms:modified xsi:type="dcterms:W3CDTF">2015-12-13T09:11:22Z</dcterms:modified>
  <cp:category>www.sorubak.com</cp:category>
</cp:coreProperties>
</file>