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47" r:id="rId2"/>
    <p:sldId id="348" r:id="rId3"/>
    <p:sldId id="356" r:id="rId4"/>
    <p:sldId id="354" r:id="rId5"/>
    <p:sldId id="353" r:id="rId6"/>
    <p:sldId id="352" r:id="rId7"/>
    <p:sldId id="349" r:id="rId8"/>
    <p:sldId id="350" r:id="rId9"/>
    <p:sldId id="355" r:id="rId10"/>
    <p:sldId id="357" r:id="rId11"/>
    <p:sldId id="358" r:id="rId12"/>
    <p:sldId id="359" r:id="rId13"/>
    <p:sldId id="360" r:id="rId14"/>
    <p:sldId id="339" r:id="rId15"/>
    <p:sldId id="340" r:id="rId16"/>
    <p:sldId id="342" r:id="rId17"/>
    <p:sldId id="344" r:id="rId18"/>
    <p:sldId id="345" r:id="rId19"/>
    <p:sldId id="346" r:id="rId20"/>
    <p:sldId id="361" r:id="rId21"/>
    <p:sldId id="362" r:id="rId22"/>
    <p:sldId id="363" r:id="rId23"/>
    <p:sldId id="367" r:id="rId24"/>
    <p:sldId id="333" r:id="rId25"/>
    <p:sldId id="368" r:id="rId26"/>
    <p:sldId id="369" r:id="rId27"/>
    <p:sldId id="366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896C6-8C9F-4D90-B9BE-F9B7D6F0736C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E91D-03E8-4378-AB6A-2D7D9B701D4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0221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0455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510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3903663"/>
            <a:ext cx="4038600" cy="21526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DBBDE47-2C7E-41AC-8B20-8AD5155565D7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FB35465-172C-4D59-9263-6DFB7CCE5972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7945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E919346-DB66-41B1-9C63-E4881A7C2638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9.gif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15.gif"/><Relationship Id="rId18" Type="http://schemas.openxmlformats.org/officeDocument/2006/relationships/image" Target="../media/image20.gif"/><Relationship Id="rId26" Type="http://schemas.openxmlformats.org/officeDocument/2006/relationships/image" Target="../media/image28.gif"/><Relationship Id="rId39" Type="http://schemas.openxmlformats.org/officeDocument/2006/relationships/image" Target="../media/image41.gif"/><Relationship Id="rId3" Type="http://schemas.openxmlformats.org/officeDocument/2006/relationships/image" Target="../media/image5.gif"/><Relationship Id="rId21" Type="http://schemas.openxmlformats.org/officeDocument/2006/relationships/image" Target="../media/image23.gif"/><Relationship Id="rId34" Type="http://schemas.openxmlformats.org/officeDocument/2006/relationships/image" Target="../media/image36.gif"/><Relationship Id="rId42" Type="http://schemas.openxmlformats.org/officeDocument/2006/relationships/image" Target="../media/image44.gif"/><Relationship Id="rId47" Type="http://schemas.openxmlformats.org/officeDocument/2006/relationships/hyperlink" Target="http://www.------------/forum/ext.php?ref=http://imageshack.us/?x=my6&amp;myref=http://imageshack.us/" TargetMode="External"/><Relationship Id="rId7" Type="http://schemas.openxmlformats.org/officeDocument/2006/relationships/image" Target="../media/image9.gif"/><Relationship Id="rId12" Type="http://schemas.openxmlformats.org/officeDocument/2006/relationships/image" Target="../media/image14.gif"/><Relationship Id="rId17" Type="http://schemas.openxmlformats.org/officeDocument/2006/relationships/image" Target="../media/image19.gif"/><Relationship Id="rId25" Type="http://schemas.openxmlformats.org/officeDocument/2006/relationships/image" Target="../media/image27.gif"/><Relationship Id="rId33" Type="http://schemas.openxmlformats.org/officeDocument/2006/relationships/image" Target="../media/image35.gif"/><Relationship Id="rId38" Type="http://schemas.openxmlformats.org/officeDocument/2006/relationships/image" Target="../media/image40.gif"/><Relationship Id="rId46" Type="http://schemas.openxmlformats.org/officeDocument/2006/relationships/image" Target="../media/image47.gif"/><Relationship Id="rId2" Type="http://schemas.openxmlformats.org/officeDocument/2006/relationships/image" Target="../media/image4.gif"/><Relationship Id="rId16" Type="http://schemas.openxmlformats.org/officeDocument/2006/relationships/image" Target="../media/image18.gif"/><Relationship Id="rId20" Type="http://schemas.openxmlformats.org/officeDocument/2006/relationships/image" Target="../media/image22.gif"/><Relationship Id="rId29" Type="http://schemas.openxmlformats.org/officeDocument/2006/relationships/image" Target="../media/image31.gif"/><Relationship Id="rId41" Type="http://schemas.openxmlformats.org/officeDocument/2006/relationships/image" Target="../media/image4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11" Type="http://schemas.openxmlformats.org/officeDocument/2006/relationships/image" Target="../media/image13.gif"/><Relationship Id="rId24" Type="http://schemas.openxmlformats.org/officeDocument/2006/relationships/image" Target="../media/image26.gif"/><Relationship Id="rId32" Type="http://schemas.openxmlformats.org/officeDocument/2006/relationships/image" Target="../media/image34.gif"/><Relationship Id="rId37" Type="http://schemas.openxmlformats.org/officeDocument/2006/relationships/image" Target="../media/image39.gif"/><Relationship Id="rId40" Type="http://schemas.openxmlformats.org/officeDocument/2006/relationships/image" Target="../media/image42.gif"/><Relationship Id="rId45" Type="http://schemas.openxmlformats.org/officeDocument/2006/relationships/image" Target="../media/image46.gif"/><Relationship Id="rId5" Type="http://schemas.openxmlformats.org/officeDocument/2006/relationships/image" Target="../media/image7.gif"/><Relationship Id="rId15" Type="http://schemas.openxmlformats.org/officeDocument/2006/relationships/image" Target="../media/image17.gif"/><Relationship Id="rId23" Type="http://schemas.openxmlformats.org/officeDocument/2006/relationships/image" Target="../media/image25.gif"/><Relationship Id="rId28" Type="http://schemas.openxmlformats.org/officeDocument/2006/relationships/image" Target="../media/image30.gif"/><Relationship Id="rId36" Type="http://schemas.openxmlformats.org/officeDocument/2006/relationships/image" Target="../media/image38.gif"/><Relationship Id="rId10" Type="http://schemas.openxmlformats.org/officeDocument/2006/relationships/image" Target="../media/image12.gif"/><Relationship Id="rId19" Type="http://schemas.openxmlformats.org/officeDocument/2006/relationships/image" Target="../media/image21.gif"/><Relationship Id="rId31" Type="http://schemas.openxmlformats.org/officeDocument/2006/relationships/image" Target="../media/image33.gif"/><Relationship Id="rId44" Type="http://schemas.openxmlformats.org/officeDocument/2006/relationships/image" Target="../media/image45.gif"/><Relationship Id="rId4" Type="http://schemas.openxmlformats.org/officeDocument/2006/relationships/image" Target="../media/image6.gif"/><Relationship Id="rId9" Type="http://schemas.openxmlformats.org/officeDocument/2006/relationships/image" Target="../media/image11.gif"/><Relationship Id="rId14" Type="http://schemas.openxmlformats.org/officeDocument/2006/relationships/image" Target="../media/image16.gif"/><Relationship Id="rId22" Type="http://schemas.openxmlformats.org/officeDocument/2006/relationships/image" Target="../media/image24.gif"/><Relationship Id="rId27" Type="http://schemas.openxmlformats.org/officeDocument/2006/relationships/image" Target="../media/image29.gif"/><Relationship Id="rId30" Type="http://schemas.openxmlformats.org/officeDocument/2006/relationships/image" Target="../media/image32.gif"/><Relationship Id="rId35" Type="http://schemas.openxmlformats.org/officeDocument/2006/relationships/image" Target="../media/image37.gif"/><Relationship Id="rId43" Type="http://schemas.openxmlformats.org/officeDocument/2006/relationships/hyperlink" Target="http://www.------------/forum/ext.php?ref=http://imageshack.us/?x=my6&amp;myref=http://www.imageshack.us/" TargetMode="External"/><Relationship Id="rId48" Type="http://schemas.openxmlformats.org/officeDocument/2006/relationships/image" Target="../media/image4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gif"/><Relationship Id="rId4" Type="http://schemas.openxmlformats.org/officeDocument/2006/relationships/image" Target="../media/image7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gif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271" name="WordArt 6"/>
          <p:cNvSpPr>
            <a:spLocks noChangeArrowheads="1" noChangeShapeType="1" noTextEdit="1"/>
          </p:cNvSpPr>
          <p:nvPr/>
        </p:nvSpPr>
        <p:spPr bwMode="auto">
          <a:xfrm>
            <a:off x="285720" y="214290"/>
            <a:ext cx="8858280" cy="16478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marL="742950" indent="-742950"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BİLİNÇLİ TÜKETİCİ </a:t>
            </a:r>
          </a:p>
        </p:txBody>
      </p:sp>
      <p:pic>
        <p:nvPicPr>
          <p:cNvPr id="15" name="Picture 6" descr="http://img.photobucket.com/albums/v235/SmileyMags/Dads/Gpa01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2214578" cy="3931386"/>
          </a:xfrm>
          <a:prstGeom prst="rect">
            <a:avLst/>
          </a:prstGeom>
          <a:noFill/>
        </p:spPr>
      </p:pic>
      <p:pic>
        <p:nvPicPr>
          <p:cNvPr id="16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000240"/>
            <a:ext cx="3448050" cy="4472010"/>
          </a:xfrm>
          <a:prstGeom prst="rect">
            <a:avLst/>
          </a:prstGeom>
          <a:noFill/>
        </p:spPr>
      </p:pic>
      <p:pic>
        <p:nvPicPr>
          <p:cNvPr id="74760" name="Picture 8" descr="http://www.memuruz.net/file/news/default/elektrik-faturalarindaki-ihbarname-sok-etti-335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857364"/>
            <a:ext cx="2286016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ulut Belirtme Çizgisi"/>
          <p:cNvSpPr/>
          <p:nvPr/>
        </p:nvSpPr>
        <p:spPr>
          <a:xfrm>
            <a:off x="2214546" y="357166"/>
            <a:ext cx="6357982" cy="1643074"/>
          </a:xfrm>
          <a:prstGeom prst="cloudCallout">
            <a:avLst>
              <a:gd name="adj1" fmla="val -60733"/>
              <a:gd name="adj2" fmla="val 80871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500306"/>
            <a:ext cx="4786314" cy="379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Dikdörtgen"/>
          <p:cNvSpPr/>
          <p:nvPr/>
        </p:nvSpPr>
        <p:spPr>
          <a:xfrm>
            <a:off x="2643174" y="785794"/>
            <a:ext cx="5643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  Sizce çocuk ne yapıyor?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38917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71612"/>
            <a:ext cx="1900251" cy="2714644"/>
          </a:xfrm>
          <a:prstGeom prst="rect">
            <a:avLst/>
          </a:prstGeom>
          <a:noFill/>
        </p:spPr>
      </p:pic>
      <p:graphicFrame>
        <p:nvGraphicFramePr>
          <p:cNvPr id="38918" name="Object 8"/>
          <p:cNvGraphicFramePr>
            <a:graphicFrameLocks noChangeAspect="1"/>
          </p:cNvGraphicFramePr>
          <p:nvPr/>
        </p:nvGraphicFramePr>
        <p:xfrm>
          <a:off x="1000100" y="4500570"/>
          <a:ext cx="1665287" cy="1657350"/>
        </p:xfrm>
        <a:graphic>
          <a:graphicData uri="http://schemas.openxmlformats.org/presentationml/2006/ole">
            <p:oleObj spid="_x0000_s73733" name="Klip" r:id="rId6" imgW="1665122" imgH="1657807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241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ulut Belirtme Çizgisi"/>
          <p:cNvSpPr/>
          <p:nvPr/>
        </p:nvSpPr>
        <p:spPr>
          <a:xfrm>
            <a:off x="2214546" y="357166"/>
            <a:ext cx="6357982" cy="1643074"/>
          </a:xfrm>
          <a:prstGeom prst="cloudCallout">
            <a:avLst>
              <a:gd name="adj1" fmla="val -63166"/>
              <a:gd name="adj2" fmla="val 97994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643174" y="785794"/>
            <a:ext cx="5643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  Sizce sorun nedir ?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285992"/>
            <a:ext cx="411256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0" name="Picture 4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262890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097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ulut Belirtme Çizgisi"/>
          <p:cNvSpPr/>
          <p:nvPr/>
        </p:nvSpPr>
        <p:spPr>
          <a:xfrm>
            <a:off x="2214546" y="357166"/>
            <a:ext cx="6357982" cy="1643074"/>
          </a:xfrm>
          <a:prstGeom prst="cloudCallout">
            <a:avLst>
              <a:gd name="adj1" fmla="val -62945"/>
              <a:gd name="adj2" fmla="val 111693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714612" y="714356"/>
            <a:ext cx="56436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 </a:t>
            </a:r>
            <a:r>
              <a:rPr lang="pt-BR" sz="2800" b="1" dirty="0" smtClean="0">
                <a:solidFill>
                  <a:schemeClr val="bg1"/>
                </a:solidFill>
              </a:rPr>
              <a:t>Resimdeki çocuk bilinçli bir</a:t>
            </a:r>
          </a:p>
          <a:p>
            <a:r>
              <a:rPr lang="it-IT" sz="2800" b="1" dirty="0" smtClean="0">
                <a:solidFill>
                  <a:schemeClr val="bg1"/>
                </a:solidFill>
              </a:rPr>
              <a:t>tüketici midir</a:t>
            </a:r>
            <a:r>
              <a:rPr lang="tr-TR" sz="2800" b="1" dirty="0" smtClean="0">
                <a:solidFill>
                  <a:schemeClr val="bg1"/>
                </a:solidFill>
              </a:rPr>
              <a:t> ?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285992"/>
            <a:ext cx="4429156" cy="387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4" name="Picture 4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85926"/>
            <a:ext cx="262890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7432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03188"/>
            <a:ext cx="8507412" cy="1314450"/>
          </a:xfrm>
        </p:spPr>
        <p:txBody>
          <a:bodyPr/>
          <a:lstStyle/>
          <a:p>
            <a:r>
              <a:rPr lang="tr-TR" sz="3200" b="1">
                <a:solidFill>
                  <a:srgbClr val="FF3300"/>
                </a:solidFill>
              </a:rPr>
              <a:t>Günlük yaşamımızda işlerimizi yaparken birçok enerji türünden yararlanırız.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000000"/>
                </a:solidFill>
              </a:rPr>
              <a:t>Elektrik</a:t>
            </a:r>
          </a:p>
          <a:p>
            <a:r>
              <a:rPr lang="tr-TR" b="1" dirty="0">
                <a:solidFill>
                  <a:srgbClr val="000000"/>
                </a:solidFill>
              </a:rPr>
              <a:t>Kömür</a:t>
            </a:r>
          </a:p>
          <a:p>
            <a:r>
              <a:rPr lang="tr-TR" b="1" dirty="0" smtClean="0">
                <a:solidFill>
                  <a:srgbClr val="000000"/>
                </a:solidFill>
              </a:rPr>
              <a:t>Odun</a:t>
            </a:r>
            <a:endParaRPr lang="tr-TR" b="1" dirty="0">
              <a:solidFill>
                <a:srgbClr val="000000"/>
              </a:solidFill>
            </a:endParaRPr>
          </a:p>
          <a:p>
            <a:r>
              <a:rPr lang="tr-TR" b="1" dirty="0">
                <a:solidFill>
                  <a:srgbClr val="000000"/>
                </a:solidFill>
              </a:rPr>
              <a:t>Su</a:t>
            </a:r>
          </a:p>
          <a:p>
            <a:r>
              <a:rPr lang="tr-TR" b="1" dirty="0">
                <a:solidFill>
                  <a:srgbClr val="000000"/>
                </a:solidFill>
              </a:rPr>
              <a:t>Petrol</a:t>
            </a:r>
          </a:p>
          <a:p>
            <a:r>
              <a:rPr lang="tr-TR" b="1" dirty="0">
                <a:solidFill>
                  <a:srgbClr val="000000"/>
                </a:solidFill>
              </a:rPr>
              <a:t>Doğal gaz , kullandığımız enerji kaynaklarındandır.</a:t>
            </a:r>
          </a:p>
        </p:txBody>
      </p:sp>
      <p:pic>
        <p:nvPicPr>
          <p:cNvPr id="43010" name="Picture 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71611"/>
            <a:ext cx="1643074" cy="2678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0037817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s1035"/>
          <p:cNvSpPr>
            <a:spLocks noChangeArrowheads="1"/>
          </p:cNvSpPr>
          <p:nvPr/>
        </p:nvSpPr>
        <p:spPr bwMode="auto">
          <a:xfrm>
            <a:off x="357158" y="500042"/>
            <a:ext cx="7072362" cy="142876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tr-TR" sz="2800" dirty="0" smtClean="0">
              <a:solidFill>
                <a:schemeClr val="bg1"/>
              </a:solidFill>
            </a:endParaRPr>
          </a:p>
          <a:p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71472" y="500042"/>
            <a:ext cx="68580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Gereksiz yanan lambaları söndürmeliyiz.</a:t>
            </a:r>
            <a:endParaRPr lang="es-ES" sz="3200" dirty="0" smtClean="0">
              <a:solidFill>
                <a:schemeClr val="bg1"/>
              </a:solidFill>
            </a:endParaRPr>
          </a:p>
        </p:txBody>
      </p:sp>
      <p:pic>
        <p:nvPicPr>
          <p:cNvPr id="5" name="Picture 18" descr="http://img-fotki.yandex.ru/get/6312/64520380.24/0_793e9_6bc17066_X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71678"/>
            <a:ext cx="7858180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s1035"/>
          <p:cNvSpPr>
            <a:spLocks noChangeArrowheads="1"/>
          </p:cNvSpPr>
          <p:nvPr/>
        </p:nvSpPr>
        <p:spPr bwMode="auto">
          <a:xfrm>
            <a:off x="285720" y="357166"/>
            <a:ext cx="8143932" cy="13573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tr-TR" sz="2800" dirty="0" smtClean="0">
              <a:solidFill>
                <a:schemeClr val="bg1"/>
              </a:solidFill>
            </a:endParaRPr>
          </a:p>
          <a:p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00034" y="500043"/>
            <a:ext cx="81439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Calibri" pitchFamily="34" charset="0"/>
              </a:rPr>
              <a:t>Suları boş yere akıtmamalıyız.</a:t>
            </a:r>
          </a:p>
          <a:p>
            <a:endParaRPr lang="es-ES" sz="3200" dirty="0" smtClean="0">
              <a:solidFill>
                <a:schemeClr val="bg1"/>
              </a:solidFill>
            </a:endParaRPr>
          </a:p>
        </p:txBody>
      </p:sp>
      <p:pic>
        <p:nvPicPr>
          <p:cNvPr id="5" name="Picture 2" descr="http://img-fotki.yandex.ru/get/5404/irina-marianna.5/0_4594a_194a00f2_XL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00240"/>
            <a:ext cx="707236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s1035"/>
          <p:cNvSpPr>
            <a:spLocks noChangeArrowheads="1"/>
          </p:cNvSpPr>
          <p:nvPr/>
        </p:nvSpPr>
        <p:spPr bwMode="auto">
          <a:xfrm>
            <a:off x="214282" y="214290"/>
            <a:ext cx="8501122" cy="200026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r>
              <a:rPr lang="tr-TR" sz="3200" b="1" dirty="0" smtClean="0">
                <a:solidFill>
                  <a:srgbClr val="000000"/>
                </a:solidFill>
                <a:latin typeface="Calibri" pitchFamily="34" charset="0"/>
              </a:rPr>
              <a:t>Sıcak havalarda kombinin ayarını düşürerek , ocak ve fırını gereksiz yere açık bırakmayarak </a:t>
            </a:r>
            <a:r>
              <a:rPr lang="tr-TR" sz="3200" b="1" dirty="0" smtClean="0">
                <a:solidFill>
                  <a:srgbClr val="FF3300"/>
                </a:solidFill>
                <a:latin typeface="Calibri" pitchFamily="34" charset="0"/>
              </a:rPr>
              <a:t>doğalgaz</a:t>
            </a:r>
            <a:r>
              <a:rPr lang="tr-TR" sz="3200" b="1" dirty="0" smtClean="0">
                <a:solidFill>
                  <a:srgbClr val="000000"/>
                </a:solidFill>
                <a:latin typeface="Calibri" pitchFamily="34" charset="0"/>
              </a:rPr>
              <a:t>dan tasarruf etmeliyiz</a:t>
            </a:r>
            <a:endParaRPr lang="tr-TR" sz="32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" name="Picture 10" descr="http://img-fotki.yandex.ru/get/4400/irina-marianna.5/0_45cb1_b944b16f_X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428868"/>
            <a:ext cx="800105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s1035"/>
          <p:cNvSpPr>
            <a:spLocks noChangeArrowheads="1"/>
          </p:cNvSpPr>
          <p:nvPr/>
        </p:nvSpPr>
        <p:spPr bwMode="auto">
          <a:xfrm>
            <a:off x="214282" y="428604"/>
            <a:ext cx="8501122" cy="92869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tr-TR" sz="2800" dirty="0" smtClean="0">
              <a:solidFill>
                <a:schemeClr val="bg1"/>
              </a:solidFill>
            </a:endParaRPr>
          </a:p>
          <a:p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596" y="642918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latin typeface="Calibri" pitchFamily="34" charset="0"/>
              </a:rPr>
              <a:t>Bilgisayarı, işimiz bittiğinde kapatmalıyız.</a:t>
            </a:r>
            <a:endParaRPr lang="es-ES" sz="32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" name="Picture 6" descr="http://img.photobucket.com/albums/v235/SmileyMags/Dads/Gpa01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071678"/>
            <a:ext cx="2214578" cy="3931386"/>
          </a:xfrm>
          <a:prstGeom prst="rect">
            <a:avLst/>
          </a:prstGeom>
          <a:noFill/>
        </p:spPr>
      </p:pic>
      <p:pic>
        <p:nvPicPr>
          <p:cNvPr id="77826" name="Picture 2" descr="http://www.freewebsite-service.com/images/uploaded/blogsize/4c8a3eb551723100920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500306"/>
            <a:ext cx="3333750" cy="2371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s1035"/>
          <p:cNvSpPr>
            <a:spLocks noChangeArrowheads="1"/>
          </p:cNvSpPr>
          <p:nvPr/>
        </p:nvSpPr>
        <p:spPr bwMode="auto">
          <a:xfrm>
            <a:off x="500034" y="214290"/>
            <a:ext cx="7429552" cy="207170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Buzdolabının kapısı uzun süre açık bırakmamalıyız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" name="Picture 6" descr="http://img.photobucket.com/albums/v235/SmileyMags/Dads/Gpa01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428868"/>
            <a:ext cx="2214578" cy="3931386"/>
          </a:xfrm>
          <a:prstGeom prst="rect">
            <a:avLst/>
          </a:prstGeom>
          <a:noFill/>
        </p:spPr>
      </p:pic>
      <p:pic>
        <p:nvPicPr>
          <p:cNvPr id="76802" name="Picture 2" descr="http://www.gif-gifs.com/turkish-gif/Buzdolab%C4%B1%20Gif/Buzdolab%C4%B1%20Gif%20(5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643182"/>
            <a:ext cx="1123950" cy="2457451"/>
          </a:xfrm>
          <a:prstGeom prst="rect">
            <a:avLst/>
          </a:prstGeom>
          <a:noFill/>
        </p:spPr>
      </p:pic>
      <p:pic>
        <p:nvPicPr>
          <p:cNvPr id="76804" name="Picture 4" descr="http://www.gif-gifs.com/turkish-gif/Buzdolab%C4%B1%20Gif/Buzdolab%C4%B1%20Gif%20(6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3429000"/>
            <a:ext cx="1552575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s1035"/>
          <p:cNvSpPr>
            <a:spLocks noChangeArrowheads="1"/>
          </p:cNvSpPr>
          <p:nvPr/>
        </p:nvSpPr>
        <p:spPr bwMode="auto">
          <a:xfrm>
            <a:off x="285720" y="428604"/>
            <a:ext cx="8501122" cy="158432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Tüm bunlara dikkat edilirse faturalarımıza daha az para öderiz dedi.</a:t>
            </a:r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143116"/>
            <a:ext cx="3448050" cy="4472010"/>
          </a:xfrm>
          <a:prstGeom prst="rect">
            <a:avLst/>
          </a:prstGeom>
          <a:noFill/>
        </p:spPr>
      </p:pic>
      <p:pic>
        <p:nvPicPr>
          <p:cNvPr id="10" name="Picture 6" descr="http://img.photobucket.com/albums/v235/SmileyMags/Dads/Gpa01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2214578" cy="3931386"/>
          </a:xfrm>
          <a:prstGeom prst="rect">
            <a:avLst/>
          </a:prstGeom>
          <a:noFill/>
        </p:spPr>
      </p:pic>
      <p:pic>
        <p:nvPicPr>
          <p:cNvPr id="11" name="Picture 4" descr="http://www.erbaadan.com/images/upload/20150219AW329742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2571744"/>
            <a:ext cx="2902284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3e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20938"/>
            <a:ext cx="914400" cy="838200"/>
          </a:xfrm>
          <a:prstGeom prst="rect">
            <a:avLst/>
          </a:prstGeom>
          <a:noFill/>
        </p:spPr>
      </p:pic>
      <p:pic>
        <p:nvPicPr>
          <p:cNvPr id="2053" name="Picture 5" descr="b9l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213100"/>
            <a:ext cx="901700" cy="1008063"/>
          </a:xfrm>
          <a:prstGeom prst="rect">
            <a:avLst/>
          </a:prstGeom>
          <a:noFill/>
        </p:spPr>
      </p:pic>
      <p:pic>
        <p:nvPicPr>
          <p:cNvPr id="2054" name="Picture 6" descr="c7y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188913"/>
            <a:ext cx="876300" cy="609600"/>
          </a:xfrm>
          <a:prstGeom prst="rect">
            <a:avLst/>
          </a:prstGeom>
          <a:noFill/>
        </p:spPr>
      </p:pic>
      <p:pic>
        <p:nvPicPr>
          <p:cNvPr id="2055" name="Picture 7" descr="d7g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1844675"/>
            <a:ext cx="723900" cy="876300"/>
          </a:xfrm>
          <a:prstGeom prst="rect">
            <a:avLst/>
          </a:prstGeom>
          <a:noFill/>
        </p:spPr>
      </p:pic>
      <p:pic>
        <p:nvPicPr>
          <p:cNvPr id="2058" name="Picture 10" descr="f8b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66788" cy="1081088"/>
          </a:xfrm>
          <a:prstGeom prst="rect">
            <a:avLst/>
          </a:prstGeom>
          <a:noFill/>
        </p:spPr>
      </p:pic>
      <p:pic>
        <p:nvPicPr>
          <p:cNvPr id="2059" name="Picture 11" descr="g1ep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5876925"/>
            <a:ext cx="885825" cy="619125"/>
          </a:xfrm>
          <a:prstGeom prst="rect">
            <a:avLst/>
          </a:prstGeom>
          <a:noFill/>
        </p:spPr>
      </p:pic>
      <p:pic>
        <p:nvPicPr>
          <p:cNvPr id="2060" name="Picture 12" descr="h7yq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675" y="5084763"/>
            <a:ext cx="800100" cy="809625"/>
          </a:xfrm>
          <a:prstGeom prst="rect">
            <a:avLst/>
          </a:prstGeom>
          <a:noFill/>
        </p:spPr>
      </p:pic>
      <p:pic>
        <p:nvPicPr>
          <p:cNvPr id="2061" name="Picture 13" descr="i0ie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5600" y="4221163"/>
            <a:ext cx="809625" cy="809625"/>
          </a:xfrm>
          <a:prstGeom prst="rect">
            <a:avLst/>
          </a:prstGeom>
          <a:noFill/>
        </p:spPr>
      </p:pic>
      <p:pic>
        <p:nvPicPr>
          <p:cNvPr id="2062" name="Picture 14" descr="j6vo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263" y="1412875"/>
            <a:ext cx="733425" cy="819150"/>
          </a:xfrm>
          <a:prstGeom prst="rect">
            <a:avLst/>
          </a:prstGeom>
          <a:noFill/>
        </p:spPr>
      </p:pic>
      <p:pic>
        <p:nvPicPr>
          <p:cNvPr id="2064" name="Picture 16" descr="l3mn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49463" y="404813"/>
            <a:ext cx="847725" cy="1079500"/>
          </a:xfrm>
          <a:prstGeom prst="rect">
            <a:avLst/>
          </a:prstGeom>
          <a:noFill/>
        </p:spPr>
      </p:pic>
      <p:pic>
        <p:nvPicPr>
          <p:cNvPr id="2065" name="Picture 17" descr="m9zs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288" y="3644900"/>
            <a:ext cx="857250" cy="781050"/>
          </a:xfrm>
          <a:prstGeom prst="rect">
            <a:avLst/>
          </a:prstGeom>
          <a:noFill/>
        </p:spPr>
      </p:pic>
      <p:pic>
        <p:nvPicPr>
          <p:cNvPr id="2066" name="Picture 18" descr="n6sy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6100" y="5734050"/>
            <a:ext cx="876300" cy="809625"/>
          </a:xfrm>
          <a:prstGeom prst="rect">
            <a:avLst/>
          </a:prstGeom>
          <a:noFill/>
        </p:spPr>
      </p:pic>
      <p:pic>
        <p:nvPicPr>
          <p:cNvPr id="2067" name="Picture 19" descr="o7hu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16688" y="4365625"/>
            <a:ext cx="952500" cy="714375"/>
          </a:xfrm>
          <a:prstGeom prst="rect">
            <a:avLst/>
          </a:prstGeom>
          <a:noFill/>
        </p:spPr>
      </p:pic>
      <p:pic>
        <p:nvPicPr>
          <p:cNvPr id="2068" name="Picture 20" descr="p3wc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1413" y="5661025"/>
            <a:ext cx="742950" cy="847725"/>
          </a:xfrm>
          <a:prstGeom prst="rect">
            <a:avLst/>
          </a:prstGeom>
          <a:noFill/>
        </p:spPr>
      </p:pic>
      <p:pic>
        <p:nvPicPr>
          <p:cNvPr id="2069" name="Picture 21" descr="q6mw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96188" y="5013325"/>
            <a:ext cx="895350" cy="809625"/>
          </a:xfrm>
          <a:prstGeom prst="rect">
            <a:avLst/>
          </a:prstGeom>
          <a:noFill/>
        </p:spPr>
      </p:pic>
      <p:pic>
        <p:nvPicPr>
          <p:cNvPr id="2070" name="Picture 22" descr="r0so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40200" y="476250"/>
            <a:ext cx="1114425" cy="771525"/>
          </a:xfrm>
          <a:prstGeom prst="rect">
            <a:avLst/>
          </a:prstGeom>
          <a:noFill/>
        </p:spPr>
      </p:pic>
      <p:pic>
        <p:nvPicPr>
          <p:cNvPr id="2071" name="Picture 23" descr="s6qj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763713" y="1773238"/>
            <a:ext cx="819150" cy="781050"/>
          </a:xfrm>
          <a:prstGeom prst="rect">
            <a:avLst/>
          </a:prstGeom>
          <a:noFill/>
        </p:spPr>
      </p:pic>
      <p:pic>
        <p:nvPicPr>
          <p:cNvPr id="2074" name="Picture 26" descr="v9ru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011863" y="549275"/>
            <a:ext cx="895350" cy="838200"/>
          </a:xfrm>
          <a:prstGeom prst="rect">
            <a:avLst/>
          </a:prstGeom>
          <a:noFill/>
        </p:spPr>
      </p:pic>
      <p:pic>
        <p:nvPicPr>
          <p:cNvPr id="2077" name="Picture 29" descr="y9db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95738" y="5013325"/>
            <a:ext cx="733425" cy="742950"/>
          </a:xfrm>
          <a:prstGeom prst="rect">
            <a:avLst/>
          </a:prstGeom>
          <a:noFill/>
        </p:spPr>
      </p:pic>
      <p:pic>
        <p:nvPicPr>
          <p:cNvPr id="2078" name="Picture 30" descr="z4tg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555875" y="3357563"/>
            <a:ext cx="933450" cy="771525"/>
          </a:xfrm>
          <a:prstGeom prst="rect">
            <a:avLst/>
          </a:prstGeom>
          <a:noFill/>
        </p:spPr>
      </p:pic>
      <p:pic>
        <p:nvPicPr>
          <p:cNvPr id="2057" name="Picture 9" descr="e8fk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067175" y="4149725"/>
            <a:ext cx="752475" cy="790575"/>
          </a:xfrm>
          <a:prstGeom prst="rect">
            <a:avLst/>
          </a:prstGeom>
          <a:noFill/>
        </p:spPr>
      </p:pic>
      <p:pic>
        <p:nvPicPr>
          <p:cNvPr id="2079" name="Picture 31" descr="a0qx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991475" y="1844675"/>
            <a:ext cx="1152525" cy="1084263"/>
          </a:xfrm>
          <a:prstGeom prst="rect">
            <a:avLst/>
          </a:prstGeom>
          <a:noFill/>
        </p:spPr>
      </p:pic>
      <p:pic>
        <p:nvPicPr>
          <p:cNvPr id="2080" name="Picture 32" descr="b2yx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427538" y="3068638"/>
            <a:ext cx="739775" cy="538162"/>
          </a:xfrm>
          <a:prstGeom prst="rect">
            <a:avLst/>
          </a:prstGeom>
          <a:noFill/>
        </p:spPr>
      </p:pic>
      <p:pic>
        <p:nvPicPr>
          <p:cNvPr id="2083" name="Picture 35" descr="f4uq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451725" y="5876925"/>
            <a:ext cx="714375" cy="792163"/>
          </a:xfrm>
          <a:prstGeom prst="rect">
            <a:avLst/>
          </a:prstGeom>
          <a:noFill/>
        </p:spPr>
      </p:pic>
      <p:pic>
        <p:nvPicPr>
          <p:cNvPr id="2084" name="Picture 36" descr="g2tt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348038" y="4292600"/>
            <a:ext cx="719137" cy="557213"/>
          </a:xfrm>
          <a:prstGeom prst="rect">
            <a:avLst/>
          </a:prstGeom>
          <a:noFill/>
        </p:spPr>
      </p:pic>
      <p:pic>
        <p:nvPicPr>
          <p:cNvPr id="2085" name="Picture 37" descr="h1vp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23850" y="1628775"/>
            <a:ext cx="719138" cy="719138"/>
          </a:xfrm>
          <a:prstGeom prst="rect">
            <a:avLst/>
          </a:prstGeom>
          <a:noFill/>
        </p:spPr>
      </p:pic>
      <p:pic>
        <p:nvPicPr>
          <p:cNvPr id="2088" name="Picture 40" descr="j2lb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23850" y="4941888"/>
            <a:ext cx="584200" cy="647700"/>
          </a:xfrm>
          <a:prstGeom prst="rect">
            <a:avLst/>
          </a:prstGeom>
          <a:noFill/>
        </p:spPr>
      </p:pic>
      <p:pic>
        <p:nvPicPr>
          <p:cNvPr id="2089" name="Picture 41" descr="k9ih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502400" y="3284538"/>
            <a:ext cx="677863" cy="720725"/>
          </a:xfrm>
          <a:prstGeom prst="rect">
            <a:avLst/>
          </a:prstGeom>
          <a:noFill/>
        </p:spPr>
      </p:pic>
      <p:pic>
        <p:nvPicPr>
          <p:cNvPr id="2090" name="Picture 42" descr="l4xx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5154613" y="188913"/>
            <a:ext cx="806450" cy="1008062"/>
          </a:xfrm>
          <a:prstGeom prst="rect">
            <a:avLst/>
          </a:prstGeom>
          <a:noFill/>
        </p:spPr>
      </p:pic>
      <p:pic>
        <p:nvPicPr>
          <p:cNvPr id="2091" name="Picture 43" descr="m1wt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63938" y="5949950"/>
            <a:ext cx="514350" cy="466725"/>
          </a:xfrm>
          <a:prstGeom prst="rect">
            <a:avLst/>
          </a:prstGeom>
          <a:noFill/>
        </p:spPr>
      </p:pic>
      <p:pic>
        <p:nvPicPr>
          <p:cNvPr id="2092" name="Picture 44" descr="o6sf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316913" y="4652963"/>
            <a:ext cx="571500" cy="428625"/>
          </a:xfrm>
          <a:prstGeom prst="rect">
            <a:avLst/>
          </a:prstGeom>
          <a:noFill/>
        </p:spPr>
      </p:pic>
      <p:pic>
        <p:nvPicPr>
          <p:cNvPr id="2094" name="Picture 46" descr="s9uw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6732588" y="1636713"/>
            <a:ext cx="792162" cy="746125"/>
          </a:xfrm>
          <a:prstGeom prst="rect">
            <a:avLst/>
          </a:prstGeom>
          <a:noFill/>
        </p:spPr>
      </p:pic>
      <p:pic>
        <p:nvPicPr>
          <p:cNvPr id="2095" name="Picture 47" descr="t0xt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572000" y="1341438"/>
            <a:ext cx="687388" cy="701675"/>
          </a:xfrm>
          <a:prstGeom prst="rect">
            <a:avLst/>
          </a:prstGeom>
          <a:noFill/>
        </p:spPr>
      </p:pic>
      <p:pic>
        <p:nvPicPr>
          <p:cNvPr id="2096" name="Picture 48" descr="v3yx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6084888" y="1773238"/>
            <a:ext cx="533400" cy="495300"/>
          </a:xfrm>
          <a:prstGeom prst="rect">
            <a:avLst/>
          </a:prstGeom>
          <a:noFill/>
        </p:spPr>
      </p:pic>
      <p:pic>
        <p:nvPicPr>
          <p:cNvPr id="2097" name="Picture 49" descr="u5jn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2484438" y="4437063"/>
            <a:ext cx="504825" cy="457200"/>
          </a:xfrm>
          <a:prstGeom prst="rect">
            <a:avLst/>
          </a:prstGeom>
          <a:noFill/>
        </p:spPr>
      </p:pic>
      <p:pic>
        <p:nvPicPr>
          <p:cNvPr id="2098" name="Picture 50" descr="y3zx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6877050" y="260350"/>
            <a:ext cx="438150" cy="438150"/>
          </a:xfrm>
          <a:prstGeom prst="rect">
            <a:avLst/>
          </a:prstGeom>
          <a:noFill/>
        </p:spPr>
      </p:pic>
      <p:pic>
        <p:nvPicPr>
          <p:cNvPr id="2099" name="Picture 51" descr="z6dg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724525" y="3573463"/>
            <a:ext cx="552450" cy="466725"/>
          </a:xfrm>
          <a:prstGeom prst="rect">
            <a:avLst/>
          </a:prstGeom>
          <a:noFill/>
        </p:spPr>
      </p:pic>
      <p:pic>
        <p:nvPicPr>
          <p:cNvPr id="2087" name="Picture 39" descr="3058mo"/>
          <p:cNvPicPr>
            <a:picLocks noChangeAspect="1" noChangeArrowheads="1" noCrop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787900" y="3644900"/>
            <a:ext cx="647700" cy="647700"/>
          </a:xfrm>
          <a:prstGeom prst="rect">
            <a:avLst/>
          </a:prstGeom>
          <a:noFill/>
        </p:spPr>
      </p:pic>
      <p:pic>
        <p:nvPicPr>
          <p:cNvPr id="2101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00338" y="620713"/>
            <a:ext cx="1871662" cy="1762125"/>
          </a:xfrm>
          <a:prstGeom prst="rect">
            <a:avLst/>
          </a:prstGeom>
          <a:noFill/>
        </p:spPr>
      </p:pic>
      <p:pic>
        <p:nvPicPr>
          <p:cNvPr id="2103" name="Picture 55" descr="h2rj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971550" y="4581525"/>
            <a:ext cx="1590675" cy="1600200"/>
          </a:xfrm>
          <a:prstGeom prst="rect">
            <a:avLst/>
          </a:prstGeom>
          <a:noFill/>
        </p:spPr>
      </p:pic>
      <p:pic>
        <p:nvPicPr>
          <p:cNvPr id="2105" name="Picture 57" descr="n5cb"/>
          <p:cNvPicPr>
            <a:picLocks noChangeAspect="1" noChangeArrowheads="1" noCrop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7092950" y="2852738"/>
            <a:ext cx="1743075" cy="1619250"/>
          </a:xfrm>
          <a:prstGeom prst="rect">
            <a:avLst/>
          </a:prstGeom>
          <a:noFill/>
        </p:spPr>
      </p:pic>
      <p:pic>
        <p:nvPicPr>
          <p:cNvPr id="2107" name="Picture 59" descr="g5lk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5435600" y="5013325"/>
            <a:ext cx="1533525" cy="1695450"/>
          </a:xfrm>
          <a:prstGeom prst="rect">
            <a:avLst/>
          </a:prstGeom>
          <a:noFill/>
        </p:spPr>
      </p:pic>
      <p:pic>
        <p:nvPicPr>
          <p:cNvPr id="2109" name="Picture 61" descr="j8u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596188" y="260350"/>
            <a:ext cx="1257300" cy="1695450"/>
          </a:xfrm>
          <a:prstGeom prst="rect">
            <a:avLst/>
          </a:prstGeom>
          <a:noFill/>
        </p:spPr>
      </p:pic>
      <p:pic>
        <p:nvPicPr>
          <p:cNvPr id="2111" name="Picture 63" descr="p4c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1187450" y="2924175"/>
            <a:ext cx="1304925" cy="1695450"/>
          </a:xfrm>
          <a:prstGeom prst="rect">
            <a:avLst/>
          </a:prstGeom>
          <a:noFill/>
        </p:spPr>
      </p:pic>
      <p:pic>
        <p:nvPicPr>
          <p:cNvPr id="2113" name="Picture 65" descr="v4hs">
            <a:hlinkClick r:id="rId47"/>
          </p:cNvPr>
          <p:cNvPicPr>
            <a:picLocks noChangeAspect="1" noChangeArrowheads="1" noCrop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684213" y="260350"/>
            <a:ext cx="1390650" cy="1695450"/>
          </a:xfrm>
          <a:prstGeom prst="rect">
            <a:avLst/>
          </a:prstGeom>
          <a:noFill/>
        </p:spPr>
      </p:pic>
      <p:sp>
        <p:nvSpPr>
          <p:cNvPr id="49" name="WordArt 14"/>
          <p:cNvSpPr>
            <a:spLocks noChangeArrowheads="1" noChangeShapeType="1" noTextEdit="1"/>
          </p:cNvSpPr>
          <p:nvPr/>
        </p:nvSpPr>
        <p:spPr bwMode="auto">
          <a:xfrm>
            <a:off x="2857488" y="2428868"/>
            <a:ext cx="3143272" cy="719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50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86050" y="500042"/>
            <a:ext cx="1871662" cy="1762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ulut Belirtme Çizgisi"/>
          <p:cNvSpPr/>
          <p:nvPr/>
        </p:nvSpPr>
        <p:spPr>
          <a:xfrm>
            <a:off x="2214546" y="357166"/>
            <a:ext cx="6357982" cy="1643074"/>
          </a:xfrm>
          <a:prstGeom prst="cloudCallout">
            <a:avLst>
              <a:gd name="adj1" fmla="val -52767"/>
              <a:gd name="adj2" fmla="val 96282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643174" y="785794"/>
            <a:ext cx="56436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  Bilinçli tüketici kimdir ?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45058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028824"/>
            <a:ext cx="3448050" cy="4829176"/>
          </a:xfrm>
          <a:prstGeom prst="rect">
            <a:avLst/>
          </a:prstGeom>
          <a:noFill/>
        </p:spPr>
      </p:pic>
      <p:graphicFrame>
        <p:nvGraphicFramePr>
          <p:cNvPr id="45059" name="Object 8"/>
          <p:cNvGraphicFramePr>
            <a:graphicFrameLocks noChangeAspect="1"/>
          </p:cNvGraphicFramePr>
          <p:nvPr/>
        </p:nvGraphicFramePr>
        <p:xfrm>
          <a:off x="4500562" y="3786190"/>
          <a:ext cx="1665287" cy="1657350"/>
        </p:xfrm>
        <a:graphic>
          <a:graphicData uri="http://schemas.openxmlformats.org/presentationml/2006/ole">
            <p:oleObj spid="_x0000_s74757" name="Klip" r:id="rId5" imgW="1665122" imgH="1657807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1597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285728"/>
            <a:ext cx="4402138" cy="2185990"/>
          </a:xfrm>
        </p:spPr>
        <p:txBody>
          <a:bodyPr/>
          <a:lstStyle/>
          <a:p>
            <a:r>
              <a:rPr lang="tr-TR" sz="3600" b="1" dirty="0">
                <a:solidFill>
                  <a:srgbClr val="FF0000"/>
                </a:solidFill>
              </a:rPr>
              <a:t>Gereksiz yanan lambaları </a:t>
            </a:r>
            <a:r>
              <a:rPr lang="tr-TR" sz="3600" b="1" dirty="0" smtClean="0">
                <a:solidFill>
                  <a:srgbClr val="FF0000"/>
                </a:solidFill>
              </a:rPr>
              <a:t>söndüren kişidir.</a:t>
            </a:r>
            <a:endParaRPr lang="tr-TR" sz="3600" b="1" dirty="0">
              <a:solidFill>
                <a:srgbClr val="FF0000"/>
              </a:solidFill>
            </a:endParaRPr>
          </a:p>
        </p:txBody>
      </p:sp>
      <p:pic>
        <p:nvPicPr>
          <p:cNvPr id="27652" name="Picture 4" descr="j0336481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24525" y="1268413"/>
            <a:ext cx="1439863" cy="1739900"/>
          </a:xfrm>
          <a:noFill/>
          <a:ln/>
        </p:spPr>
      </p:pic>
      <p:pic>
        <p:nvPicPr>
          <p:cNvPr id="27655" name="Picture 7" descr="j0356666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43504" y="3571876"/>
            <a:ext cx="2016125" cy="2016125"/>
          </a:xfrm>
          <a:noFill/>
          <a:ln/>
        </p:spPr>
      </p:pic>
      <p:pic>
        <p:nvPicPr>
          <p:cNvPr id="64514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2028824"/>
            <a:ext cx="3448050" cy="40433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18610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357166"/>
            <a:ext cx="4786346" cy="2471742"/>
          </a:xfrm>
        </p:spPr>
        <p:txBody>
          <a:bodyPr/>
          <a:lstStyle/>
          <a:p>
            <a:r>
              <a:rPr lang="tr-TR" sz="2800" b="1" dirty="0">
                <a:solidFill>
                  <a:srgbClr val="FF0000"/>
                </a:solidFill>
              </a:rPr>
              <a:t>Suları boş yere </a:t>
            </a:r>
            <a:r>
              <a:rPr lang="tr-TR" sz="2800" b="1" dirty="0" smtClean="0">
                <a:solidFill>
                  <a:srgbClr val="FF0000"/>
                </a:solidFill>
              </a:rPr>
              <a:t>akıtmayan. Açık </a:t>
            </a:r>
            <a:r>
              <a:rPr lang="tr-TR" sz="2800" b="1" dirty="0">
                <a:solidFill>
                  <a:srgbClr val="FF0000"/>
                </a:solidFill>
              </a:rPr>
              <a:t>kalan muslukları </a:t>
            </a:r>
            <a:r>
              <a:rPr lang="tr-TR" sz="2800" b="1" dirty="0" smtClean="0">
                <a:solidFill>
                  <a:srgbClr val="FF0000"/>
                </a:solidFill>
              </a:rPr>
              <a:t>kapatan kişidir.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30724" name="Picture 4" descr="j0354497[1]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86380" y="2428868"/>
            <a:ext cx="1622425" cy="1649412"/>
          </a:xfrm>
          <a:noFill/>
          <a:ln/>
        </p:spPr>
      </p:pic>
      <p:pic>
        <p:nvPicPr>
          <p:cNvPr id="30727" name="Picture 7" descr="j0354386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286380" y="428604"/>
            <a:ext cx="1666875" cy="1584325"/>
          </a:xfrm>
          <a:noFill/>
          <a:ln/>
        </p:spPr>
      </p:pic>
      <p:pic>
        <p:nvPicPr>
          <p:cNvPr id="63490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285992"/>
            <a:ext cx="2886973" cy="4043358"/>
          </a:xfrm>
          <a:prstGeom prst="rect">
            <a:avLst/>
          </a:prstGeom>
          <a:noFill/>
        </p:spPr>
      </p:pic>
      <p:graphicFrame>
        <p:nvGraphicFramePr>
          <p:cNvPr id="63491" name="Object 8"/>
          <p:cNvGraphicFramePr>
            <a:graphicFrameLocks noChangeAspect="1"/>
          </p:cNvGraphicFramePr>
          <p:nvPr/>
        </p:nvGraphicFramePr>
        <p:xfrm>
          <a:off x="214282" y="2786058"/>
          <a:ext cx="1665287" cy="1657350"/>
        </p:xfrm>
        <a:graphic>
          <a:graphicData uri="http://schemas.openxmlformats.org/presentationml/2006/ole">
            <p:oleObj spid="_x0000_s75781" name="Klip" r:id="rId7" imgW="1665122" imgH="1657807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90498603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517451" y="548680"/>
            <a:ext cx="760035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tr-TR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Soğuk havalarda evin kapısını ve penceresini açık bırakmayan kişidir. .</a:t>
            </a:r>
            <a:endParaRPr lang="tr-TR" sz="4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42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3483" y="2937523"/>
            <a:ext cx="2019854" cy="2828912"/>
          </a:xfrm>
          <a:prstGeom prst="rect">
            <a:avLst/>
          </a:prstGeom>
          <a:noFill/>
        </p:spPr>
      </p:pic>
      <p:pic>
        <p:nvPicPr>
          <p:cNvPr id="5" name="Picture 12" descr="http://img-fotki.yandex.ru/get/5900/irina-marianna.8/0_4c9c0_cb131036_X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847" y="2708920"/>
            <a:ext cx="4452929" cy="32861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104185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243887" cy="2714644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000000"/>
                </a:solidFill>
              </a:rPr>
              <a:t>Enerji kaynaklarının sınırlı ve tükenebilir olduğunu </a:t>
            </a:r>
            <a:r>
              <a:rPr lang="tr-TR" b="1" dirty="0" smtClean="0">
                <a:solidFill>
                  <a:srgbClr val="000000"/>
                </a:solidFill>
              </a:rPr>
              <a:t>unutmayan.</a:t>
            </a:r>
            <a:r>
              <a:rPr lang="tr-TR" b="1" dirty="0">
                <a:solidFill>
                  <a:srgbClr val="000000"/>
                </a:solidFill>
              </a:rPr>
              <a:t/>
            </a:r>
            <a:br>
              <a:rPr lang="tr-TR" b="1" dirty="0">
                <a:solidFill>
                  <a:srgbClr val="000000"/>
                </a:solidFill>
              </a:rPr>
            </a:br>
            <a:r>
              <a:rPr lang="tr-TR" b="1" dirty="0" smtClean="0">
                <a:solidFill>
                  <a:srgbClr val="000000"/>
                </a:solidFill>
              </a:rPr>
              <a:t>Bu </a:t>
            </a:r>
            <a:r>
              <a:rPr lang="tr-TR" b="1" dirty="0">
                <a:solidFill>
                  <a:srgbClr val="000000"/>
                </a:solidFill>
              </a:rPr>
              <a:t>nedenle enerji kaynaklarını tutumlu </a:t>
            </a:r>
            <a:r>
              <a:rPr lang="tr-TR" b="1" dirty="0" smtClean="0">
                <a:solidFill>
                  <a:srgbClr val="000000"/>
                </a:solidFill>
              </a:rPr>
              <a:t>kullanan kişidir.</a:t>
            </a:r>
            <a:endParaRPr lang="tr-TR" b="1" dirty="0">
              <a:solidFill>
                <a:srgbClr val="000000"/>
              </a:solidFill>
            </a:endParaRPr>
          </a:p>
        </p:txBody>
      </p:sp>
      <p:pic>
        <p:nvPicPr>
          <p:cNvPr id="41986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00438"/>
            <a:ext cx="1662100" cy="2327859"/>
          </a:xfrm>
          <a:prstGeom prst="rect">
            <a:avLst/>
          </a:prstGeom>
          <a:noFill/>
        </p:spPr>
      </p:pic>
      <p:pic>
        <p:nvPicPr>
          <p:cNvPr id="7" name="Picture 14" descr="http://img-fotki.yandex.ru/get/5007/64520380.1e/0_71400_2f012bef_X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000373"/>
            <a:ext cx="5643602" cy="32147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500034" y="500042"/>
            <a:ext cx="4071966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>
                <a:solidFill>
                  <a:srgbClr val="FF0000"/>
                </a:solidFill>
              </a:rPr>
              <a:t>SAKIN </a:t>
            </a:r>
            <a:r>
              <a:rPr lang="tr-TR" sz="2800" b="1" dirty="0" smtClean="0">
                <a:solidFill>
                  <a:srgbClr val="FF0000"/>
                </a:solidFill>
              </a:rPr>
              <a:t>UNUTMA</a:t>
            </a:r>
            <a:endParaRPr lang="tr-TR" sz="28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tr-TR" sz="2800" b="1" dirty="0">
                <a:solidFill>
                  <a:srgbClr val="FF0000"/>
                </a:solidFill>
              </a:rPr>
              <a:t>Ellerini yıkadıktan sonra musluğu kapatmayı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tr-TR" sz="2800" b="1" dirty="0">
                <a:solidFill>
                  <a:srgbClr val="FF0000"/>
                </a:solidFill>
              </a:rPr>
              <a:t>Boşa yanan lambaları </a:t>
            </a:r>
            <a:r>
              <a:rPr lang="tr-TR" sz="2800" b="1" dirty="0" smtClean="0">
                <a:solidFill>
                  <a:srgbClr val="FF0000"/>
                </a:solidFill>
              </a:rPr>
              <a:t>kapatmayı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tr-TR" sz="2800" b="1" dirty="0" smtClean="0">
                <a:solidFill>
                  <a:srgbClr val="FF0000"/>
                </a:solidFill>
              </a:rPr>
              <a:t>Soğuk havalarda evin kapısını ve penceresini açık bırakmayı .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61442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786190"/>
            <a:ext cx="2019854" cy="2828912"/>
          </a:xfrm>
          <a:prstGeom prst="rect">
            <a:avLst/>
          </a:prstGeom>
          <a:noFill/>
        </p:spPr>
      </p:pic>
      <p:pic>
        <p:nvPicPr>
          <p:cNvPr id="5" name="Picture 12" descr="http://img-fotki.yandex.ru/get/5900/irina-marianna.8/0_4c9c0_cb131036_X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57166"/>
            <a:ext cx="4452929" cy="32861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533347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_s1035"/>
          <p:cNvSpPr>
            <a:spLocks noChangeArrowheads="1"/>
          </p:cNvSpPr>
          <p:nvPr/>
        </p:nvSpPr>
        <p:spPr bwMode="auto">
          <a:xfrm>
            <a:off x="214282" y="428604"/>
            <a:ext cx="7893074" cy="158432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Kaynakları özenli kullanmak aile bütçesine katkı sağlar. Bu durumda ülke ekonomisi olumlu etkilenir.  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54274" name="Picture 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2357430"/>
            <a:ext cx="3849108" cy="3786214"/>
          </a:xfrm>
          <a:prstGeom prst="rect">
            <a:avLst/>
          </a:prstGeom>
          <a:noFill/>
        </p:spPr>
      </p:pic>
      <p:graphicFrame>
        <p:nvGraphicFramePr>
          <p:cNvPr id="54275" name="Object 8"/>
          <p:cNvGraphicFramePr>
            <a:graphicFrameLocks noChangeAspect="1"/>
          </p:cNvGraphicFramePr>
          <p:nvPr/>
        </p:nvGraphicFramePr>
        <p:xfrm>
          <a:off x="6429388" y="2500306"/>
          <a:ext cx="1665287" cy="1657350"/>
        </p:xfrm>
        <a:graphic>
          <a:graphicData uri="http://schemas.openxmlformats.org/presentationml/2006/ole">
            <p:oleObj spid="_x0000_s76806" name="Klip" r:id="rId4" imgW="1665122" imgH="1657807" progId="">
              <p:embed/>
            </p:oleObj>
          </a:graphicData>
        </a:graphic>
      </p:graphicFrame>
      <p:graphicFrame>
        <p:nvGraphicFramePr>
          <p:cNvPr id="54276" name="Object 8"/>
          <p:cNvGraphicFramePr>
            <a:graphicFrameLocks noChangeAspect="1"/>
          </p:cNvGraphicFramePr>
          <p:nvPr/>
        </p:nvGraphicFramePr>
        <p:xfrm>
          <a:off x="285720" y="3286124"/>
          <a:ext cx="1665287" cy="1657350"/>
        </p:xfrm>
        <a:graphic>
          <a:graphicData uri="http://schemas.openxmlformats.org/presentationml/2006/ole">
            <p:oleObj spid="_x0000_s76807" name="Klip" r:id="rId5" imgW="1665122" imgH="1657807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875834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2948" name="Picture 4" descr="adsız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8964613" cy="6858000"/>
          </a:xfrm>
        </p:spPr>
      </p:pic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68313" y="0"/>
            <a:ext cx="8424862" cy="83099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>
                <a:solidFill>
                  <a:srgbClr val="FF0000"/>
                </a:solidFill>
              </a:rPr>
              <a:t>Mutlu olmak için kaynaklarımızı  gereksiz yere tüketmemize  gerek yok.</a:t>
            </a:r>
          </a:p>
        </p:txBody>
      </p:sp>
    </p:spTree>
    <p:extLst>
      <p:ext uri="{BB962C8B-B14F-4D97-AF65-F5344CB8AC3E}">
        <p14:creationId xmlns:p14="http://schemas.microsoft.com/office/powerpoint/2010/main" xmlns="" val="299431052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_s1035"/>
          <p:cNvSpPr>
            <a:spLocks noChangeArrowheads="1"/>
          </p:cNvSpPr>
          <p:nvPr/>
        </p:nvSpPr>
        <p:spPr bwMode="auto">
          <a:xfrm>
            <a:off x="785786" y="571480"/>
            <a:ext cx="6286544" cy="2357454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tr-TR" sz="2800" dirty="0" smtClean="0">
              <a:solidFill>
                <a:schemeClr val="bg1"/>
              </a:solidFill>
            </a:endParaRPr>
          </a:p>
          <a:p>
            <a:r>
              <a:rPr lang="tr-TR" sz="6000" dirty="0" smtClean="0">
                <a:solidFill>
                  <a:schemeClr val="bg1"/>
                </a:solidFill>
              </a:rPr>
              <a:t> </a:t>
            </a:r>
            <a:r>
              <a:rPr lang="tr-TR" sz="6000" b="1" dirty="0" smtClean="0">
                <a:solidFill>
                  <a:schemeClr val="bg1"/>
                </a:solidFill>
                <a:latin typeface="Calibri" pitchFamily="34" charset="0"/>
              </a:rPr>
              <a:t>GÖRSELLERİ  YORUMLAYALIM</a:t>
            </a:r>
            <a:endParaRPr lang="tr-TR" sz="6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571876"/>
            <a:ext cx="2019854" cy="2828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C:\Users\Türk Irkı\Documents\17365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707236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1.bp.blogspot.com/-CweBLqjfiWU/T1pcD6xRiaI/AAAAAAAAAUU/zwPX0Alc4F4/s400/enerji+verimlili%C4%9Fi+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09" y="785794"/>
            <a:ext cx="7071149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i44.tinypic.com/mkyiw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358246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://img.webme.com/pic/k/kodyuzbasi/ytt7762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5286412" cy="4214842"/>
          </a:xfrm>
          <a:prstGeom prst="rect">
            <a:avLst/>
          </a:prstGeom>
          <a:noFill/>
        </p:spPr>
      </p:pic>
      <p:pic>
        <p:nvPicPr>
          <p:cNvPr id="3" name="Picture 4" descr="http://www.bibliotekawszkole.pl/inne/gazetki/55/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5143512"/>
            <a:ext cx="1276350" cy="1524001"/>
          </a:xfrm>
          <a:prstGeom prst="rect">
            <a:avLst/>
          </a:prstGeom>
          <a:noFill/>
        </p:spPr>
      </p:pic>
      <p:pic>
        <p:nvPicPr>
          <p:cNvPr id="4" name="Picture 4" descr="http://www.bibliotekawszkole.pl/inne/gazetki/55/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000636"/>
            <a:ext cx="1276350" cy="1524001"/>
          </a:xfrm>
          <a:prstGeom prst="rect">
            <a:avLst/>
          </a:prstGeom>
          <a:noFill/>
        </p:spPr>
      </p:pic>
      <p:pic>
        <p:nvPicPr>
          <p:cNvPr id="5" name="Picture 2" descr="http://i44.tinypic.com/24fzdxv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4103" y="285728"/>
            <a:ext cx="3295615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komedgen.com/uploads/2838023a778dfaecdc212708f721b78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001056" cy="6067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://img2.blogcu.com/images/e/n/v/enver66/ter_12374488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7429552" cy="4931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257</TotalTime>
  <Words>188</Words>
  <PresentationFormat>Ekran Gösterisi (4:3)</PresentationFormat>
  <Paragraphs>37</Paragraphs>
  <Slides>27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9" baseType="lpstr">
      <vt:lpstr>Teknik</vt:lpstr>
      <vt:lpstr>Klip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Günlük yaşamımızda işlerimizi yaparken birçok enerji türünden yararlanırız.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Enerji kaynaklarının sınırlı ve tükenebilir olduğunu unutmayan. Bu nedenle enerji kaynaklarını tutumlu kullanan kişidir.</vt:lpstr>
      <vt:lpstr>Slayt 25</vt:lpstr>
      <vt:lpstr>Slayt 26</vt:lpstr>
      <vt:lpstr>Slayt 27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2012-01-06T20:56:32Z</dcterms:created>
  <dcterms:modified xsi:type="dcterms:W3CDTF">2016-08-30T06:54:53Z</dcterms:modified>
  <cp:category>www.sorubak.com</cp:category>
</cp:coreProperties>
</file>