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43"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6787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61" d="100"/>
          <a:sy n="61" d="100"/>
        </p:scale>
        <p:origin x="-1218" y="-74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tr-TR" smtClean="0"/>
              <a:t>Asıl başlık stili için tıklatın</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2407067315"/>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dirty="0" smtClean="0"/>
              <a:t>Resim eklemek için simgeyi tıklatın</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1676221365"/>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tr-TR" smtClean="0"/>
              <a:t>Asıl başlık stili için tıklatın</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4260567783"/>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tr-TR" smtClean="0"/>
              <a:t>Asıl başlık stili için tıklatın</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tr-TR" smtClean="0"/>
              <a:t>Asıl metin stillerini düzenlemek için tıklatın</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0D7293C8-81D4-45D3-82A6-1F94173EBDF4}" type="slidenum">
              <a:rPr lang="tr-TR" smtClean="0"/>
              <a:pPr/>
              <a:t>‹#›</a:t>
            </a:fld>
            <a:endParaRPr lang="tr-TR" dirty="0"/>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xmlns="" val="1526802335"/>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3843199898"/>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4"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848366434"/>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tr-TR" smtClean="0"/>
              <a:t>Asıl başlık stili için tıklatın</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dirty="0" smtClean="0"/>
              <a:t>Resim eklemek için simgeyi tıklatın</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dirty="0" smtClean="0"/>
              <a:t>Resim eklemek için simgeyi tıklatın</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dirty="0" smtClean="0"/>
              <a:t>Resim eklemek için simgeyi tıklatın</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4"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529022581"/>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nchorCtr="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1152643495"/>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4259454669"/>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3"/>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3236899391"/>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5" name="Footer Placeholder 4"/>
          <p:cNvSpPr>
            <a:spLocks noGrp="1"/>
          </p:cNvSpPr>
          <p:nvPr>
            <p:ph type="ftr" sz="quarter" idx="11"/>
          </p:nvPr>
        </p:nvSpPr>
        <p:spPr/>
        <p:txBody>
          <a:bodyPr/>
          <a:lstStyle/>
          <a:p>
            <a:endParaRPr lang="tr-TR" dirty="0"/>
          </a:p>
        </p:txBody>
      </p:sp>
      <p:sp>
        <p:nvSpPr>
          <p:cNvPr id="6" name="Slide Number Placeholder 5"/>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4173402476"/>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2448714071"/>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8" name="Footer Placeholder 7"/>
          <p:cNvSpPr>
            <a:spLocks noGrp="1"/>
          </p:cNvSpPr>
          <p:nvPr>
            <p:ph type="ftr" sz="quarter" idx="11"/>
          </p:nvPr>
        </p:nvSpPr>
        <p:spPr/>
        <p:txBody>
          <a:bodyPr/>
          <a:lstStyle/>
          <a:p>
            <a:endParaRPr lang="tr-TR" dirty="0"/>
          </a:p>
        </p:txBody>
      </p:sp>
      <p:sp>
        <p:nvSpPr>
          <p:cNvPr id="9" name="Slide Number Placeholder 8"/>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2702459006"/>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7" name="Date Placeholder 2"/>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5" name="Footer Placeholder 3"/>
          <p:cNvSpPr>
            <a:spLocks noGrp="1"/>
          </p:cNvSpPr>
          <p:nvPr>
            <p:ph type="ftr" sz="quarter" idx="11"/>
          </p:nvPr>
        </p:nvSpPr>
        <p:spPr/>
        <p:txBody>
          <a:bodyPr/>
          <a:lstStyle/>
          <a:p>
            <a:endParaRPr lang="tr-TR" dirty="0"/>
          </a:p>
        </p:txBody>
      </p:sp>
      <p:sp>
        <p:nvSpPr>
          <p:cNvPr id="6" name="Slide Number Placeholder 4"/>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2079431493"/>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5" name="Footer Placeholder 2"/>
          <p:cNvSpPr>
            <a:spLocks noGrp="1"/>
          </p:cNvSpPr>
          <p:nvPr>
            <p:ph type="ftr" sz="quarter" idx="11"/>
          </p:nvPr>
        </p:nvSpPr>
        <p:spPr/>
        <p:txBody>
          <a:bodyPr/>
          <a:lstStyle/>
          <a:p>
            <a:endParaRPr lang="tr-TR" dirty="0"/>
          </a:p>
        </p:txBody>
      </p:sp>
      <p:sp>
        <p:nvSpPr>
          <p:cNvPr id="6" name="Slide Number Placeholder 3"/>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2853423913"/>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tr-TR" smtClean="0"/>
              <a:t>Asıl başlık stili için tıklatın</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7" name="Date Placeholder 4"/>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5" name="Footer Placeholder 5"/>
          <p:cNvSpPr>
            <a:spLocks noGrp="1"/>
          </p:cNvSpPr>
          <p:nvPr>
            <p:ph type="ftr" sz="quarter" idx="11"/>
          </p:nvPr>
        </p:nvSpPr>
        <p:spPr/>
        <p:txBody>
          <a:bodyPr/>
          <a:lstStyle/>
          <a:p>
            <a:endParaRPr lang="tr-TR" dirty="0"/>
          </a:p>
        </p:txBody>
      </p:sp>
      <p:sp>
        <p:nvSpPr>
          <p:cNvPr id="6" name="Slide Number Placeholder 6"/>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2192898611"/>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dirty="0" smtClean="0"/>
              <a:t>Resim eklemek için simgeyi tıklatın</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FA09394E-485D-4772-B311-C9F6308B9A8C}" type="datetimeFigureOut">
              <a:rPr lang="tr-TR" smtClean="0"/>
              <a:pPr/>
              <a:t>02.06.2016</a:t>
            </a:fld>
            <a:endParaRPr lang="tr-TR" dirty="0"/>
          </a:p>
        </p:txBody>
      </p:sp>
      <p:sp>
        <p:nvSpPr>
          <p:cNvPr id="6" name="Footer Placeholder 5"/>
          <p:cNvSpPr>
            <a:spLocks noGrp="1"/>
          </p:cNvSpPr>
          <p:nvPr>
            <p:ph type="ftr" sz="quarter" idx="11"/>
          </p:nvPr>
        </p:nvSpPr>
        <p:spPr/>
        <p:txBody>
          <a:bodyPr/>
          <a:lstStyle/>
          <a:p>
            <a:endParaRPr lang="tr-TR" dirty="0"/>
          </a:p>
        </p:txBody>
      </p:sp>
      <p:sp>
        <p:nvSpPr>
          <p:cNvPr id="7" name="Slide Number Placeholder 6"/>
          <p:cNvSpPr>
            <a:spLocks noGrp="1"/>
          </p:cNvSpPr>
          <p:nvPr>
            <p:ph type="sldNum" sz="quarter" idx="12"/>
          </p:nvPr>
        </p:nvSpPr>
        <p:spPr/>
        <p:txBody>
          <a:body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4045922352"/>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40000"/>
                <a:lumOff val="60000"/>
              </a:schemeClr>
            </a:gs>
            <a:gs pos="100000">
              <a:schemeClr val="accent1">
                <a:lumMod val="95000"/>
                <a:lumOff val="5000"/>
              </a:schemeClr>
            </a:gs>
            <a:gs pos="100000">
              <a:schemeClr val="accent1">
                <a:lumMod val="60000"/>
              </a:schemeClr>
            </a:gs>
          </a:gsLst>
          <a:path path="circle">
            <a:fillToRect l="50000" t="130000" r="50000" b="-30000"/>
          </a:path>
          <a:tileRect/>
        </a:gra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cstate="print">
            <a:extLst>
              <a:ext uri="{28A0092B-C50C-407E-A947-70E740481C1C}">
                <a14:useLocalDpi xmlns:a14="http://schemas.microsoft.com/office/drawing/2010/main" xmlns=""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cstate="print">
            <a:extLst>
              <a:ext uri="{28A0092B-C50C-407E-A947-70E740481C1C}">
                <a14:useLocalDpi xmlns:a14="http://schemas.microsoft.com/office/drawing/2010/main" xmlns=""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cstate="print">
            <a:extLst>
              <a:ext uri="{28A0092B-C50C-407E-A947-70E740481C1C}">
                <a14:useLocalDpi xmlns:a14="http://schemas.microsoft.com/office/drawing/2010/main" xmlns=""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cstate="print">
            <a:extLst>
              <a:ext uri="{28A0092B-C50C-407E-A947-70E740481C1C}">
                <a14:useLocalDpi xmlns:a14="http://schemas.microsoft.com/office/drawing/2010/main" xmlns=""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FA09394E-485D-4772-B311-C9F6308B9A8C}" type="datetimeFigureOut">
              <a:rPr lang="tr-TR" smtClean="0"/>
              <a:pPr/>
              <a:t>02.06.2016</a:t>
            </a:fld>
            <a:endParaRPr lang="tr-TR" dirty="0"/>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tr-TR" dirty="0"/>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0D7293C8-81D4-45D3-82A6-1F94173EBDF4}" type="slidenum">
              <a:rPr lang="tr-TR" smtClean="0"/>
              <a:pPr/>
              <a:t>‹#›</a:t>
            </a:fld>
            <a:endParaRPr lang="tr-TR" dirty="0"/>
          </a:p>
        </p:txBody>
      </p:sp>
    </p:spTree>
    <p:extLst>
      <p:ext uri="{BB962C8B-B14F-4D97-AF65-F5344CB8AC3E}">
        <p14:creationId xmlns:p14="http://schemas.microsoft.com/office/powerpoint/2010/main" xmlns="" val="1794642375"/>
      </p:ext>
    </p:extLst>
  </p:cSld>
  <p:clrMap bg1="dk1" tx1="lt1" bg2="dk2" tx2="lt2" accent1="accent1" accent2="accent2" accent3="accent3" accent4="accent4" accent5="accent5" accent6="accent6" hlink="hlink" folHlink="folHlink"/>
  <p:sldLayoutIdLst>
    <p:sldLayoutId id="2147484144" r:id="rId1"/>
    <p:sldLayoutId id="2147484145" r:id="rId2"/>
    <p:sldLayoutId id="2147484146" r:id="rId3"/>
    <p:sldLayoutId id="2147484147" r:id="rId4"/>
    <p:sldLayoutId id="2147484148" r:id="rId5"/>
    <p:sldLayoutId id="2147484149" r:id="rId6"/>
    <p:sldLayoutId id="2147484150" r:id="rId7"/>
    <p:sldLayoutId id="2147484151" r:id="rId8"/>
    <p:sldLayoutId id="2147484152" r:id="rId9"/>
    <p:sldLayoutId id="2147484153" r:id="rId10"/>
    <p:sldLayoutId id="2147484154" r:id="rId11"/>
    <p:sldLayoutId id="2147484155" r:id="rId12"/>
    <p:sldLayoutId id="2147484156" r:id="rId13"/>
    <p:sldLayoutId id="2147484157" r:id="rId14"/>
    <p:sldLayoutId id="2147484158" r:id="rId15"/>
    <p:sldLayoutId id="2147484159" r:id="rId16"/>
    <p:sldLayoutId id="2147484160" r:id="rId17"/>
  </p:sldLayoutIdLst>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tr.wikipedia.org/wiki/Christopher_Latham_Sholes" TargetMode="External"/><Relationship Id="rId2" Type="http://schemas.openxmlformats.org/officeDocument/2006/relationships/hyperlink" Target="http://tr.wikipedia.org/wiki/1874"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hyperlink" Target="http://tr.wikipedia.org/wiki/20_Ekim" TargetMode="External"/><Relationship Id="rId3" Type="http://schemas.openxmlformats.org/officeDocument/2006/relationships/hyperlink" Target="http://tr.wikipedia.org/wiki/Klavye_(bilgisayar)" TargetMode="External"/><Relationship Id="rId7" Type="http://schemas.openxmlformats.org/officeDocument/2006/relationships/hyperlink" Target="http://tr.wikipedia.org/wiki/1955" TargetMode="External"/><Relationship Id="rId2" Type="http://schemas.openxmlformats.org/officeDocument/2006/relationships/hyperlink" Target="http://tr.wikipedia.org/wiki/T%C3%BCrk%C3%A7e" TargetMode="External"/><Relationship Id="rId1" Type="http://schemas.openxmlformats.org/officeDocument/2006/relationships/slideLayout" Target="../slideLayouts/slideLayout7.xml"/><Relationship Id="rId6" Type="http://schemas.openxmlformats.org/officeDocument/2006/relationships/hyperlink" Target="http://tr.wikipedia.org/wiki/Daktilo" TargetMode="External"/><Relationship Id="rId5" Type="http://schemas.openxmlformats.org/officeDocument/2006/relationships/hyperlink" Target="http://tr.wikipedia.org/wiki/1946" TargetMode="External"/><Relationship Id="rId4" Type="http://schemas.openxmlformats.org/officeDocument/2006/relationships/hyperlink" Target="http://tr.wikipedia.org/wiki/%C4%B0hsan_S%C4%B1tk%C4%B1_Yener"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154954" y="1447799"/>
            <a:ext cx="8825658" cy="3329581"/>
          </a:xfrm>
        </p:spPr>
        <p:txBody>
          <a:bodyPr>
            <a:normAutofit/>
          </a:bodyPr>
          <a:lstStyle/>
          <a:p>
            <a:pPr algn="ctr"/>
            <a:r>
              <a:rPr lang="tr-TR" sz="96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KLAVYE</a:t>
            </a:r>
            <a:r>
              <a:rPr lang="tr-TR"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a:r>
            <a:br>
              <a:rPr lang="tr-TR"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br>
            <a:endParaRPr lang="tr-TR" dirty="0"/>
          </a:p>
        </p:txBody>
      </p:sp>
      <p:sp>
        <p:nvSpPr>
          <p:cNvPr id="3" name="Alt Başlık 2"/>
          <p:cNvSpPr>
            <a:spLocks noGrp="1"/>
          </p:cNvSpPr>
          <p:nvPr>
            <p:ph type="subTitle" idx="1"/>
          </p:nvPr>
        </p:nvSpPr>
        <p:spPr>
          <a:xfrm>
            <a:off x="1154954" y="4777380"/>
            <a:ext cx="10732245" cy="1871775"/>
          </a:xfrm>
        </p:spPr>
        <p:txBody>
          <a:bodyPr>
            <a:noAutofit/>
          </a:bodyPr>
          <a:lstStyle/>
          <a:p>
            <a:r>
              <a:rPr lang="tr-TR" sz="2800" b="1" dirty="0" smtClean="0">
                <a:solidFill>
                  <a:schemeClr val="accent1">
                    <a:lumMod val="75000"/>
                  </a:schemeClr>
                </a:solidFill>
              </a:rPr>
              <a:t>KLAVYE </a:t>
            </a:r>
            <a:r>
              <a:rPr lang="tr-TR" sz="2800" b="1" dirty="0" err="1" smtClean="0">
                <a:solidFill>
                  <a:schemeClr val="accent1">
                    <a:lumMod val="75000"/>
                  </a:schemeClr>
                </a:solidFill>
              </a:rPr>
              <a:t>ÇEŞİTLERi</a:t>
            </a:r>
            <a:r>
              <a:rPr lang="tr-TR" sz="2800" b="1" dirty="0" smtClean="0">
                <a:solidFill>
                  <a:schemeClr val="accent1">
                    <a:lumMod val="75000"/>
                  </a:schemeClr>
                </a:solidFill>
              </a:rPr>
              <a:t> , TARİHSEL SÜRECİ VE KLAVYE KISAYOLLARI</a:t>
            </a:r>
          </a:p>
          <a:p>
            <a:r>
              <a:rPr lang="tr-TR" sz="2800" b="1" dirty="0">
                <a:solidFill>
                  <a:schemeClr val="accent1">
                    <a:lumMod val="75000"/>
                  </a:schemeClr>
                </a:solidFill>
                <a:latin typeface="Segoe Script" panose="020B0504020000000003" pitchFamily="34" charset="0"/>
              </a:rPr>
              <a:t> </a:t>
            </a:r>
            <a:r>
              <a:rPr lang="tr-TR" sz="2800" b="1" dirty="0" smtClean="0">
                <a:solidFill>
                  <a:schemeClr val="accent1">
                    <a:lumMod val="75000"/>
                  </a:schemeClr>
                </a:solidFill>
                <a:latin typeface="Segoe Script" panose="020B0504020000000003" pitchFamily="34" charset="0"/>
              </a:rPr>
              <a:t>                      </a:t>
            </a:r>
          </a:p>
          <a:p>
            <a:r>
              <a:rPr lang="tr-TR" sz="2800" b="1">
                <a:solidFill>
                  <a:schemeClr val="accent1">
                    <a:lumMod val="75000"/>
                  </a:schemeClr>
                </a:solidFill>
                <a:latin typeface="Segoe Script" panose="020B0504020000000003" pitchFamily="34" charset="0"/>
              </a:rPr>
              <a:t> </a:t>
            </a:r>
            <a:r>
              <a:rPr lang="tr-TR" sz="2800" b="1" smtClean="0">
                <a:solidFill>
                  <a:schemeClr val="accent1">
                    <a:lumMod val="75000"/>
                  </a:schemeClr>
                </a:solidFill>
                <a:latin typeface="Segoe Script" panose="020B0504020000000003" pitchFamily="34" charset="0"/>
              </a:rPr>
              <a:t>                                     ESMA DİDEM NALBANT</a:t>
            </a:r>
            <a:endParaRPr lang="tr-TR" sz="2800" b="1" dirty="0" smtClean="0">
              <a:solidFill>
                <a:srgbClr val="002060"/>
              </a:solidFill>
              <a:latin typeface="Segoe Script" panose="020B0504020000000003" pitchFamily="34" charset="0"/>
            </a:endParaRPr>
          </a:p>
          <a:p>
            <a:r>
              <a:rPr lang="tr-TR" sz="2800" b="1" dirty="0">
                <a:solidFill>
                  <a:srgbClr val="002060"/>
                </a:solidFill>
                <a:latin typeface="Segoe Script" panose="020B0504020000000003" pitchFamily="34" charset="0"/>
              </a:rPr>
              <a:t> </a:t>
            </a:r>
            <a:r>
              <a:rPr lang="tr-TR" sz="2800" b="1" dirty="0" smtClean="0">
                <a:solidFill>
                  <a:srgbClr val="002060"/>
                </a:solidFill>
                <a:latin typeface="Segoe Script" panose="020B0504020000000003" pitchFamily="34" charset="0"/>
              </a:rPr>
              <a:t>                                             6-a       494</a:t>
            </a:r>
          </a:p>
          <a:p>
            <a:endParaRPr lang="tr-TR" sz="2800" b="1" dirty="0">
              <a:solidFill>
                <a:schemeClr val="accent1">
                  <a:lumMod val="75000"/>
                </a:schemeClr>
              </a:solidFill>
            </a:endParaRPr>
          </a:p>
        </p:txBody>
      </p:sp>
    </p:spTree>
    <p:extLst>
      <p:ext uri="{BB962C8B-B14F-4D97-AF65-F5344CB8AC3E}">
        <p14:creationId xmlns:p14="http://schemas.microsoft.com/office/powerpoint/2010/main" xmlns="" val="3120298741"/>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88686" y="2397427"/>
            <a:ext cx="6096000" cy="1569660"/>
          </a:xfrm>
          <a:prstGeom prst="rect">
            <a:avLst/>
          </a:prstGeom>
        </p:spPr>
        <p:txBody>
          <a:bodyPr>
            <a:spAutoFit/>
          </a:bodyPr>
          <a:lstStyle/>
          <a:p>
            <a:pPr lvl="0" fontAlgn="base">
              <a:spcBef>
                <a:spcPct val="0"/>
              </a:spcBef>
              <a:spcAft>
                <a:spcPct val="0"/>
              </a:spcAft>
            </a:pPr>
            <a:r>
              <a:rPr lang="tr-TR" sz="3200" dirty="0">
                <a:solidFill>
                  <a:prstClr val="black"/>
                </a:solidFill>
                <a:latin typeface="Calibri" pitchFamily="34" charset="0"/>
                <a:cs typeface="Arial" charset="0"/>
              </a:rPr>
              <a:t>En sağdaki rakamların </a:t>
            </a:r>
            <a:r>
              <a:rPr lang="tr-TR" sz="2400" dirty="0">
                <a:solidFill>
                  <a:prstClr val="black"/>
                </a:solidFill>
                <a:latin typeface="Calibri" pitchFamily="34" charset="0"/>
                <a:cs typeface="Arial" charset="0"/>
              </a:rPr>
              <a:t>kullanılabilmesi</a:t>
            </a:r>
            <a:r>
              <a:rPr lang="tr-TR" sz="3200" dirty="0">
                <a:solidFill>
                  <a:prstClr val="black"/>
                </a:solidFill>
                <a:latin typeface="Calibri" pitchFamily="34" charset="0"/>
                <a:cs typeface="Arial" charset="0"/>
              </a:rPr>
              <a:t> için NUM LOCK ışığının yanması gerekir. </a:t>
            </a:r>
            <a:endParaRPr lang="tr-TR" sz="2400" dirty="0">
              <a:solidFill>
                <a:prstClr val="black"/>
              </a:solidFill>
              <a:latin typeface="Calibri" pitchFamily="34" charset="0"/>
              <a:cs typeface="Arial" charset="0"/>
            </a:endParaRPr>
          </a:p>
        </p:txBody>
      </p:sp>
      <p:sp>
        <p:nvSpPr>
          <p:cNvPr id="3" name="7 Metin kutusu"/>
          <p:cNvSpPr txBox="1"/>
          <p:nvPr/>
        </p:nvSpPr>
        <p:spPr>
          <a:xfrm>
            <a:off x="188686" y="1272255"/>
            <a:ext cx="8215312" cy="708025"/>
          </a:xfrm>
          <a:prstGeom prst="rect">
            <a:avLst/>
          </a:prstGeom>
          <a:noFill/>
          <a:ln>
            <a:noFill/>
          </a:ln>
        </p:spPr>
        <p:txBody>
          <a:bodyPr>
            <a:spAutoFit/>
          </a:bodyPr>
          <a:lstStyle/>
          <a:p>
            <a:pPr fontAlgn="base">
              <a:spcBef>
                <a:spcPct val="0"/>
              </a:spcBef>
              <a:spcAft>
                <a:spcPct val="0"/>
              </a:spcAft>
              <a:defRPr/>
            </a:pPr>
            <a:r>
              <a:rPr lang="tr-TR" sz="4000" b="1" u="sng" dirty="0">
                <a:solidFill>
                  <a:prstClr val="black"/>
                </a:solidFill>
                <a:effectLst>
                  <a:outerShdw blurRad="38100" dist="38100" dir="2700000" algn="tl">
                    <a:srgbClr val="000000">
                      <a:alpha val="43137"/>
                    </a:srgbClr>
                  </a:outerShdw>
                </a:effectLst>
                <a:latin typeface="Calibri" pitchFamily="34" charset="0"/>
                <a:cs typeface="Arial" charset="0"/>
              </a:rPr>
              <a:t>NUM LOCK TUŞU VE IŞIĞI</a:t>
            </a:r>
          </a:p>
        </p:txBody>
      </p:sp>
      <p:sp>
        <p:nvSpPr>
          <p:cNvPr id="5" name="Dikdörtgen 4"/>
          <p:cNvSpPr/>
          <p:nvPr/>
        </p:nvSpPr>
        <p:spPr>
          <a:xfrm>
            <a:off x="188686" y="4312682"/>
            <a:ext cx="5254171" cy="923330"/>
          </a:xfrm>
          <a:prstGeom prst="rect">
            <a:avLst/>
          </a:prstGeom>
        </p:spPr>
        <p:txBody>
          <a:bodyPr wrap="square">
            <a:spAutoFit/>
          </a:bodyPr>
          <a:lstStyle/>
          <a:p>
            <a:r>
              <a:rPr lang="tr-TR" dirty="0" smtClean="0"/>
              <a:t>Bu ışık  sağdaki rakamların sol üst köşesinde bulunan </a:t>
            </a:r>
            <a:r>
              <a:rPr lang="tr-TR" dirty="0" err="1" smtClean="0"/>
              <a:t>Num</a:t>
            </a:r>
            <a:r>
              <a:rPr lang="tr-TR" dirty="0" smtClean="0"/>
              <a:t> </a:t>
            </a:r>
            <a:r>
              <a:rPr lang="tr-TR" dirty="0" err="1" smtClean="0"/>
              <a:t>Lock</a:t>
            </a:r>
            <a:r>
              <a:rPr lang="tr-TR" dirty="0" smtClean="0"/>
              <a:t> tuşu ile yakılabilir söndürülebilir.</a:t>
            </a:r>
            <a:endParaRPr lang="tr-TR"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607425" y="3881940"/>
            <a:ext cx="1846263" cy="25098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298305" y="1878045"/>
            <a:ext cx="4048125" cy="1247775"/>
          </a:xfrm>
          <a:prstGeom prst="rect">
            <a:avLst/>
          </a:prstGeom>
          <a:noFill/>
          <a:ln>
            <a:noFill/>
          </a:ln>
          <a:extLst/>
        </p:spPr>
      </p:pic>
      <p:sp>
        <p:nvSpPr>
          <p:cNvPr id="17" name="Akış Çizelgesi: Bağlayıcı 16"/>
          <p:cNvSpPr/>
          <p:nvPr/>
        </p:nvSpPr>
        <p:spPr>
          <a:xfrm>
            <a:off x="7053943" y="1494971"/>
            <a:ext cx="1756228" cy="1886857"/>
          </a:xfrm>
          <a:prstGeom prst="flowChartConnector">
            <a:avLst/>
          </a:prstGeom>
          <a:noFill/>
          <a:ln w="63500"/>
          <a:effectLst>
            <a:innerShdw blurRad="571500" dist="1308100" dir="11160000">
              <a:schemeClr val="accent1">
                <a:alpha val="4000"/>
              </a:schemeClr>
            </a:innerShdw>
          </a:effectLst>
          <a:scene3d>
            <a:camera prst="orthographicFront"/>
            <a:lightRig rig="threePt" dir="t"/>
          </a:scene3d>
          <a:sp3d>
            <a:bevelT w="317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Akış Çizelgesi: Bağlayıcı 17"/>
          <p:cNvSpPr/>
          <p:nvPr/>
        </p:nvSpPr>
        <p:spPr>
          <a:xfrm>
            <a:off x="8273145" y="3593662"/>
            <a:ext cx="1176109" cy="1088572"/>
          </a:xfrm>
          <a:prstGeom prst="flowChartConnector">
            <a:avLst/>
          </a:prstGeom>
          <a:noFill/>
          <a:ln w="63500">
            <a:solidFill>
              <a:schemeClr val="accent1">
                <a:shade val="50000"/>
              </a:schemeClr>
            </a:solidFill>
          </a:ln>
          <a:effectLst>
            <a:outerShdw blurRad="50800" dist="50800" dir="5400000" algn="ctr" rotWithShape="0">
              <a:schemeClr val="accent1"/>
            </a:outerShdw>
            <a:reflection stA="30000" endPos="65000" dist="508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7 Metin kutusu"/>
          <p:cNvSpPr txBox="1"/>
          <p:nvPr/>
        </p:nvSpPr>
        <p:spPr>
          <a:xfrm>
            <a:off x="2815771" y="218635"/>
            <a:ext cx="8215312" cy="738664"/>
          </a:xfrm>
          <a:prstGeom prst="rect">
            <a:avLst/>
          </a:prstGeom>
          <a:noFill/>
          <a:ln>
            <a:noFill/>
          </a:ln>
        </p:spPr>
        <p:txBody>
          <a:bodyPr>
            <a:spAutoFit/>
          </a:bodyPr>
          <a:lstStyle/>
          <a:p>
            <a:pPr fontAlgn="base">
              <a:spcBef>
                <a:spcPct val="0"/>
              </a:spcBef>
              <a:spcAft>
                <a:spcPct val="0"/>
              </a:spcAft>
              <a:defRPr/>
            </a:pPr>
            <a:r>
              <a:rPr lang="tr-TR" sz="4200" b="1" dirty="0" smtClean="0">
                <a:solidFill>
                  <a:prstClr val="black"/>
                </a:solidFill>
                <a:effectLst>
                  <a:outerShdw blurRad="38100" dist="38100" dir="2700000" algn="tl">
                    <a:srgbClr val="000000">
                      <a:alpha val="43137"/>
                    </a:srgbClr>
                  </a:outerShdw>
                </a:effectLst>
                <a:latin typeface="Calibri" pitchFamily="34" charset="0"/>
                <a:cs typeface="Arial" charset="0"/>
              </a:rPr>
              <a:t>KLAVYE KISAYOLLARI</a:t>
            </a:r>
            <a:endParaRPr lang="tr-TR" sz="4200" b="1" dirty="0">
              <a:solidFill>
                <a:prstClr val="black"/>
              </a:solidFill>
              <a:effectLst>
                <a:outerShdw blurRad="38100" dist="38100" dir="2700000" algn="tl">
                  <a:srgbClr val="000000">
                    <a:alpha val="43137"/>
                  </a:srgbClr>
                </a:outerShdw>
              </a:effectLst>
              <a:latin typeface="Calibri" pitchFamily="34" charset="0"/>
              <a:cs typeface="Arial" charset="0"/>
            </a:endParaRPr>
          </a:p>
        </p:txBody>
      </p:sp>
    </p:spTree>
    <p:extLst>
      <p:ext uri="{BB962C8B-B14F-4D97-AF65-F5344CB8AC3E}">
        <p14:creationId xmlns:p14="http://schemas.microsoft.com/office/powerpoint/2010/main" xmlns="" val="830135217"/>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7 Metin kutusu"/>
          <p:cNvSpPr txBox="1"/>
          <p:nvPr/>
        </p:nvSpPr>
        <p:spPr>
          <a:xfrm>
            <a:off x="1059317" y="0"/>
            <a:ext cx="5167312" cy="830997"/>
          </a:xfrm>
          <a:prstGeom prst="rect">
            <a:avLst/>
          </a:prstGeom>
          <a:noFill/>
        </p:spPr>
        <p:txBody>
          <a:bodyPr wrap="square">
            <a:spAutoFit/>
          </a:bodyPr>
          <a:lstStyle/>
          <a:p>
            <a:pPr>
              <a:defRPr/>
            </a:pPr>
            <a:r>
              <a:rPr lang="tr-TR" sz="4800" b="1" u="sng" dirty="0">
                <a:effectLst>
                  <a:outerShdw blurRad="38100" dist="38100" dir="2700000" algn="tl">
                    <a:srgbClr val="000000">
                      <a:alpha val="43137"/>
                    </a:srgbClr>
                  </a:outerShdw>
                </a:effectLst>
              </a:rPr>
              <a:t>↑ SHIFT  TUŞU</a:t>
            </a:r>
          </a:p>
        </p:txBody>
      </p:sp>
      <p:sp>
        <p:nvSpPr>
          <p:cNvPr id="4" name="Dikdörtgen 3"/>
          <p:cNvSpPr/>
          <p:nvPr/>
        </p:nvSpPr>
        <p:spPr>
          <a:xfrm>
            <a:off x="515030" y="830997"/>
            <a:ext cx="6393770" cy="5632311"/>
          </a:xfrm>
          <a:prstGeom prst="rect">
            <a:avLst/>
          </a:prstGeom>
        </p:spPr>
        <p:txBody>
          <a:bodyPr wrap="square">
            <a:spAutoFit/>
          </a:bodyPr>
          <a:lstStyle/>
          <a:p>
            <a:r>
              <a:rPr lang="tr-TR" sz="3600" dirty="0" smtClean="0"/>
              <a:t>Bu tuş klavyenin sağ ve solunda olmak üzere iki yerde vardır.</a:t>
            </a:r>
            <a:r>
              <a:rPr lang="tr-TR" sz="3600" dirty="0"/>
              <a:t> Bu tuşa bir harf tuşu ile birlikte basıldığında, o harfi büyük yazmakta veya bir rakam tuşu ile birlikte basıldığında ise o rakam tuşunun üst kısmında belirtilen özel karakteri </a:t>
            </a:r>
            <a:r>
              <a:rPr lang="tr-TR" sz="3600" dirty="0" smtClean="0"/>
              <a:t>yazmaktadır.</a:t>
            </a:r>
            <a:endParaRPr lang="tr-TR" sz="3600" dirty="0"/>
          </a:p>
        </p:txBody>
      </p:sp>
      <p:pic>
        <p:nvPicPr>
          <p:cNvPr id="6" name="Resim 5"/>
          <p:cNvPicPr>
            <a:picLocks noChangeAspect="1"/>
          </p:cNvPicPr>
          <p:nvPr/>
        </p:nvPicPr>
        <p:blipFill>
          <a:blip r:embed="rId2" cstate="print"/>
          <a:stretch>
            <a:fillRect/>
          </a:stretch>
        </p:blipFill>
        <p:spPr>
          <a:xfrm>
            <a:off x="7316578" y="3078370"/>
            <a:ext cx="3214688" cy="2530059"/>
          </a:xfrm>
          <a:prstGeom prst="rect">
            <a:avLst/>
          </a:prstGeom>
          <a:effectLst>
            <a:reflection stA="51000" endPos="0" dist="50800" dir="5400000" sy="-100000" algn="bl" rotWithShape="0"/>
          </a:effectLst>
        </p:spPr>
      </p:pic>
      <p:sp>
        <p:nvSpPr>
          <p:cNvPr id="7" name="5 Oval"/>
          <p:cNvSpPr/>
          <p:nvPr/>
        </p:nvSpPr>
        <p:spPr>
          <a:xfrm>
            <a:off x="7316578" y="3911374"/>
            <a:ext cx="3214688" cy="1357312"/>
          </a:xfrm>
          <a:prstGeom prst="ellipse">
            <a:avLst/>
          </a:prstGeom>
          <a:noFill/>
          <a:ln w="63500">
            <a:solidFill>
              <a:srgbClr val="FF0000"/>
            </a:solidFill>
          </a:ln>
          <a:effectLst>
            <a:outerShdw dist="50800" dir="5400000" sx="1000" sy="1000" algn="ctr" rotWithShape="0">
              <a:srgbClr val="000000">
                <a:alpha val="43137"/>
              </a:srgbClr>
            </a:outerShdw>
            <a:reflection stA="99000" endPos="0" dist="50800" dir="5400000" sy="-100000" algn="bl" rotWithShape="0"/>
          </a:effectLst>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0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xmlns="" val="3324118954"/>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Metin kutusu"/>
          <p:cNvSpPr txBox="1"/>
          <p:nvPr/>
        </p:nvSpPr>
        <p:spPr>
          <a:xfrm>
            <a:off x="734672" y="879691"/>
            <a:ext cx="3109006" cy="769441"/>
          </a:xfrm>
          <a:prstGeom prst="rect">
            <a:avLst/>
          </a:prstGeom>
          <a:noFill/>
        </p:spPr>
        <p:txBody>
          <a:bodyPr wrap="square">
            <a:spAutoFit/>
          </a:bodyPr>
          <a:lstStyle/>
          <a:p>
            <a:pPr>
              <a:defRPr/>
            </a:pPr>
            <a:r>
              <a:rPr lang="tr-TR" sz="4400" b="1" u="sng" dirty="0">
                <a:effectLst>
                  <a:outerShdw blurRad="38100" dist="38100" dir="2700000" algn="tl">
                    <a:srgbClr val="000000">
                      <a:alpha val="43137"/>
                    </a:srgbClr>
                  </a:outerShdw>
                </a:effectLst>
              </a:rPr>
              <a:t>Alt Gr Tuşu</a:t>
            </a:r>
          </a:p>
        </p:txBody>
      </p:sp>
      <p:sp>
        <p:nvSpPr>
          <p:cNvPr id="6" name="8 Metin kutusu"/>
          <p:cNvSpPr txBox="1">
            <a:spLocks noChangeArrowheads="1"/>
          </p:cNvSpPr>
          <p:nvPr/>
        </p:nvSpPr>
        <p:spPr bwMode="auto">
          <a:xfrm>
            <a:off x="346075" y="2197188"/>
            <a:ext cx="5216525"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3600" dirty="0"/>
              <a:t>Alt Gr tuşu basılı iken basılan diğer tuşun sağ alt köşesindeki karakter yazılır.</a:t>
            </a:r>
            <a:endParaRPr lang="tr-TR" sz="2800" dirty="0"/>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56624" y="2794994"/>
            <a:ext cx="2819400" cy="1924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5 Oval"/>
          <p:cNvSpPr/>
          <p:nvPr/>
        </p:nvSpPr>
        <p:spPr>
          <a:xfrm>
            <a:off x="8751887" y="3379788"/>
            <a:ext cx="2428875" cy="1285875"/>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000"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67531" y="4973182"/>
            <a:ext cx="2105025" cy="1266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972050" y="4946649"/>
            <a:ext cx="1181100"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10 Metin kutusu"/>
          <p:cNvSpPr txBox="1">
            <a:spLocks noChangeArrowheads="1"/>
          </p:cNvSpPr>
          <p:nvPr/>
        </p:nvSpPr>
        <p:spPr bwMode="auto">
          <a:xfrm>
            <a:off x="3843678" y="4736306"/>
            <a:ext cx="571500" cy="1570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9600" b="1" dirty="0">
                <a:solidFill>
                  <a:srgbClr val="FF0000"/>
                </a:solidFill>
              </a:rPr>
              <a:t>+</a:t>
            </a:r>
          </a:p>
        </p:txBody>
      </p:sp>
      <p:sp>
        <p:nvSpPr>
          <p:cNvPr id="12" name="11 Sağ Ok"/>
          <p:cNvSpPr/>
          <p:nvPr/>
        </p:nvSpPr>
        <p:spPr>
          <a:xfrm>
            <a:off x="6566581" y="5594349"/>
            <a:ext cx="642937"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3" name="12 Metin kutusu"/>
          <p:cNvSpPr txBox="1">
            <a:spLocks noChangeArrowheads="1"/>
          </p:cNvSpPr>
          <p:nvPr/>
        </p:nvSpPr>
        <p:spPr bwMode="auto">
          <a:xfrm>
            <a:off x="7751762" y="5040312"/>
            <a:ext cx="1000125" cy="110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6600" b="1" dirty="0">
                <a:solidFill>
                  <a:srgbClr val="FF0000"/>
                </a:solidFill>
              </a:rPr>
              <a:t>@</a:t>
            </a:r>
          </a:p>
        </p:txBody>
      </p:sp>
    </p:spTree>
    <p:extLst>
      <p:ext uri="{BB962C8B-B14F-4D97-AF65-F5344CB8AC3E}">
        <p14:creationId xmlns:p14="http://schemas.microsoft.com/office/powerpoint/2010/main" xmlns="" val="3228940394"/>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7 Metin kutusu"/>
          <p:cNvSpPr txBox="1"/>
          <p:nvPr/>
        </p:nvSpPr>
        <p:spPr>
          <a:xfrm>
            <a:off x="285750" y="1168400"/>
            <a:ext cx="8228303" cy="708025"/>
          </a:xfrm>
          <a:prstGeom prst="rect">
            <a:avLst/>
          </a:prstGeom>
          <a:noFill/>
        </p:spPr>
        <p:txBody>
          <a:bodyPr wrap="square">
            <a:spAutoFit/>
          </a:bodyPr>
          <a:lstStyle/>
          <a:p>
            <a:pPr>
              <a:defRPr/>
            </a:pPr>
            <a:r>
              <a:rPr lang="tr-TR" sz="4000" b="1" u="sng" dirty="0">
                <a:effectLst>
                  <a:outerShdw blurRad="38100" dist="38100" dir="2700000" algn="tl">
                    <a:srgbClr val="000000">
                      <a:alpha val="43137"/>
                    </a:srgbClr>
                  </a:outerShdw>
                </a:effectLst>
              </a:rPr>
              <a:t>Alt Tuşu</a:t>
            </a:r>
          </a:p>
        </p:txBody>
      </p:sp>
      <p:sp>
        <p:nvSpPr>
          <p:cNvPr id="7" name="8 Metin kutusu"/>
          <p:cNvSpPr txBox="1">
            <a:spLocks noChangeArrowheads="1"/>
          </p:cNvSpPr>
          <p:nvPr/>
        </p:nvSpPr>
        <p:spPr bwMode="auto">
          <a:xfrm>
            <a:off x="357188" y="2025650"/>
            <a:ext cx="8156752"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2800" dirty="0"/>
              <a:t>Bazı işlemlerin yapılması için kısa yol tuş kombinasyonları vardır.</a:t>
            </a:r>
          </a:p>
        </p:txBody>
      </p:sp>
      <p:sp>
        <p:nvSpPr>
          <p:cNvPr id="8" name="5 Metin kutusu"/>
          <p:cNvSpPr txBox="1">
            <a:spLocks noChangeArrowheads="1"/>
          </p:cNvSpPr>
          <p:nvPr/>
        </p:nvSpPr>
        <p:spPr bwMode="auto">
          <a:xfrm>
            <a:off x="428624" y="3240088"/>
            <a:ext cx="7799001" cy="954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2800" dirty="0"/>
              <a:t>Alt tuşu bu </a:t>
            </a:r>
            <a:r>
              <a:rPr lang="tr-TR" sz="2800" dirty="0" err="1"/>
              <a:t>kısayol</a:t>
            </a:r>
            <a:r>
              <a:rPr lang="tr-TR" sz="2800" dirty="0"/>
              <a:t> tuş kombinasyonlarında yardımcı tuştur.</a:t>
            </a: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0062" y="4168775"/>
            <a:ext cx="2079733" cy="120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71874" y="4168775"/>
            <a:ext cx="1144807"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9 Metin kutusu"/>
          <p:cNvSpPr txBox="1">
            <a:spLocks noChangeArrowheads="1"/>
          </p:cNvSpPr>
          <p:nvPr/>
        </p:nvSpPr>
        <p:spPr bwMode="auto">
          <a:xfrm>
            <a:off x="2643188" y="3883025"/>
            <a:ext cx="572404" cy="1570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9600" b="1" dirty="0">
                <a:solidFill>
                  <a:srgbClr val="FF0000"/>
                </a:solidFill>
              </a:rPr>
              <a:t>+</a:t>
            </a:r>
          </a:p>
        </p:txBody>
      </p:sp>
      <p:sp>
        <p:nvSpPr>
          <p:cNvPr id="12" name="10 Sağ Ok"/>
          <p:cNvSpPr/>
          <p:nvPr/>
        </p:nvSpPr>
        <p:spPr>
          <a:xfrm>
            <a:off x="4929188" y="4597400"/>
            <a:ext cx="643954"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3" name="11 Metin kutusu"/>
          <p:cNvSpPr txBox="1">
            <a:spLocks noChangeArrowheads="1"/>
          </p:cNvSpPr>
          <p:nvPr/>
        </p:nvSpPr>
        <p:spPr bwMode="auto">
          <a:xfrm>
            <a:off x="5929313" y="4168775"/>
            <a:ext cx="3040100" cy="954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2800" dirty="0"/>
              <a:t>AKTİF OLAN PENCERE KAPANIR</a:t>
            </a:r>
          </a:p>
        </p:txBody>
      </p:sp>
      <p:pic>
        <p:nvPicPr>
          <p:cNvPr id="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0062" y="5516563"/>
            <a:ext cx="2079733" cy="1209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13 Metin kutusu"/>
          <p:cNvSpPr txBox="1">
            <a:spLocks noChangeArrowheads="1"/>
          </p:cNvSpPr>
          <p:nvPr/>
        </p:nvSpPr>
        <p:spPr bwMode="auto">
          <a:xfrm>
            <a:off x="2643188" y="5427663"/>
            <a:ext cx="572404" cy="156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9600" b="1" dirty="0">
                <a:solidFill>
                  <a:srgbClr val="FF0000"/>
                </a:solidFill>
              </a:rPr>
              <a:t>+</a:t>
            </a:r>
          </a:p>
        </p:txBody>
      </p:sp>
      <p:sp>
        <p:nvSpPr>
          <p:cNvPr id="16" name="14 Sağ Ok"/>
          <p:cNvSpPr/>
          <p:nvPr/>
        </p:nvSpPr>
        <p:spPr>
          <a:xfrm>
            <a:off x="5364163" y="5949950"/>
            <a:ext cx="643954"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7" name="15 Metin kutusu"/>
          <p:cNvSpPr txBox="1">
            <a:spLocks noChangeArrowheads="1"/>
          </p:cNvSpPr>
          <p:nvPr/>
        </p:nvSpPr>
        <p:spPr bwMode="auto">
          <a:xfrm>
            <a:off x="6149975" y="5427663"/>
            <a:ext cx="3114830"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2800" dirty="0"/>
              <a:t>AÇIK OLAN PENCERELER ARASI GEÇİŞ YAPILIR.</a:t>
            </a:r>
          </a:p>
        </p:txBody>
      </p:sp>
      <p:pic>
        <p:nvPicPr>
          <p:cNvPr id="1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571874" y="5516563"/>
            <a:ext cx="1755371" cy="1219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095587"/>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7 Metin kutusu"/>
          <p:cNvSpPr txBox="1"/>
          <p:nvPr/>
        </p:nvSpPr>
        <p:spPr>
          <a:xfrm>
            <a:off x="517525" y="1350963"/>
            <a:ext cx="8216900" cy="1323975"/>
          </a:xfrm>
          <a:prstGeom prst="rect">
            <a:avLst/>
          </a:prstGeom>
          <a:noFill/>
        </p:spPr>
        <p:txBody>
          <a:bodyPr>
            <a:spAutoFit/>
          </a:bodyPr>
          <a:lstStyle/>
          <a:p>
            <a:pPr>
              <a:defRPr/>
            </a:pPr>
            <a:r>
              <a:rPr lang="tr-TR" sz="4000" b="1" u="sng" dirty="0">
                <a:effectLst>
                  <a:outerShdw blurRad="38100" dist="38100" dir="2700000" algn="tl">
                    <a:srgbClr val="000000">
                      <a:alpha val="43137"/>
                    </a:srgbClr>
                  </a:outerShdw>
                </a:effectLst>
              </a:rPr>
              <a:t>ALT TUŞU İLE BAZI TUŞ KOMBİNASYONLARI</a:t>
            </a:r>
          </a:p>
        </p:txBody>
      </p:sp>
      <p:sp>
        <p:nvSpPr>
          <p:cNvPr id="12" name="8 Metin kutusu"/>
          <p:cNvSpPr txBox="1">
            <a:spLocks noChangeArrowheads="1"/>
          </p:cNvSpPr>
          <p:nvPr/>
        </p:nvSpPr>
        <p:spPr bwMode="auto">
          <a:xfrm>
            <a:off x="517525" y="2708275"/>
            <a:ext cx="8074025" cy="4586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Font typeface="Arial" charset="0"/>
              <a:buChar char="•"/>
            </a:pPr>
            <a:r>
              <a:rPr lang="tr-TR" sz="3600" dirty="0"/>
              <a:t> Masaüstünden </a:t>
            </a:r>
            <a:r>
              <a:rPr lang="tr-TR" sz="3600" dirty="0" err="1"/>
              <a:t>Bilgisayarım’ı</a:t>
            </a:r>
            <a:r>
              <a:rPr lang="tr-TR" sz="3600" dirty="0"/>
              <a:t> açın</a:t>
            </a:r>
          </a:p>
          <a:p>
            <a:pPr eaLnBrk="1" hangingPunct="1">
              <a:buFont typeface="Arial" charset="0"/>
              <a:buChar char="•"/>
            </a:pPr>
            <a:r>
              <a:rPr lang="tr-TR" sz="3600" dirty="0"/>
              <a:t> Bir parmağınız ALT tuşuna basılı iken F4 tuşuna bir defa basıp parmağınızı çekin.</a:t>
            </a:r>
          </a:p>
          <a:p>
            <a:pPr eaLnBrk="1" hangingPunct="1">
              <a:buFont typeface="Arial" charset="0"/>
              <a:buChar char="•"/>
            </a:pPr>
            <a:r>
              <a:rPr lang="tr-TR" sz="3600" dirty="0"/>
              <a:t> Az önce açtığınız Bilgisayarım penceresi kapanmıştır. </a:t>
            </a:r>
          </a:p>
          <a:p>
            <a:pPr eaLnBrk="1" hangingPunct="1"/>
            <a:r>
              <a:rPr lang="tr-TR" sz="3600" dirty="0"/>
              <a:t>                           </a:t>
            </a:r>
            <a:r>
              <a:rPr lang="tr-TR" sz="4800" dirty="0"/>
              <a:t>ALT + F4</a:t>
            </a:r>
            <a:endParaRPr lang="tr-TR" sz="3600" dirty="0"/>
          </a:p>
          <a:p>
            <a:pPr eaLnBrk="1" hangingPunct="1"/>
            <a:r>
              <a:rPr lang="tr-TR" sz="3600" dirty="0"/>
              <a:t>                               </a:t>
            </a:r>
          </a:p>
          <a:p>
            <a:pPr eaLnBrk="1" hangingPunct="1"/>
            <a:r>
              <a:rPr lang="tr-TR" sz="2800" dirty="0"/>
              <a:t> </a:t>
            </a:r>
            <a:endParaRPr lang="tr-TR" sz="3600" dirty="0"/>
          </a:p>
        </p:txBody>
      </p:sp>
    </p:spTree>
    <p:extLst>
      <p:ext uri="{BB962C8B-B14F-4D97-AF65-F5344CB8AC3E}">
        <p14:creationId xmlns:p14="http://schemas.microsoft.com/office/powerpoint/2010/main" xmlns="" val="2075398189"/>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Metin kutusu"/>
          <p:cNvSpPr txBox="1"/>
          <p:nvPr/>
        </p:nvSpPr>
        <p:spPr>
          <a:xfrm>
            <a:off x="214313" y="1331913"/>
            <a:ext cx="8215312" cy="584200"/>
          </a:xfrm>
          <a:prstGeom prst="rect">
            <a:avLst/>
          </a:prstGeom>
          <a:noFill/>
        </p:spPr>
        <p:txBody>
          <a:bodyPr>
            <a:spAutoFit/>
          </a:bodyPr>
          <a:lstStyle/>
          <a:p>
            <a:pPr>
              <a:defRPr/>
            </a:pPr>
            <a:r>
              <a:rPr lang="tr-TR" sz="3200" b="1" u="sng" dirty="0">
                <a:effectLst>
                  <a:outerShdw blurRad="38100" dist="38100" dir="2700000" algn="tl">
                    <a:srgbClr val="000000">
                      <a:alpha val="43137"/>
                    </a:srgbClr>
                  </a:outerShdw>
                </a:effectLst>
              </a:rPr>
              <a:t>ALT TUŞU İLE BAZI TUŞ KOMBİNASYONLARI</a:t>
            </a:r>
          </a:p>
        </p:txBody>
      </p:sp>
      <p:sp>
        <p:nvSpPr>
          <p:cNvPr id="6" name="8 Metin kutusu"/>
          <p:cNvSpPr txBox="1">
            <a:spLocks noChangeArrowheads="1"/>
          </p:cNvSpPr>
          <p:nvPr/>
        </p:nvSpPr>
        <p:spPr bwMode="auto">
          <a:xfrm>
            <a:off x="214313" y="2105025"/>
            <a:ext cx="8072437" cy="4708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Font typeface="Arial" charset="0"/>
              <a:buChar char="•"/>
            </a:pPr>
            <a:r>
              <a:rPr lang="tr-TR" sz="3600" dirty="0"/>
              <a:t> Masaüstünden </a:t>
            </a:r>
            <a:r>
              <a:rPr lang="tr-TR" sz="3600" dirty="0" err="1"/>
              <a:t>Bilgisayarım’ı</a:t>
            </a:r>
            <a:r>
              <a:rPr lang="tr-TR" sz="3600" dirty="0"/>
              <a:t> açın</a:t>
            </a:r>
          </a:p>
          <a:p>
            <a:pPr eaLnBrk="1" hangingPunct="1">
              <a:buFont typeface="Arial" charset="0"/>
              <a:buChar char="•"/>
            </a:pPr>
            <a:r>
              <a:rPr lang="tr-TR" sz="3600" dirty="0"/>
              <a:t> Başlat menüsünden </a:t>
            </a:r>
            <a:r>
              <a:rPr lang="tr-TR" sz="3600" dirty="0" err="1"/>
              <a:t>Belgelerim’i</a:t>
            </a:r>
            <a:r>
              <a:rPr lang="tr-TR" sz="3600" dirty="0"/>
              <a:t> açın</a:t>
            </a:r>
          </a:p>
          <a:p>
            <a:pPr eaLnBrk="1" hangingPunct="1">
              <a:buFont typeface="Arial" charset="0"/>
              <a:buChar char="•"/>
            </a:pPr>
            <a:r>
              <a:rPr lang="tr-TR" sz="3600" dirty="0"/>
              <a:t> Bir parmağınızla ALT tuşuna basarken diğer parmağınızla TAB tuşuna basın ve parmağınızı çekin.</a:t>
            </a:r>
          </a:p>
          <a:p>
            <a:pPr eaLnBrk="1" hangingPunct="1">
              <a:buFont typeface="Arial" charset="0"/>
              <a:buChar char="•"/>
            </a:pPr>
            <a:r>
              <a:rPr lang="tr-TR" sz="3600" dirty="0"/>
              <a:t> Açık olan pencereler arası geçiş yapıldığını göreceksiniz.  </a:t>
            </a:r>
          </a:p>
          <a:p>
            <a:pPr eaLnBrk="1" hangingPunct="1"/>
            <a:r>
              <a:rPr lang="tr-TR" sz="3600" dirty="0"/>
              <a:t>                       </a:t>
            </a:r>
            <a:r>
              <a:rPr lang="tr-TR" sz="4800" dirty="0"/>
              <a:t>ALT + TAB</a:t>
            </a:r>
            <a:r>
              <a:rPr lang="tr-TR" sz="2800" dirty="0"/>
              <a:t> </a:t>
            </a:r>
            <a:endParaRPr lang="tr-TR" sz="3600" dirty="0"/>
          </a:p>
        </p:txBody>
      </p:sp>
    </p:spTree>
    <p:extLst>
      <p:ext uri="{BB962C8B-B14F-4D97-AF65-F5344CB8AC3E}">
        <p14:creationId xmlns:p14="http://schemas.microsoft.com/office/powerpoint/2010/main" xmlns="" val="490551042"/>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Metin kutusu"/>
          <p:cNvSpPr txBox="1"/>
          <p:nvPr/>
        </p:nvSpPr>
        <p:spPr>
          <a:xfrm>
            <a:off x="214313" y="1236663"/>
            <a:ext cx="8215312" cy="708025"/>
          </a:xfrm>
          <a:prstGeom prst="rect">
            <a:avLst/>
          </a:prstGeom>
          <a:noFill/>
        </p:spPr>
        <p:txBody>
          <a:bodyPr>
            <a:spAutoFit/>
          </a:bodyPr>
          <a:lstStyle/>
          <a:p>
            <a:pPr>
              <a:defRPr/>
            </a:pPr>
            <a:r>
              <a:rPr lang="tr-TR" sz="4000" b="1" u="sng" dirty="0">
                <a:effectLst>
                  <a:outerShdw blurRad="38100" dist="38100" dir="2700000" algn="tl">
                    <a:srgbClr val="000000">
                      <a:alpha val="43137"/>
                    </a:srgbClr>
                  </a:outerShdw>
                </a:effectLst>
              </a:rPr>
              <a:t>CTRL TUŞU (CONTROL)</a:t>
            </a:r>
          </a:p>
        </p:txBody>
      </p:sp>
      <p:sp>
        <p:nvSpPr>
          <p:cNvPr id="6" name="8 Metin kutusu"/>
          <p:cNvSpPr txBox="1">
            <a:spLocks noChangeArrowheads="1"/>
          </p:cNvSpPr>
          <p:nvPr/>
        </p:nvSpPr>
        <p:spPr bwMode="auto">
          <a:xfrm>
            <a:off x="371475" y="1936750"/>
            <a:ext cx="80010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3600"/>
              <a:t>Alt tuşu bu kısayol tuş kombinasyonlarında yardımcı tuştur.</a:t>
            </a: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1500" y="3208338"/>
            <a:ext cx="207645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786188" y="3208338"/>
            <a:ext cx="1181100" cy="1257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6 Metin kutusu"/>
          <p:cNvSpPr txBox="1">
            <a:spLocks noChangeArrowheads="1"/>
          </p:cNvSpPr>
          <p:nvPr/>
        </p:nvSpPr>
        <p:spPr bwMode="auto">
          <a:xfrm>
            <a:off x="2857500" y="2994025"/>
            <a:ext cx="571500" cy="1570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9600" b="1">
                <a:solidFill>
                  <a:srgbClr val="FF0000"/>
                </a:solidFill>
              </a:rPr>
              <a:t>+</a:t>
            </a:r>
          </a:p>
        </p:txBody>
      </p:sp>
      <p:sp>
        <p:nvSpPr>
          <p:cNvPr id="10" name="9 Sağ Ok"/>
          <p:cNvSpPr/>
          <p:nvPr/>
        </p:nvSpPr>
        <p:spPr>
          <a:xfrm>
            <a:off x="5143500" y="3708400"/>
            <a:ext cx="642938"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1" name="10 Metin kutusu"/>
          <p:cNvSpPr txBox="1">
            <a:spLocks noChangeArrowheads="1"/>
          </p:cNvSpPr>
          <p:nvPr/>
        </p:nvSpPr>
        <p:spPr bwMode="auto">
          <a:xfrm>
            <a:off x="6072188" y="3136900"/>
            <a:ext cx="2500312"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2800"/>
              <a:t>BAŞLAT MENÜSÜNÜ AÇAR</a:t>
            </a:r>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71500" y="4995863"/>
            <a:ext cx="207645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12 Metin kutusu"/>
          <p:cNvSpPr txBox="1">
            <a:spLocks noChangeArrowheads="1"/>
          </p:cNvSpPr>
          <p:nvPr/>
        </p:nvSpPr>
        <p:spPr bwMode="auto">
          <a:xfrm>
            <a:off x="2857500" y="4781550"/>
            <a:ext cx="571500" cy="15700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9600" b="1">
                <a:solidFill>
                  <a:srgbClr val="FF0000"/>
                </a:solidFill>
              </a:rPr>
              <a:t>+</a:t>
            </a:r>
          </a:p>
        </p:txBody>
      </p:sp>
      <p:sp>
        <p:nvSpPr>
          <p:cNvPr id="14" name="13 Sağ Ok"/>
          <p:cNvSpPr/>
          <p:nvPr/>
        </p:nvSpPr>
        <p:spPr>
          <a:xfrm>
            <a:off x="5143500" y="5495925"/>
            <a:ext cx="642938" cy="2857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5" name="14 Metin kutusu"/>
          <p:cNvSpPr txBox="1">
            <a:spLocks noChangeArrowheads="1"/>
          </p:cNvSpPr>
          <p:nvPr/>
        </p:nvSpPr>
        <p:spPr bwMode="auto">
          <a:xfrm>
            <a:off x="6072188" y="4779963"/>
            <a:ext cx="2974975" cy="1816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2800"/>
              <a:t>AÇIK OLAN PENCEREDEKİ TÜM ÖĞELERİ SEÇİLİ HALE GETİRİR.</a:t>
            </a:r>
          </a:p>
        </p:txBody>
      </p:sp>
      <p:pic>
        <p:nvPicPr>
          <p:cNvPr id="16"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86188" y="4994275"/>
            <a:ext cx="1171575" cy="1190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14859520"/>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Metin kutusu"/>
          <p:cNvSpPr txBox="1"/>
          <p:nvPr/>
        </p:nvSpPr>
        <p:spPr>
          <a:xfrm>
            <a:off x="517525" y="358321"/>
            <a:ext cx="8216900" cy="585788"/>
          </a:xfrm>
          <a:prstGeom prst="rect">
            <a:avLst/>
          </a:prstGeom>
          <a:noFill/>
        </p:spPr>
        <p:txBody>
          <a:bodyPr>
            <a:spAutoFit/>
          </a:bodyPr>
          <a:lstStyle/>
          <a:p>
            <a:pPr>
              <a:defRPr/>
            </a:pPr>
            <a:r>
              <a:rPr lang="tr-TR" sz="3200" b="1" u="sng" dirty="0">
                <a:effectLst>
                  <a:outerShdw blurRad="38100" dist="38100" dir="2700000" algn="tl">
                    <a:srgbClr val="000000">
                      <a:alpha val="43137"/>
                    </a:srgbClr>
                  </a:outerShdw>
                </a:effectLst>
              </a:rPr>
              <a:t>CTRL TUŞU İLE BAZI TUŞ KOMBİNASYONLARI</a:t>
            </a:r>
          </a:p>
        </p:txBody>
      </p:sp>
      <p:sp>
        <p:nvSpPr>
          <p:cNvPr id="6" name="8 Metin kutusu"/>
          <p:cNvSpPr txBox="1">
            <a:spLocks noChangeArrowheads="1"/>
          </p:cNvSpPr>
          <p:nvPr/>
        </p:nvSpPr>
        <p:spPr bwMode="auto">
          <a:xfrm>
            <a:off x="588962" y="1725386"/>
            <a:ext cx="8074025" cy="4710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Font typeface="Arial" charset="0"/>
              <a:buChar char="•"/>
            </a:pPr>
            <a:r>
              <a:rPr lang="tr-TR" sz="3600" dirty="0"/>
              <a:t> Word programını açın</a:t>
            </a:r>
          </a:p>
          <a:p>
            <a:pPr eaLnBrk="1" hangingPunct="1">
              <a:buFont typeface="Arial" charset="0"/>
              <a:buChar char="•"/>
            </a:pPr>
            <a:r>
              <a:rPr lang="tr-TR" sz="3600" dirty="0"/>
              <a:t> Yazı alanına birkaç kelime yazın</a:t>
            </a:r>
          </a:p>
          <a:p>
            <a:pPr eaLnBrk="1" hangingPunct="1">
              <a:buFont typeface="Arial" charset="0"/>
              <a:buChar char="•"/>
            </a:pPr>
            <a:r>
              <a:rPr lang="tr-TR" sz="3600" dirty="0"/>
              <a:t> Bir parmağınızla CTRL tuşuna basarken diğer parmağınızla A tuşuna basın ve parmağınızı çekin.</a:t>
            </a:r>
          </a:p>
          <a:p>
            <a:pPr eaLnBrk="1" hangingPunct="1">
              <a:buFont typeface="Arial" charset="0"/>
              <a:buChar char="•"/>
            </a:pPr>
            <a:r>
              <a:rPr lang="tr-TR" sz="3600" dirty="0"/>
              <a:t> Ekrandaki tüm öğelerin seçildiğini göreceksiniz.  </a:t>
            </a:r>
          </a:p>
          <a:p>
            <a:pPr eaLnBrk="1" hangingPunct="1"/>
            <a:r>
              <a:rPr lang="tr-TR" sz="3600" dirty="0"/>
              <a:t>                       CTRL</a:t>
            </a:r>
            <a:r>
              <a:rPr lang="tr-TR" sz="4800" dirty="0"/>
              <a:t> + A</a:t>
            </a:r>
            <a:endParaRPr lang="tr-TR" sz="3600" dirty="0"/>
          </a:p>
        </p:txBody>
      </p:sp>
    </p:spTree>
    <p:extLst>
      <p:ext uri="{BB962C8B-B14F-4D97-AF65-F5344CB8AC3E}">
        <p14:creationId xmlns:p14="http://schemas.microsoft.com/office/powerpoint/2010/main" xmlns="" val="3576679747"/>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Metin kutusu"/>
          <p:cNvSpPr txBox="1"/>
          <p:nvPr/>
        </p:nvSpPr>
        <p:spPr>
          <a:xfrm>
            <a:off x="446088" y="1484313"/>
            <a:ext cx="8216900" cy="708025"/>
          </a:xfrm>
          <a:prstGeom prst="rect">
            <a:avLst/>
          </a:prstGeom>
          <a:noFill/>
        </p:spPr>
        <p:txBody>
          <a:bodyPr>
            <a:spAutoFit/>
          </a:bodyPr>
          <a:lstStyle/>
          <a:p>
            <a:pPr>
              <a:defRPr/>
            </a:pPr>
            <a:r>
              <a:rPr lang="tr-TR" sz="4000" b="1" u="sng" dirty="0">
                <a:effectLst>
                  <a:outerShdw blurRad="38100" dist="38100" dir="2700000" algn="tl">
                    <a:srgbClr val="000000">
                      <a:alpha val="43137"/>
                    </a:srgbClr>
                  </a:outerShdw>
                </a:effectLst>
              </a:rPr>
              <a:t>ENTER TUŞU</a:t>
            </a: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03763" y="2963863"/>
            <a:ext cx="2640012" cy="2505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8 Metin kutusu"/>
          <p:cNvSpPr txBox="1">
            <a:spLocks noChangeArrowheads="1"/>
          </p:cNvSpPr>
          <p:nvPr/>
        </p:nvSpPr>
        <p:spPr bwMode="auto">
          <a:xfrm>
            <a:off x="300038" y="2662238"/>
            <a:ext cx="3500437" cy="3108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2800"/>
              <a:t>Yapılan işlemlerde onay vermek için kullanılır.</a:t>
            </a:r>
          </a:p>
          <a:p>
            <a:pPr eaLnBrk="1" hangingPunct="1"/>
            <a:endParaRPr lang="tr-TR" sz="2800"/>
          </a:p>
          <a:p>
            <a:pPr eaLnBrk="1" hangingPunct="1"/>
            <a:r>
              <a:rPr lang="tr-TR" sz="2800"/>
              <a:t>Yazı yazarken bir alt satırın başına geçmek için kullanılır.</a:t>
            </a:r>
          </a:p>
        </p:txBody>
      </p:sp>
    </p:spTree>
    <p:extLst>
      <p:ext uri="{BB962C8B-B14F-4D97-AF65-F5344CB8AC3E}">
        <p14:creationId xmlns:p14="http://schemas.microsoft.com/office/powerpoint/2010/main" xmlns="" val="3724469023"/>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Metin kutusu"/>
          <p:cNvSpPr txBox="1"/>
          <p:nvPr/>
        </p:nvSpPr>
        <p:spPr>
          <a:xfrm>
            <a:off x="482600" y="1493838"/>
            <a:ext cx="8215313" cy="708025"/>
          </a:xfrm>
          <a:prstGeom prst="rect">
            <a:avLst/>
          </a:prstGeom>
          <a:noFill/>
        </p:spPr>
        <p:txBody>
          <a:bodyPr>
            <a:spAutoFit/>
          </a:bodyPr>
          <a:lstStyle/>
          <a:p>
            <a:pPr>
              <a:defRPr/>
            </a:pPr>
            <a:r>
              <a:rPr lang="tr-TR" sz="4000" b="1" u="sng" dirty="0">
                <a:effectLst>
                  <a:outerShdw blurRad="38100" dist="38100" dir="2700000" algn="tl">
                    <a:srgbClr val="000000">
                      <a:alpha val="43137"/>
                    </a:srgbClr>
                  </a:outerShdw>
                </a:effectLst>
              </a:rPr>
              <a:t>ESC TUŞU</a:t>
            </a:r>
          </a:p>
        </p:txBody>
      </p:sp>
      <p:sp>
        <p:nvSpPr>
          <p:cNvPr id="6" name="8 Metin kutusu"/>
          <p:cNvSpPr txBox="1">
            <a:spLocks noChangeArrowheads="1"/>
          </p:cNvSpPr>
          <p:nvPr/>
        </p:nvSpPr>
        <p:spPr bwMode="auto">
          <a:xfrm>
            <a:off x="482600" y="2422525"/>
            <a:ext cx="4071938" cy="341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3600"/>
              <a:t>Programlardan çıkış için kullanılır.</a:t>
            </a:r>
          </a:p>
          <a:p>
            <a:pPr eaLnBrk="1" hangingPunct="1"/>
            <a:endParaRPr lang="tr-TR" sz="3600"/>
          </a:p>
          <a:p>
            <a:pPr eaLnBrk="1" hangingPunct="1"/>
            <a:r>
              <a:rPr lang="tr-TR" sz="3600"/>
              <a:t>Yapılmaktan olan işlemin iptali için kullanılır.</a:t>
            </a:r>
            <a:endParaRPr lang="tr-TR" sz="2800"/>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054600" y="2994025"/>
            <a:ext cx="2214563" cy="2416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902595801"/>
      </p:ext>
    </p:extLst>
  </p:cSld>
  <p:clrMapOvr>
    <a:masterClrMapping/>
  </p:clrMapOvr>
  <mc:AlternateContent xmlns:mc="http://schemas.openxmlformats.org/markup-compatibility/2006">
    <mc:Choice xmlns:p14="http://schemas.microsoft.com/office/powerpoint/2010/main" xmlns="" Requires="p14">
      <p:transition spd="slow" p14:dur="2000" advTm="7000">
        <p14:ferris dir="l"/>
      </p:transition>
    </mc:Choice>
    <mc:Fallback>
      <p:transition spd="slow" advTm="700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pPr marL="0" indent="0" algn="ctr"/>
            <a:r>
              <a:rPr lang="tr-TR" b="1" dirty="0" smtClean="0">
                <a:solidFill>
                  <a:schemeClr val="tx1"/>
                </a:solidFill>
                <a:latin typeface="Baveuse" pitchFamily="2" charset="-94"/>
              </a:rPr>
              <a:t>KLAVYE</a:t>
            </a:r>
            <a:r>
              <a:rPr lang="tr-TR" b="1" dirty="0" smtClean="0">
                <a:latin typeface="Baveuse" pitchFamily="2" charset="-94"/>
              </a:rPr>
              <a:t> </a:t>
            </a:r>
            <a:r>
              <a:rPr lang="tr-TR" sz="2400" dirty="0">
                <a:latin typeface="Baveuse" pitchFamily="2" charset="-94"/>
              </a:rPr>
              <a:t/>
            </a:r>
            <a:br>
              <a:rPr lang="tr-TR" sz="2400" dirty="0">
                <a:latin typeface="Baveuse" pitchFamily="2" charset="-94"/>
              </a:rPr>
            </a:br>
            <a:r>
              <a:rPr lang="tr-TR" sz="2400" dirty="0">
                <a:latin typeface="Arial Black" pitchFamily="34" charset="0"/>
              </a:rPr>
              <a:t>  Çeşitli menülere erişmek, yazı yazmak, kısa yol tuşlarını kullanmak ve onay kutularında seçim yapmak gibi amaçlarla kullanılan klavye, bilgisayar tarihinin en eski donanım ögelerinden biridir. Öyle ki bilgisayarlarda kullanım kolaylığı sağlayan fare henüz icat edilmemişken klavyeler tek başlarına veri girişi yapmak amacıyla kullanılmaktaydı. </a:t>
            </a:r>
            <a:br>
              <a:rPr lang="tr-TR" sz="2400" dirty="0">
                <a:latin typeface="Arial Black" pitchFamily="34" charset="0"/>
              </a:rPr>
            </a:br>
            <a:endParaRPr lang="tr-TR" sz="2400" dirty="0"/>
          </a:p>
        </p:txBody>
      </p:sp>
      <p:sp>
        <p:nvSpPr>
          <p:cNvPr id="3" name="Alt Başlık 2"/>
          <p:cNvSpPr>
            <a:spLocks noGrp="1"/>
          </p:cNvSpPr>
          <p:nvPr>
            <p:ph type="subTitle" idx="1"/>
          </p:nvPr>
        </p:nvSpPr>
        <p:spPr>
          <a:xfrm>
            <a:off x="3748253" y="9259439"/>
            <a:ext cx="8825658" cy="861420"/>
          </a:xfrm>
        </p:spPr>
        <p:txBody>
          <a:bodyPr/>
          <a:lstStyle/>
          <a:p>
            <a:endParaRPr lang="tr-TR" dirty="0"/>
          </a:p>
        </p:txBody>
      </p:sp>
      <p:pic>
        <p:nvPicPr>
          <p:cNvPr id="1026" name="Resim 3" descr="http://upload.wikimedia.org/wikipedia/commons/3/3c/Cherry_keyboard_105_keys.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598061" y="4486822"/>
            <a:ext cx="6038850" cy="21238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77992075"/>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Metin kutusu"/>
          <p:cNvSpPr txBox="1"/>
          <p:nvPr/>
        </p:nvSpPr>
        <p:spPr>
          <a:xfrm>
            <a:off x="346075" y="1527175"/>
            <a:ext cx="8215313" cy="708025"/>
          </a:xfrm>
          <a:prstGeom prst="rect">
            <a:avLst/>
          </a:prstGeom>
          <a:noFill/>
        </p:spPr>
        <p:txBody>
          <a:bodyPr>
            <a:spAutoFit/>
          </a:bodyPr>
          <a:lstStyle/>
          <a:p>
            <a:pPr>
              <a:defRPr/>
            </a:pPr>
            <a:r>
              <a:rPr lang="tr-TR" sz="4000" b="1" u="sng" dirty="0">
                <a:effectLst>
                  <a:outerShdw blurRad="38100" dist="38100" dir="2700000" algn="tl">
                    <a:srgbClr val="000000">
                      <a:alpha val="43137"/>
                    </a:srgbClr>
                  </a:outerShdw>
                </a:effectLst>
              </a:rPr>
              <a:t>SPACE (BOŞLUK) TUŞU</a:t>
            </a:r>
          </a:p>
        </p:txBody>
      </p:sp>
      <p:sp>
        <p:nvSpPr>
          <p:cNvPr id="6" name="8 Metin kutusu"/>
          <p:cNvSpPr txBox="1">
            <a:spLocks noChangeArrowheads="1"/>
          </p:cNvSpPr>
          <p:nvPr/>
        </p:nvSpPr>
        <p:spPr bwMode="auto">
          <a:xfrm>
            <a:off x="306388" y="2235200"/>
            <a:ext cx="8001000" cy="52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2800"/>
              <a:t>Yazı yazarken bir karakterlik boşluk bırakmamızı sağlar.</a:t>
            </a: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28600" y="3244850"/>
            <a:ext cx="8228013" cy="2143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5 Oval"/>
          <p:cNvSpPr/>
          <p:nvPr/>
        </p:nvSpPr>
        <p:spPr>
          <a:xfrm>
            <a:off x="300038" y="3744913"/>
            <a:ext cx="7429500" cy="1928812"/>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000"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xmlns="" val="3173924859"/>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Metin kutusu"/>
          <p:cNvSpPr txBox="1"/>
          <p:nvPr/>
        </p:nvSpPr>
        <p:spPr>
          <a:xfrm>
            <a:off x="592138" y="1647825"/>
            <a:ext cx="8215312" cy="708025"/>
          </a:xfrm>
          <a:prstGeom prst="rect">
            <a:avLst/>
          </a:prstGeom>
          <a:noFill/>
        </p:spPr>
        <p:txBody>
          <a:bodyPr>
            <a:spAutoFit/>
          </a:bodyPr>
          <a:lstStyle/>
          <a:p>
            <a:pPr>
              <a:defRPr/>
            </a:pPr>
            <a:r>
              <a:rPr lang="tr-TR" sz="4000" b="1" dirty="0">
                <a:effectLst>
                  <a:outerShdw blurRad="38100" dist="38100" dir="2700000" algn="tl">
                    <a:srgbClr val="000000">
                      <a:alpha val="43137"/>
                    </a:srgbClr>
                  </a:outerShdw>
                </a:effectLst>
              </a:rPr>
              <a:t>        </a:t>
            </a:r>
            <a:r>
              <a:rPr lang="tr-TR" sz="4000" b="1" u="sng" dirty="0">
                <a:effectLst>
                  <a:outerShdw blurRad="38100" dist="38100" dir="2700000" algn="tl">
                    <a:srgbClr val="000000">
                      <a:alpha val="43137"/>
                    </a:srgbClr>
                  </a:outerShdw>
                </a:effectLst>
              </a:rPr>
              <a:t>TAB TUŞU</a:t>
            </a:r>
          </a:p>
        </p:txBody>
      </p:sp>
      <p:sp>
        <p:nvSpPr>
          <p:cNvPr id="6" name="8 Metin kutusu"/>
          <p:cNvSpPr txBox="1">
            <a:spLocks noChangeArrowheads="1"/>
          </p:cNvSpPr>
          <p:nvPr/>
        </p:nvSpPr>
        <p:spPr bwMode="auto">
          <a:xfrm>
            <a:off x="949325" y="3433763"/>
            <a:ext cx="4071938"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3600"/>
              <a:t>Yazı yazarken birden fazla karakter boşluk bırakmayı sağlar.</a:t>
            </a:r>
            <a:endParaRPr lang="tr-TR" sz="2800"/>
          </a:p>
        </p:txBody>
      </p:sp>
      <p:pic>
        <p:nvPicPr>
          <p:cNvPr id="7" name="Picture 2"/>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663575" y="1790700"/>
            <a:ext cx="790575" cy="50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664200" y="3148013"/>
            <a:ext cx="2381250" cy="243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6 Oval"/>
          <p:cNvSpPr/>
          <p:nvPr/>
        </p:nvSpPr>
        <p:spPr>
          <a:xfrm>
            <a:off x="5449888" y="3505200"/>
            <a:ext cx="2214562" cy="1928813"/>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000"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xmlns="" val="973620708"/>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Metin kutusu"/>
          <p:cNvSpPr txBox="1"/>
          <p:nvPr/>
        </p:nvSpPr>
        <p:spPr>
          <a:xfrm>
            <a:off x="658813" y="1181100"/>
            <a:ext cx="8215312" cy="708025"/>
          </a:xfrm>
          <a:prstGeom prst="rect">
            <a:avLst/>
          </a:prstGeom>
          <a:noFill/>
        </p:spPr>
        <p:txBody>
          <a:bodyPr>
            <a:spAutoFit/>
          </a:bodyPr>
          <a:lstStyle/>
          <a:p>
            <a:pPr>
              <a:defRPr/>
            </a:pPr>
            <a:r>
              <a:rPr lang="tr-TR" sz="4000" b="1" u="sng" dirty="0">
                <a:effectLst>
                  <a:outerShdw blurRad="38100" dist="38100" dir="2700000" algn="tl">
                    <a:srgbClr val="000000">
                      <a:alpha val="43137"/>
                    </a:srgbClr>
                  </a:outerShdw>
                </a:effectLst>
              </a:rPr>
              <a:t>DELETE TUŞU</a:t>
            </a:r>
          </a:p>
        </p:txBody>
      </p:sp>
      <p:sp>
        <p:nvSpPr>
          <p:cNvPr id="6" name="8 Metin kutusu"/>
          <p:cNvSpPr txBox="1">
            <a:spLocks noChangeArrowheads="1"/>
          </p:cNvSpPr>
          <p:nvPr/>
        </p:nvSpPr>
        <p:spPr bwMode="auto">
          <a:xfrm>
            <a:off x="658813" y="2109788"/>
            <a:ext cx="7643812" cy="1816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2800"/>
              <a:t>Seçili öğeyi silmek için kullanılır.</a:t>
            </a:r>
          </a:p>
          <a:p>
            <a:pPr eaLnBrk="1" hangingPunct="1"/>
            <a:endParaRPr lang="tr-TR" sz="2800"/>
          </a:p>
          <a:p>
            <a:pPr eaLnBrk="1" hangingPunct="1"/>
            <a:r>
              <a:rPr lang="tr-TR" sz="2800"/>
              <a:t>Yazı yazarken Delete Tuşuna basılırsa bir sağdaki karakter silinir. </a:t>
            </a: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59313" y="3609975"/>
            <a:ext cx="2867025" cy="3143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5 Oval"/>
          <p:cNvSpPr/>
          <p:nvPr/>
        </p:nvSpPr>
        <p:spPr>
          <a:xfrm>
            <a:off x="5016500" y="4824413"/>
            <a:ext cx="2214563" cy="1857375"/>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000"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xmlns="" val="1476128934"/>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Metin kutusu"/>
          <p:cNvSpPr txBox="1"/>
          <p:nvPr/>
        </p:nvSpPr>
        <p:spPr>
          <a:xfrm>
            <a:off x="374650" y="1147763"/>
            <a:ext cx="8215313" cy="708025"/>
          </a:xfrm>
          <a:prstGeom prst="rect">
            <a:avLst/>
          </a:prstGeom>
          <a:noFill/>
        </p:spPr>
        <p:txBody>
          <a:bodyPr>
            <a:spAutoFit/>
          </a:bodyPr>
          <a:lstStyle/>
          <a:p>
            <a:pPr>
              <a:defRPr/>
            </a:pPr>
            <a:r>
              <a:rPr lang="tr-TR" sz="4000" b="1" dirty="0">
                <a:effectLst>
                  <a:outerShdw blurRad="38100" dist="38100" dir="2700000" algn="tl">
                    <a:srgbClr val="000000">
                      <a:alpha val="43137"/>
                    </a:srgbClr>
                  </a:outerShdw>
                </a:effectLst>
              </a:rPr>
              <a:t>       </a:t>
            </a:r>
            <a:r>
              <a:rPr lang="tr-TR" sz="4000" b="1" u="sng" dirty="0">
                <a:effectLst>
                  <a:outerShdw blurRad="38100" dist="38100" dir="2700000" algn="tl">
                    <a:srgbClr val="000000">
                      <a:alpha val="43137"/>
                    </a:srgbClr>
                  </a:outerShdw>
                </a:effectLst>
              </a:rPr>
              <a:t>BACKSPACE TUŞU</a:t>
            </a:r>
          </a:p>
        </p:txBody>
      </p:sp>
      <p:sp>
        <p:nvSpPr>
          <p:cNvPr id="6" name="8 Metin kutusu"/>
          <p:cNvSpPr txBox="1">
            <a:spLocks noChangeArrowheads="1"/>
          </p:cNvSpPr>
          <p:nvPr/>
        </p:nvSpPr>
        <p:spPr bwMode="auto">
          <a:xfrm>
            <a:off x="946150" y="2362200"/>
            <a:ext cx="4071938" cy="230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3600"/>
              <a:t>Yazı yazarken basıldığında bir soldaki karakteri silmeye yarar.</a:t>
            </a:r>
            <a:endParaRPr lang="tr-TR" sz="2800"/>
          </a:p>
        </p:txBody>
      </p:sp>
      <p:sp>
        <p:nvSpPr>
          <p:cNvPr id="7" name="4 Sol Ok"/>
          <p:cNvSpPr/>
          <p:nvPr/>
        </p:nvSpPr>
        <p:spPr>
          <a:xfrm>
            <a:off x="517525" y="1433513"/>
            <a:ext cx="642938" cy="214312"/>
          </a:xfrm>
          <a:prstGeom prst="leftArrow">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tr-T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32275" y="3433763"/>
            <a:ext cx="3952875" cy="3162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6 Oval"/>
          <p:cNvSpPr/>
          <p:nvPr/>
        </p:nvSpPr>
        <p:spPr>
          <a:xfrm>
            <a:off x="4660900" y="3790950"/>
            <a:ext cx="2786063" cy="1857375"/>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000"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xmlns="" val="777826976"/>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Metin kutusu"/>
          <p:cNvSpPr txBox="1"/>
          <p:nvPr/>
        </p:nvSpPr>
        <p:spPr>
          <a:xfrm>
            <a:off x="500063" y="1484313"/>
            <a:ext cx="8215312" cy="708025"/>
          </a:xfrm>
          <a:prstGeom prst="rect">
            <a:avLst/>
          </a:prstGeom>
          <a:noFill/>
        </p:spPr>
        <p:txBody>
          <a:bodyPr>
            <a:spAutoFit/>
          </a:bodyPr>
          <a:lstStyle/>
          <a:p>
            <a:pPr>
              <a:defRPr/>
            </a:pPr>
            <a:r>
              <a:rPr lang="tr-TR" sz="4000" b="1" u="sng" dirty="0">
                <a:effectLst>
                  <a:outerShdw blurRad="38100" dist="38100" dir="2700000" algn="tl">
                    <a:srgbClr val="000000">
                      <a:alpha val="43137"/>
                    </a:srgbClr>
                  </a:outerShdw>
                </a:effectLst>
              </a:rPr>
              <a:t>HOME TUŞU</a:t>
            </a:r>
          </a:p>
        </p:txBody>
      </p:sp>
      <p:sp>
        <p:nvSpPr>
          <p:cNvPr id="6" name="8 Metin kutusu"/>
          <p:cNvSpPr txBox="1">
            <a:spLocks noChangeArrowheads="1"/>
          </p:cNvSpPr>
          <p:nvPr/>
        </p:nvSpPr>
        <p:spPr bwMode="auto">
          <a:xfrm>
            <a:off x="1000125" y="2555875"/>
            <a:ext cx="4071938" cy="1755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3600"/>
              <a:t>Yazı yazarken imleci satırın en başına getirir.</a:t>
            </a:r>
            <a:endParaRPr lang="tr-TR" sz="2800"/>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57750" y="4056063"/>
            <a:ext cx="2352675" cy="2114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5 Oval"/>
          <p:cNvSpPr/>
          <p:nvPr/>
        </p:nvSpPr>
        <p:spPr>
          <a:xfrm>
            <a:off x="5357813" y="4127500"/>
            <a:ext cx="1428750" cy="1357313"/>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000"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xmlns="" val="1490120157"/>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Metin kutusu"/>
          <p:cNvSpPr txBox="1"/>
          <p:nvPr/>
        </p:nvSpPr>
        <p:spPr>
          <a:xfrm>
            <a:off x="234950" y="1500188"/>
            <a:ext cx="8215313" cy="708025"/>
          </a:xfrm>
          <a:prstGeom prst="rect">
            <a:avLst/>
          </a:prstGeom>
          <a:noFill/>
        </p:spPr>
        <p:txBody>
          <a:bodyPr>
            <a:spAutoFit/>
          </a:bodyPr>
          <a:lstStyle/>
          <a:p>
            <a:pPr>
              <a:defRPr/>
            </a:pPr>
            <a:r>
              <a:rPr lang="tr-TR" sz="4000" b="1" u="sng" dirty="0">
                <a:effectLst>
                  <a:outerShdw blurRad="38100" dist="38100" dir="2700000" algn="tl">
                    <a:srgbClr val="000000">
                      <a:alpha val="43137"/>
                    </a:srgbClr>
                  </a:outerShdw>
                </a:effectLst>
              </a:rPr>
              <a:t>END TUŞU</a:t>
            </a:r>
          </a:p>
        </p:txBody>
      </p:sp>
      <p:sp>
        <p:nvSpPr>
          <p:cNvPr id="6" name="8 Metin kutusu"/>
          <p:cNvSpPr txBox="1">
            <a:spLocks noChangeArrowheads="1"/>
          </p:cNvSpPr>
          <p:nvPr/>
        </p:nvSpPr>
        <p:spPr bwMode="auto">
          <a:xfrm>
            <a:off x="949325" y="2786063"/>
            <a:ext cx="4071938" cy="1754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3600"/>
              <a:t>Yazı yazarken imleci satırın en sonuna getirir.</a:t>
            </a:r>
            <a:endParaRPr lang="tr-TR" sz="2800"/>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64075" y="4071938"/>
            <a:ext cx="2619375" cy="2295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5 Oval"/>
          <p:cNvSpPr/>
          <p:nvPr/>
        </p:nvSpPr>
        <p:spPr>
          <a:xfrm>
            <a:off x="5164138" y="4786313"/>
            <a:ext cx="1428750" cy="1357312"/>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000"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xmlns="" val="3681792236"/>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7 Metin kutusu"/>
          <p:cNvSpPr txBox="1"/>
          <p:nvPr/>
        </p:nvSpPr>
        <p:spPr>
          <a:xfrm>
            <a:off x="593725" y="1490663"/>
            <a:ext cx="8215313" cy="708025"/>
          </a:xfrm>
          <a:prstGeom prst="rect">
            <a:avLst/>
          </a:prstGeom>
          <a:noFill/>
        </p:spPr>
        <p:txBody>
          <a:bodyPr>
            <a:spAutoFit/>
          </a:bodyPr>
          <a:lstStyle/>
          <a:p>
            <a:pPr>
              <a:defRPr/>
            </a:pPr>
            <a:r>
              <a:rPr lang="tr-TR" sz="4000" b="1" u="sng" dirty="0">
                <a:effectLst>
                  <a:outerShdw blurRad="38100" dist="38100" dir="2700000" algn="tl">
                    <a:srgbClr val="000000">
                      <a:alpha val="43137"/>
                    </a:srgbClr>
                  </a:outerShdw>
                </a:effectLst>
              </a:rPr>
              <a:t>PAGE UP TUŞU</a:t>
            </a:r>
          </a:p>
        </p:txBody>
      </p:sp>
      <p:sp>
        <p:nvSpPr>
          <p:cNvPr id="6" name="8 Metin kutusu"/>
          <p:cNvSpPr txBox="1">
            <a:spLocks noChangeArrowheads="1"/>
          </p:cNvSpPr>
          <p:nvPr/>
        </p:nvSpPr>
        <p:spPr bwMode="auto">
          <a:xfrm>
            <a:off x="1214438" y="2422525"/>
            <a:ext cx="4071937" cy="1384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2800"/>
              <a:t>Birden fazla sayfalı belgelerde imleci bir üst sayfaya yerleştirir.</a:t>
            </a: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29188" y="3351213"/>
            <a:ext cx="2771775" cy="3067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5 Oval"/>
          <p:cNvSpPr/>
          <p:nvPr/>
        </p:nvSpPr>
        <p:spPr>
          <a:xfrm>
            <a:off x="5357813" y="3494088"/>
            <a:ext cx="1428750" cy="1357312"/>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000"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extLst>
      <p:ext uri="{BB962C8B-B14F-4D97-AF65-F5344CB8AC3E}">
        <p14:creationId xmlns:p14="http://schemas.microsoft.com/office/powerpoint/2010/main" xmlns="" val="3499840693"/>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8 Metin kutusu"/>
          <p:cNvSpPr txBox="1">
            <a:spLocks noChangeArrowheads="1"/>
          </p:cNvSpPr>
          <p:nvPr/>
        </p:nvSpPr>
        <p:spPr bwMode="auto">
          <a:xfrm>
            <a:off x="928688" y="2133600"/>
            <a:ext cx="4071937" cy="2308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tr-TR" sz="3600"/>
              <a:t>Birden fazla sayfalı belgelerden imleci bir alt sayfaya yerleştirir.</a:t>
            </a:r>
            <a:endParaRPr lang="tr-TR" sz="280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43438" y="3419475"/>
            <a:ext cx="2771775" cy="3067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5 Oval"/>
          <p:cNvSpPr/>
          <p:nvPr/>
        </p:nvSpPr>
        <p:spPr>
          <a:xfrm>
            <a:off x="5072063" y="4919663"/>
            <a:ext cx="1428750" cy="1357312"/>
          </a:xfrm>
          <a:prstGeom prst="ellipse">
            <a:avLst/>
          </a:prstGeom>
          <a:noFill/>
          <a:ln>
            <a:solidFill>
              <a:srgbClr val="FF0000"/>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tr-TR" sz="2000"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 name="7 Metin kutusu"/>
          <p:cNvSpPr txBox="1"/>
          <p:nvPr/>
        </p:nvSpPr>
        <p:spPr>
          <a:xfrm>
            <a:off x="446088" y="1268413"/>
            <a:ext cx="8216900" cy="708025"/>
          </a:xfrm>
          <a:prstGeom prst="rect">
            <a:avLst/>
          </a:prstGeom>
          <a:noFill/>
        </p:spPr>
        <p:txBody>
          <a:bodyPr>
            <a:spAutoFit/>
          </a:bodyPr>
          <a:lstStyle/>
          <a:p>
            <a:pPr>
              <a:defRPr/>
            </a:pPr>
            <a:r>
              <a:rPr lang="tr-TR" sz="4000" b="1" u="sng" dirty="0">
                <a:effectLst>
                  <a:outerShdw blurRad="38100" dist="38100" dir="2700000" algn="tl">
                    <a:srgbClr val="000000">
                      <a:alpha val="43137"/>
                    </a:srgbClr>
                  </a:outerShdw>
                </a:effectLst>
              </a:rPr>
              <a:t>PAGE DOWN TUŞU</a:t>
            </a:r>
          </a:p>
        </p:txBody>
      </p:sp>
    </p:spTree>
    <p:extLst>
      <p:ext uri="{BB962C8B-B14F-4D97-AF65-F5344CB8AC3E}">
        <p14:creationId xmlns:p14="http://schemas.microsoft.com/office/powerpoint/2010/main" xmlns="" val="3862774113"/>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flipH="1">
            <a:off x="1937717" y="2368627"/>
            <a:ext cx="6413069" cy="594910"/>
          </a:xfrm>
        </p:spPr>
        <p:txBody>
          <a:bodyPr/>
          <a:lstStyle/>
          <a:p>
            <a:endParaRPr lang="tr-TR" dirty="0"/>
          </a:p>
        </p:txBody>
      </p:sp>
      <p:sp>
        <p:nvSpPr>
          <p:cNvPr id="3" name="Metin Yer Tutucusu 2"/>
          <p:cNvSpPr>
            <a:spLocks noGrp="1"/>
          </p:cNvSpPr>
          <p:nvPr>
            <p:ph type="body" idx="1"/>
          </p:nvPr>
        </p:nvSpPr>
        <p:spPr>
          <a:xfrm>
            <a:off x="2978819" y="3910989"/>
            <a:ext cx="5177928" cy="1366092"/>
          </a:xfrm>
        </p:spPr>
        <p:txBody>
          <a:bodyPr>
            <a:normAutofit/>
          </a:bodyPr>
          <a:lstStyle/>
          <a:p>
            <a:pPr algn="ctr"/>
            <a:r>
              <a:rPr lang="tr-TR" sz="3200" dirty="0">
                <a:solidFill>
                  <a:schemeClr val="tx1"/>
                </a:solidFill>
              </a:rPr>
              <a:t>Esma Didem NALBAT</a:t>
            </a:r>
          </a:p>
          <a:p>
            <a:pPr algn="ctr"/>
            <a:r>
              <a:rPr lang="tr-TR" sz="3200" dirty="0">
                <a:solidFill>
                  <a:schemeClr val="tx1"/>
                </a:solidFill>
              </a:rPr>
              <a:t>6\A                 494</a:t>
            </a:r>
          </a:p>
          <a:p>
            <a:endParaRPr lang="tr-TR" sz="3200" dirty="0">
              <a:solidFill>
                <a:schemeClr val="tx1"/>
              </a:solidFill>
            </a:endParaRPr>
          </a:p>
        </p:txBody>
      </p:sp>
    </p:spTree>
    <p:extLst>
      <p:ext uri="{BB962C8B-B14F-4D97-AF65-F5344CB8AC3E}">
        <p14:creationId xmlns:p14="http://schemas.microsoft.com/office/powerpoint/2010/main" xmlns="" val="3896580031"/>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54635" y="359764"/>
            <a:ext cx="11197653" cy="2246769"/>
          </a:xfrm>
          <a:prstGeom prst="rect">
            <a:avLst/>
          </a:prstGeom>
        </p:spPr>
        <p:txBody>
          <a:bodyPr wrap="square">
            <a:spAutoFit/>
          </a:bodyPr>
          <a:lstStyle/>
          <a:p>
            <a:r>
              <a:rPr lang="tr-TR" altLang="tr-TR" sz="2800" dirty="0" smtClean="0"/>
              <a:t>Klavye anahtarlama teknolojisini kullanan yapıya sahiptir. Klavye üzerinde her bir tuş, aslında birer elektriksel anahtardır. Bu anahtarlar </a:t>
            </a:r>
            <a:r>
              <a:rPr lang="tr-TR" altLang="tr-TR" sz="2800" dirty="0" err="1" smtClean="0"/>
              <a:t>kapasitif</a:t>
            </a:r>
            <a:r>
              <a:rPr lang="tr-TR" altLang="tr-TR" sz="2800" dirty="0" smtClean="0"/>
              <a:t>, mekanik ve kauçuk yapıda olabilir. En çok kullanılan ve ekonomik olan kauçuk yapılardır. İletkenliği sağlamak için karbon kullanılır</a:t>
            </a:r>
            <a:endParaRPr lang="tr-TR" sz="2800" dirty="0"/>
          </a:p>
        </p:txBody>
      </p:sp>
      <p:pic>
        <p:nvPicPr>
          <p:cNvPr id="3" name="Picture 10"/>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xmlns="" val="0"/>
              </a:ext>
            </a:extLst>
          </a:blip>
          <a:srcRect/>
          <a:stretch>
            <a:fillRect/>
          </a:stretch>
        </p:blipFill>
        <p:spPr bwMode="auto">
          <a:xfrm>
            <a:off x="809469" y="3507517"/>
            <a:ext cx="10154740" cy="260847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740784452"/>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3477717" y="260350"/>
            <a:ext cx="5220195" cy="1139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tr-TR" altLang="tr-TR" sz="4200" dirty="0">
                <a:solidFill>
                  <a:schemeClr val="tx2"/>
                </a:solidFill>
                <a:latin typeface="Comic Sans MS" panose="030F0702030302020204" pitchFamily="66" charset="0"/>
              </a:rPr>
              <a:t>Klavye Çeşitleri</a:t>
            </a:r>
          </a:p>
        </p:txBody>
      </p:sp>
      <p:sp>
        <p:nvSpPr>
          <p:cNvPr id="4" name="Rectangle 3"/>
          <p:cNvSpPr>
            <a:spLocks noChangeArrowheads="1"/>
          </p:cNvSpPr>
          <p:nvPr/>
        </p:nvSpPr>
        <p:spPr bwMode="auto">
          <a:xfrm>
            <a:off x="684213" y="1557338"/>
            <a:ext cx="3816350" cy="1917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tr-TR" altLang="tr-TR" sz="2400" dirty="0"/>
              <a:t>Klavye harflerin diziliş şekline göre ikiye ayrılır;</a:t>
            </a:r>
          </a:p>
          <a:p>
            <a:pPr eaLnBrk="1" hangingPunct="1"/>
            <a:endParaRPr lang="tr-TR" altLang="tr-TR" sz="2400" dirty="0"/>
          </a:p>
          <a:p>
            <a:pPr eaLnBrk="1" hangingPunct="1"/>
            <a:r>
              <a:rPr lang="tr-TR" altLang="tr-TR" sz="2400" dirty="0"/>
              <a:t>1- F Klavye</a:t>
            </a:r>
          </a:p>
          <a:p>
            <a:pPr eaLnBrk="1" hangingPunct="1"/>
            <a:r>
              <a:rPr lang="tr-TR" altLang="tr-TR" sz="2400" dirty="0"/>
              <a:t>2- Q Klavye</a:t>
            </a:r>
          </a:p>
        </p:txBody>
      </p:sp>
      <p:sp>
        <p:nvSpPr>
          <p:cNvPr id="5" name="Rectangle 5"/>
          <p:cNvSpPr>
            <a:spLocks noChangeArrowheads="1"/>
          </p:cNvSpPr>
          <p:nvPr/>
        </p:nvSpPr>
        <p:spPr bwMode="auto">
          <a:xfrm>
            <a:off x="7081396" y="1554162"/>
            <a:ext cx="4356100" cy="37433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tr-TR" altLang="tr-TR" sz="2400" dirty="0"/>
              <a:t>Klavye bağlantı şekline göre ikiye ayrılır;</a:t>
            </a:r>
          </a:p>
          <a:p>
            <a:pPr eaLnBrk="1" hangingPunct="1"/>
            <a:endParaRPr lang="tr-TR" altLang="tr-TR" sz="2400" dirty="0"/>
          </a:p>
          <a:p>
            <a:pPr eaLnBrk="1" hangingPunct="1"/>
            <a:r>
              <a:rPr lang="tr-TR" altLang="tr-TR" sz="2400" dirty="0"/>
              <a:t>1- PS/2</a:t>
            </a:r>
          </a:p>
          <a:p>
            <a:pPr eaLnBrk="1" hangingPunct="1"/>
            <a:r>
              <a:rPr lang="tr-TR" altLang="tr-TR" sz="2400" dirty="0"/>
              <a:t>2- USB</a:t>
            </a:r>
          </a:p>
          <a:p>
            <a:pPr eaLnBrk="1" hangingPunct="1"/>
            <a:r>
              <a:rPr lang="tr-TR" altLang="tr-TR" sz="2400" dirty="0"/>
              <a:t>    * Doğrudan    </a:t>
            </a:r>
          </a:p>
          <a:p>
            <a:pPr eaLnBrk="1" hangingPunct="1"/>
            <a:r>
              <a:rPr lang="tr-TR" altLang="tr-TR" sz="2400" dirty="0"/>
              <a:t>    * Kablosuz</a:t>
            </a:r>
          </a:p>
          <a:p>
            <a:pPr eaLnBrk="1" hangingPunct="1"/>
            <a:r>
              <a:rPr lang="tr-TR" altLang="tr-TR" sz="2400" dirty="0"/>
              <a:t>      - Kızıl ötesi (IR)</a:t>
            </a:r>
          </a:p>
          <a:p>
            <a:pPr eaLnBrk="1" hangingPunct="1"/>
            <a:r>
              <a:rPr lang="tr-TR" altLang="tr-TR" sz="2400" dirty="0"/>
              <a:t>      - Radyo Frekanslı (RF)</a:t>
            </a:r>
          </a:p>
          <a:p>
            <a:pPr eaLnBrk="1" hangingPunct="1"/>
            <a:endParaRPr lang="tr-TR" altLang="tr-TR" sz="2400" dirty="0"/>
          </a:p>
        </p:txBody>
      </p:sp>
      <p:pic>
        <p:nvPicPr>
          <p:cNvPr id="6" name="Picture 6"/>
          <p:cNvPicPr>
            <a:picLocks noChangeAspect="1" noChangeArrowheads="1"/>
          </p:cNvPicPr>
          <p:nvPr/>
        </p:nvPicPr>
        <p:blipFill>
          <a:blip r:embed="rId2" cstate="print">
            <a:extLst>
              <a:ext uri="{28A0092B-C50C-407E-A947-70E740481C1C}">
                <a14:useLocalDpi xmlns:a14="http://schemas.microsoft.com/office/drawing/2010/main" xmlns="" val="0"/>
              </a:ext>
            </a:extLst>
          </a:blip>
          <a:srcRect r="67088"/>
          <a:stretch>
            <a:fillRect/>
          </a:stretch>
        </p:blipFill>
        <p:spPr bwMode="auto">
          <a:xfrm>
            <a:off x="2998788" y="3632201"/>
            <a:ext cx="3168650" cy="2873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41917607"/>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İçerik Yer Tutucusu 2"/>
          <p:cNvSpPr txBox="1">
            <a:spLocks/>
          </p:cNvSpPr>
          <p:nvPr/>
        </p:nvSpPr>
        <p:spPr>
          <a:xfrm>
            <a:off x="884419" y="1367741"/>
            <a:ext cx="10867869" cy="4114800"/>
          </a:xfrm>
          <a:prstGeom prst="rect">
            <a:avLst/>
          </a:prstGeom>
        </p:spPr>
        <p:txBody>
          <a:bodyPr>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Font typeface="Wingdings 3" charset="2"/>
              <a:buNone/>
            </a:pPr>
            <a:r>
              <a:rPr lang="tr-TR" sz="2400" dirty="0" smtClean="0">
                <a:latin typeface="Arial Black" pitchFamily="34" charset="0"/>
              </a:rPr>
              <a:t>  Q ve F olmak üzere iki çeşit klavye vardır. Farkları, sadece harflerin yerlerinin değişikliğidir. Klavyenin en sol üstündeki karakter ne ise (F ya da Q) klavye ona göre isimlendirilir. Q klavye her ne kadar ülkemizde daha yaygın olarak kullanılsa da F klavye Türkçe kelimelerin yazımına daha uygun olarak tasarlanmıştır.</a:t>
            </a:r>
            <a:endParaRPr lang="tr-TR" sz="2400" dirty="0">
              <a:latin typeface="Arial Black" pitchFamily="34" charset="0"/>
            </a:endParaRPr>
          </a:p>
        </p:txBody>
      </p:sp>
      <p:pic>
        <p:nvPicPr>
          <p:cNvPr id="8" name="Picture 2" descr="C:\Users\user\Desktop\ödev\qwerty.gi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34320" y="3933056"/>
            <a:ext cx="4617799" cy="180381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3" descr="C:\Users\user\Desktop\ödev\f_klavye.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18353" y="3933056"/>
            <a:ext cx="4594486" cy="1828800"/>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Metin kutusu 9"/>
          <p:cNvSpPr txBox="1"/>
          <p:nvPr/>
        </p:nvSpPr>
        <p:spPr>
          <a:xfrm>
            <a:off x="1842747" y="5926165"/>
            <a:ext cx="1492781" cy="369332"/>
          </a:xfrm>
          <a:prstGeom prst="rect">
            <a:avLst/>
          </a:prstGeom>
          <a:noFill/>
        </p:spPr>
        <p:txBody>
          <a:bodyPr wrap="none" rtlCol="0">
            <a:spAutoFit/>
          </a:bodyPr>
          <a:lstStyle/>
          <a:p>
            <a:r>
              <a:rPr lang="tr-TR" dirty="0" smtClean="0">
                <a:latin typeface="Arial Black" pitchFamily="34" charset="0"/>
              </a:rPr>
              <a:t>Q KLAVYE</a:t>
            </a:r>
            <a:endParaRPr lang="tr-TR" dirty="0">
              <a:latin typeface="Arial Black" pitchFamily="34" charset="0"/>
            </a:endParaRPr>
          </a:p>
        </p:txBody>
      </p:sp>
      <p:sp>
        <p:nvSpPr>
          <p:cNvPr id="11" name="Metin kutusu 10"/>
          <p:cNvSpPr txBox="1"/>
          <p:nvPr/>
        </p:nvSpPr>
        <p:spPr>
          <a:xfrm>
            <a:off x="7592386" y="5926165"/>
            <a:ext cx="1454309" cy="369332"/>
          </a:xfrm>
          <a:prstGeom prst="rect">
            <a:avLst/>
          </a:prstGeom>
          <a:noFill/>
        </p:spPr>
        <p:txBody>
          <a:bodyPr wrap="none" rtlCol="0">
            <a:spAutoFit/>
          </a:bodyPr>
          <a:lstStyle/>
          <a:p>
            <a:r>
              <a:rPr lang="tr-TR" dirty="0" smtClean="0">
                <a:latin typeface="Arial Black" pitchFamily="34" charset="0"/>
              </a:rPr>
              <a:t>F KLAVYE</a:t>
            </a:r>
            <a:endParaRPr lang="tr-TR" dirty="0">
              <a:latin typeface="Arial Black" pitchFamily="34" charset="0"/>
            </a:endParaRPr>
          </a:p>
        </p:txBody>
      </p:sp>
      <p:sp>
        <p:nvSpPr>
          <p:cNvPr id="12" name="Dikdörtgen 11"/>
          <p:cNvSpPr/>
          <p:nvPr/>
        </p:nvSpPr>
        <p:spPr>
          <a:xfrm>
            <a:off x="3192905" y="374753"/>
            <a:ext cx="5126636" cy="738664"/>
          </a:xfrm>
          <a:prstGeom prst="rect">
            <a:avLst/>
          </a:prstGeom>
        </p:spPr>
        <p:txBody>
          <a:bodyPr wrap="square">
            <a:spAutoFit/>
          </a:bodyPr>
          <a:lstStyle/>
          <a:p>
            <a:pPr algn="ctr"/>
            <a:r>
              <a:rPr lang="tr-TR" altLang="tr-TR" sz="4200" dirty="0" smtClean="0">
                <a:solidFill>
                  <a:schemeClr val="tx2"/>
                </a:solidFill>
                <a:latin typeface="Comic Sans MS" panose="030F0702030302020204" pitchFamily="66" charset="0"/>
              </a:rPr>
              <a:t>Klavye Çeşitleri</a:t>
            </a:r>
            <a:endParaRPr lang="tr-TR" altLang="tr-TR" sz="4200" dirty="0">
              <a:solidFill>
                <a:schemeClr val="tx2"/>
              </a:solidFill>
              <a:latin typeface="Comic Sans MS" panose="030F0702030302020204" pitchFamily="66" charset="0"/>
            </a:endParaRPr>
          </a:p>
        </p:txBody>
      </p:sp>
    </p:spTree>
    <p:extLst>
      <p:ext uri="{BB962C8B-B14F-4D97-AF65-F5344CB8AC3E}">
        <p14:creationId xmlns:p14="http://schemas.microsoft.com/office/powerpoint/2010/main" xmlns="" val="2240553075"/>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29652" y="1854394"/>
            <a:ext cx="11012774" cy="3785652"/>
          </a:xfrm>
          <a:prstGeom prst="rect">
            <a:avLst/>
          </a:prstGeom>
        </p:spPr>
        <p:txBody>
          <a:bodyPr wrap="square">
            <a:spAutoFit/>
          </a:bodyPr>
          <a:lstStyle/>
          <a:p>
            <a:r>
              <a:rPr lang="tr-TR" sz="2400" dirty="0" smtClean="0">
                <a:latin typeface="Arial Black" pitchFamily="34" charset="0"/>
              </a:rPr>
              <a:t> Q klavyenin patentini, </a:t>
            </a:r>
            <a:r>
              <a:rPr lang="tr-TR" sz="2400" u="sng" dirty="0" smtClean="0">
                <a:latin typeface="Arial Black" pitchFamily="34" charset="0"/>
                <a:hlinkClick r:id="rId2" tooltip="1874"/>
              </a:rPr>
              <a:t>1874</a:t>
            </a:r>
            <a:r>
              <a:rPr lang="tr-TR" sz="2400" dirty="0" smtClean="0">
                <a:latin typeface="Arial Black" pitchFamily="34" charset="0"/>
              </a:rPr>
              <a:t>'te </a:t>
            </a:r>
            <a:r>
              <a:rPr lang="tr-TR" sz="2400" u="sng" dirty="0" err="1" smtClean="0">
                <a:latin typeface="Arial Black" pitchFamily="34" charset="0"/>
                <a:hlinkClick r:id="rId3" tooltip="Christopher Latham Sholes"/>
              </a:rPr>
              <a:t>Christopher</a:t>
            </a:r>
            <a:r>
              <a:rPr lang="tr-TR" sz="2400" u="sng" dirty="0" smtClean="0">
                <a:latin typeface="Arial Black" pitchFamily="34" charset="0"/>
                <a:hlinkClick r:id="rId3" tooltip="Christopher Latham Sholes"/>
              </a:rPr>
              <a:t> </a:t>
            </a:r>
            <a:r>
              <a:rPr lang="tr-TR" sz="2400" u="sng" dirty="0" err="1" smtClean="0">
                <a:latin typeface="Arial Black" pitchFamily="34" charset="0"/>
                <a:hlinkClick r:id="rId3" tooltip="Christopher Latham Sholes"/>
              </a:rPr>
              <a:t>Latham</a:t>
            </a:r>
            <a:r>
              <a:rPr lang="tr-TR" sz="2400" u="sng" dirty="0" smtClean="0">
                <a:latin typeface="Arial Black" pitchFamily="34" charset="0"/>
                <a:hlinkClick r:id="rId3" tooltip="Christopher Latham Sholes"/>
              </a:rPr>
              <a:t> </a:t>
            </a:r>
            <a:r>
              <a:rPr lang="tr-TR" sz="2400" u="sng" dirty="0" err="1" smtClean="0">
                <a:latin typeface="Arial Black" pitchFamily="34" charset="0"/>
                <a:hlinkClick r:id="rId3" tooltip="Christopher Latham Sholes"/>
              </a:rPr>
              <a:t>Sholes</a:t>
            </a:r>
            <a:r>
              <a:rPr lang="tr-TR" sz="2400" dirty="0" smtClean="0">
                <a:latin typeface="Arial Black" pitchFamily="34" charset="0"/>
              </a:rPr>
              <a:t> tarafından almıştır. Ancak Q klavye standardı ne İngilizce ne de başka bir dile uygun olarak geliştirilmiştir. </a:t>
            </a:r>
            <a:r>
              <a:rPr lang="tr-TR" sz="2400" dirty="0" err="1" smtClean="0">
                <a:latin typeface="Arial Black" pitchFamily="34" charset="0"/>
              </a:rPr>
              <a:t>Sholes</a:t>
            </a:r>
            <a:r>
              <a:rPr lang="tr-TR" sz="2400" dirty="0" smtClean="0">
                <a:latin typeface="Arial Black" pitchFamily="34" charset="0"/>
              </a:rPr>
              <a:t>, icat ettiği yazı makinesinin mekanik harf kollarından herhangi ikisi aynı anda kağıda doğru havalandığında sıkışmaya neden olduklarını fark eder. </a:t>
            </a:r>
            <a:r>
              <a:rPr lang="tr-TR" sz="2400" dirty="0" err="1" smtClean="0">
                <a:latin typeface="Arial Black" pitchFamily="34" charset="0"/>
              </a:rPr>
              <a:t>Sholes</a:t>
            </a:r>
            <a:r>
              <a:rPr lang="tr-TR" sz="2400" dirty="0" smtClean="0">
                <a:latin typeface="Arial Black" pitchFamily="34" charset="0"/>
              </a:rPr>
              <a:t> bu problemin çözümü için, kullanıcının yazım hızını yavaşlatmak üzere</a:t>
            </a:r>
            <a:r>
              <a:rPr lang="tr-TR" sz="2400" baseline="30000" dirty="0" smtClean="0">
                <a:latin typeface="Arial Black" pitchFamily="34" charset="0"/>
              </a:rPr>
              <a:t> </a:t>
            </a:r>
            <a:r>
              <a:rPr lang="tr-TR" sz="2400" dirty="0" smtClean="0">
                <a:latin typeface="Arial Black" pitchFamily="34" charset="0"/>
              </a:rPr>
              <a:t>harflerin yerlerini alabildiğine karıştırarak en çok kullanılan harfleri elin en zor ulaşabileceği yerlere yerleştirmeyi uygun görür ve Q klavye adını verdiğimiz harf dizilimi ortaya çıkar.</a:t>
            </a:r>
            <a:endParaRPr lang="tr-TR" sz="2400" dirty="0">
              <a:latin typeface="Arial Black" pitchFamily="34" charset="0"/>
            </a:endParaRPr>
          </a:p>
        </p:txBody>
      </p:sp>
      <p:sp>
        <p:nvSpPr>
          <p:cNvPr id="3" name="Dikdörtgen 2"/>
          <p:cNvSpPr/>
          <p:nvPr/>
        </p:nvSpPr>
        <p:spPr>
          <a:xfrm>
            <a:off x="4586990" y="576085"/>
            <a:ext cx="3732550" cy="923330"/>
          </a:xfrm>
          <a:prstGeom prst="rect">
            <a:avLst/>
          </a:prstGeom>
        </p:spPr>
        <p:txBody>
          <a:bodyPr wrap="square">
            <a:spAutoFit/>
          </a:bodyPr>
          <a:lstStyle/>
          <a:p>
            <a:r>
              <a:rPr lang="tr-TR" sz="5400" b="1" dirty="0" smtClean="0">
                <a:latin typeface="Baveuse" pitchFamily="2" charset="-94"/>
              </a:rPr>
              <a:t>Q KLAVYE</a:t>
            </a:r>
            <a:endParaRPr lang="tr-TR" sz="5400" b="1" dirty="0"/>
          </a:p>
        </p:txBody>
      </p:sp>
    </p:spTree>
    <p:extLst>
      <p:ext uri="{BB962C8B-B14F-4D97-AF65-F5344CB8AC3E}">
        <p14:creationId xmlns:p14="http://schemas.microsoft.com/office/powerpoint/2010/main" xmlns="" val="2671992870"/>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txBox="1">
            <a:spLocks/>
          </p:cNvSpPr>
          <p:nvPr/>
        </p:nvSpPr>
        <p:spPr>
          <a:xfrm>
            <a:off x="609600" y="274638"/>
            <a:ext cx="9283908" cy="1143000"/>
          </a:xfrm>
          <a:prstGeom prst="rect">
            <a:avLst/>
          </a:prstGeom>
        </p:spPr>
        <p:txBody>
          <a:bodyPr/>
          <a:lst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tr-TR" sz="5400" b="1" dirty="0" smtClean="0">
                <a:solidFill>
                  <a:schemeClr val="tx1"/>
                </a:solidFill>
                <a:latin typeface="Baveuse" pitchFamily="2" charset="-94"/>
              </a:rPr>
              <a:t>F KLAVYE</a:t>
            </a:r>
            <a:endParaRPr lang="tr-TR" sz="5400" b="1" dirty="0">
              <a:solidFill>
                <a:schemeClr val="tx1"/>
              </a:solidFill>
              <a:latin typeface="Baveuse" pitchFamily="2" charset="-94"/>
            </a:endParaRPr>
          </a:p>
        </p:txBody>
      </p:sp>
      <p:sp>
        <p:nvSpPr>
          <p:cNvPr id="3" name="İçerik Yer Tutucusu 2"/>
          <p:cNvSpPr txBox="1">
            <a:spLocks/>
          </p:cNvSpPr>
          <p:nvPr/>
        </p:nvSpPr>
        <p:spPr>
          <a:xfrm>
            <a:off x="609600" y="1600200"/>
            <a:ext cx="10198308" cy="4114800"/>
          </a:xfrm>
          <a:prstGeom prst="rect">
            <a:avLst/>
          </a:prstGeom>
        </p:spPr>
        <p:txBody>
          <a:bodyPr>
            <a:no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pPr marL="0" indent="0">
              <a:buFont typeface="Wingdings 3" charset="2"/>
              <a:buNone/>
            </a:pPr>
            <a:r>
              <a:rPr lang="tr-TR" sz="2400" b="1" dirty="0" smtClean="0">
                <a:latin typeface="Arial Black" pitchFamily="34" charset="0"/>
              </a:rPr>
              <a:t> F klavye</a:t>
            </a:r>
            <a:r>
              <a:rPr lang="tr-TR" sz="2400" dirty="0" smtClean="0">
                <a:latin typeface="Arial Black" pitchFamily="34" charset="0"/>
              </a:rPr>
              <a:t>, </a:t>
            </a:r>
            <a:r>
              <a:rPr lang="tr-TR" sz="2400" u="sng" dirty="0" smtClean="0">
                <a:latin typeface="Arial Black" pitchFamily="34" charset="0"/>
                <a:hlinkClick r:id="rId2" tooltip="Türkçe"/>
              </a:rPr>
              <a:t>Türkçe</a:t>
            </a:r>
            <a:r>
              <a:rPr lang="tr-TR" sz="2400" dirty="0" smtClean="0">
                <a:latin typeface="Arial Black" pitchFamily="34" charset="0"/>
              </a:rPr>
              <a:t> için özel olarak geliştirilmiş bir </a:t>
            </a:r>
            <a:r>
              <a:rPr lang="tr-TR" sz="2400" dirty="0" smtClean="0">
                <a:latin typeface="Arial Black" pitchFamily="34" charset="0"/>
                <a:hlinkClick r:id="rId3" tooltip="Klavye (bilgisayar)"/>
              </a:rPr>
              <a:t>klavye</a:t>
            </a:r>
            <a:r>
              <a:rPr lang="tr-TR" sz="2400" dirty="0" smtClean="0">
                <a:latin typeface="Arial Black" pitchFamily="34" charset="0"/>
              </a:rPr>
              <a:t> çeşididir. Bilimsel temellere dayalı standart bir Türk klavyesi geliştirilmesinin zorunluluğuna inanan </a:t>
            </a:r>
            <a:r>
              <a:rPr lang="tr-TR" sz="2400" dirty="0" smtClean="0">
                <a:latin typeface="Arial Black" pitchFamily="34" charset="0"/>
                <a:hlinkClick r:id="rId4" tooltip="İhsan Sıtkı Yener"/>
              </a:rPr>
              <a:t>İhsan Yener</a:t>
            </a:r>
            <a:r>
              <a:rPr lang="tr-TR" sz="2400" dirty="0" smtClean="0">
                <a:latin typeface="Arial Black" pitchFamily="34" charset="0"/>
              </a:rPr>
              <a:t>, bu konuda </a:t>
            </a:r>
            <a:r>
              <a:rPr lang="tr-TR" sz="2400" dirty="0" smtClean="0">
                <a:latin typeface="Arial Black" pitchFamily="34" charset="0"/>
                <a:hlinkClick r:id="rId5" tooltip="1946"/>
              </a:rPr>
              <a:t>1946</a:t>
            </a:r>
            <a:r>
              <a:rPr lang="tr-TR" sz="2400" dirty="0" smtClean="0">
                <a:latin typeface="Arial Black" pitchFamily="34" charset="0"/>
              </a:rPr>
              <a:t>'dan itibaren </a:t>
            </a:r>
            <a:r>
              <a:rPr lang="tr-TR" sz="2400" dirty="0" smtClean="0">
                <a:latin typeface="Arial Black" pitchFamily="34" charset="0"/>
                <a:hlinkClick r:id="rId6" tooltip="Daktilo"/>
              </a:rPr>
              <a:t>daktilo</a:t>
            </a:r>
            <a:r>
              <a:rPr lang="tr-TR" sz="2400" dirty="0" smtClean="0">
                <a:latin typeface="Arial Black" pitchFamily="34" charset="0"/>
              </a:rPr>
              <a:t> öğretmeni sıfatı ile sürdürdüğü çalışmalarının dikkate alınmasını ancak </a:t>
            </a:r>
            <a:r>
              <a:rPr lang="tr-TR" sz="2400" dirty="0" smtClean="0">
                <a:latin typeface="Arial Black" pitchFamily="34" charset="0"/>
                <a:hlinkClick r:id="rId7" tooltip="1955"/>
              </a:rPr>
              <a:t>1955</a:t>
            </a:r>
            <a:r>
              <a:rPr lang="tr-TR" sz="2400" dirty="0" smtClean="0">
                <a:latin typeface="Arial Black" pitchFamily="34" charset="0"/>
              </a:rPr>
              <a:t>'te sağlayabildi. Yabancı uzmanlarla da pekiştirilmiş İhtisas Komisyonu'nca oluşturulan on parmak yöntemi ile Türkçe için uygun klavye </a:t>
            </a:r>
            <a:r>
              <a:rPr lang="tr-TR" sz="2400" dirty="0" smtClean="0">
                <a:latin typeface="Arial Black" pitchFamily="34" charset="0"/>
                <a:hlinkClick r:id="rId8" tooltip="20 Ekim"/>
              </a:rPr>
              <a:t>20 Ekim</a:t>
            </a:r>
            <a:r>
              <a:rPr lang="tr-TR" sz="2400" dirty="0" smtClean="0">
                <a:latin typeface="Arial Black" pitchFamily="34" charset="0"/>
              </a:rPr>
              <a:t> </a:t>
            </a:r>
            <a:r>
              <a:rPr lang="tr-TR" sz="2400" dirty="0" smtClean="0">
                <a:latin typeface="Arial Black" pitchFamily="34" charset="0"/>
                <a:hlinkClick r:id="rId7" tooltip="1955"/>
              </a:rPr>
              <a:t>1955</a:t>
            </a:r>
            <a:r>
              <a:rPr lang="tr-TR" sz="2400" dirty="0" smtClean="0">
                <a:latin typeface="Arial Black" pitchFamily="34" charset="0"/>
              </a:rPr>
              <a:t>'te Bakanlıklar arası Standardizasyon Komitesi'nce </a:t>
            </a:r>
            <a:r>
              <a:rPr lang="tr-TR" sz="2400" i="1" dirty="0" smtClean="0">
                <a:latin typeface="Arial Black" pitchFamily="34" charset="0"/>
              </a:rPr>
              <a:t>Standart Türk Klavyesi</a:t>
            </a:r>
            <a:r>
              <a:rPr lang="tr-TR" sz="2400" dirty="0" smtClean="0">
                <a:latin typeface="Arial Black" pitchFamily="34" charset="0"/>
              </a:rPr>
              <a:t> olarak onandı </a:t>
            </a:r>
            <a:endParaRPr lang="tr-TR" sz="2400" dirty="0">
              <a:latin typeface="Arial Black" pitchFamily="34" charset="0"/>
            </a:endParaRPr>
          </a:p>
        </p:txBody>
      </p:sp>
    </p:spTree>
    <p:extLst>
      <p:ext uri="{BB962C8B-B14F-4D97-AF65-F5344CB8AC3E}">
        <p14:creationId xmlns:p14="http://schemas.microsoft.com/office/powerpoint/2010/main" xmlns="" val="3495521727"/>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966270" y="101600"/>
            <a:ext cx="8825657" cy="943429"/>
          </a:xfrm>
        </p:spPr>
        <p:txBody>
          <a:bodyPr/>
          <a:lstStyle/>
          <a:p>
            <a:pPr algn="ctr"/>
            <a:r>
              <a:rPr lang="tr-TR" dirty="0" smtClean="0"/>
              <a:t>TARİHSEL SÜRECİ</a:t>
            </a:r>
            <a:endParaRPr lang="tr-TR" dirty="0"/>
          </a:p>
        </p:txBody>
      </p:sp>
      <p:sp>
        <p:nvSpPr>
          <p:cNvPr id="3" name="Metin Yer Tutucusu 2"/>
          <p:cNvSpPr>
            <a:spLocks noGrp="1"/>
          </p:cNvSpPr>
          <p:nvPr>
            <p:ph type="body" idx="1"/>
          </p:nvPr>
        </p:nvSpPr>
        <p:spPr>
          <a:xfrm>
            <a:off x="406400" y="1045028"/>
            <a:ext cx="11175999" cy="5341257"/>
          </a:xfrm>
        </p:spPr>
        <p:txBody>
          <a:bodyPr/>
          <a:lstStyle/>
          <a:p>
            <a:r>
              <a:rPr lang="tr-TR" cap="none" dirty="0">
                <a:solidFill>
                  <a:schemeClr val="tx1"/>
                </a:solidFill>
              </a:rPr>
              <a:t>Q Klavyenin Ortaya Çıkışı</a:t>
            </a:r>
          </a:p>
          <a:p>
            <a:r>
              <a:rPr lang="tr-TR" cap="none" dirty="0">
                <a:solidFill>
                  <a:schemeClr val="tx1"/>
                </a:solidFill>
              </a:rPr>
              <a:t>Q Klavye pek çok kimsenin sandığı gibi ne modern bir standart ne de İngilizce için oluşturulmuş bir harf dizilimidir. Hikâyesi şöyle; </a:t>
            </a:r>
          </a:p>
          <a:p>
            <a:endParaRPr lang="tr-TR" cap="none" dirty="0">
              <a:solidFill>
                <a:schemeClr val="tx1"/>
              </a:solidFill>
            </a:endParaRPr>
          </a:p>
          <a:p>
            <a:r>
              <a:rPr lang="tr-TR" cap="none" dirty="0">
                <a:solidFill>
                  <a:schemeClr val="tx1"/>
                </a:solidFill>
              </a:rPr>
              <a:t>İlk yazı makinesi </a:t>
            </a:r>
            <a:r>
              <a:rPr lang="tr-TR" cap="none" dirty="0" err="1">
                <a:solidFill>
                  <a:schemeClr val="tx1"/>
                </a:solidFill>
              </a:rPr>
              <a:t>Christopher</a:t>
            </a:r>
            <a:r>
              <a:rPr lang="tr-TR" cap="none" dirty="0">
                <a:solidFill>
                  <a:schemeClr val="tx1"/>
                </a:solidFill>
              </a:rPr>
              <a:t> </a:t>
            </a:r>
            <a:r>
              <a:rPr lang="tr-TR" cap="none" dirty="0" err="1">
                <a:solidFill>
                  <a:schemeClr val="tx1"/>
                </a:solidFill>
              </a:rPr>
              <a:t>Latham</a:t>
            </a:r>
            <a:r>
              <a:rPr lang="tr-TR" cap="none" dirty="0">
                <a:solidFill>
                  <a:schemeClr val="tx1"/>
                </a:solidFill>
              </a:rPr>
              <a:t> SHOLES tarafından </a:t>
            </a:r>
            <a:r>
              <a:rPr lang="tr-TR" cap="none" dirty="0" smtClean="0">
                <a:solidFill>
                  <a:schemeClr val="tx1"/>
                </a:solidFill>
              </a:rPr>
              <a:t>1867 de </a:t>
            </a:r>
            <a:r>
              <a:rPr lang="tr-TR" cap="none" dirty="0">
                <a:solidFill>
                  <a:schemeClr val="tx1"/>
                </a:solidFill>
              </a:rPr>
              <a:t>yapılmıştı. </a:t>
            </a:r>
            <a:r>
              <a:rPr lang="tr-TR" cap="none" dirty="0" err="1" smtClean="0">
                <a:solidFill>
                  <a:schemeClr val="tx1"/>
                </a:solidFill>
              </a:rPr>
              <a:t>Sholes’un</a:t>
            </a:r>
            <a:r>
              <a:rPr lang="tr-TR" cap="none" dirty="0" smtClean="0">
                <a:solidFill>
                  <a:schemeClr val="tx1"/>
                </a:solidFill>
              </a:rPr>
              <a:t> </a:t>
            </a:r>
            <a:r>
              <a:rPr lang="tr-TR" cap="none" dirty="0">
                <a:solidFill>
                  <a:schemeClr val="tx1"/>
                </a:solidFill>
              </a:rPr>
              <a:t>makinesi bugünkü daktiloların atasıdır ve hemen hemen aynı prensiple çalışır. 10 Parmak daktilo kullananların iyi bildiği gibi daktiloda aynı anda iki karaktere bastığınızda kağıda doğru hareket eden kollar birbirinin üzerine gelerek sıkışmaya neden olabilir ve ne kadar hızlı yazarsanız bu sıkışma ihtimali o kadar yüksektir. </a:t>
            </a:r>
            <a:r>
              <a:rPr lang="tr-TR" cap="none" dirty="0" err="1">
                <a:solidFill>
                  <a:schemeClr val="tx1"/>
                </a:solidFill>
              </a:rPr>
              <a:t>Sholes</a:t>
            </a:r>
            <a:r>
              <a:rPr lang="tr-TR" cap="none" dirty="0">
                <a:solidFill>
                  <a:schemeClr val="tx1"/>
                </a:solidFill>
              </a:rPr>
              <a:t> teknik olarak aşamadığı bu sorunu en aza indirmek için operatörlerin hızlı yazmasını engellemenin yollarını aramıştır, bunun için de harflerin yerlerini alabildiğine karıştırarak </a:t>
            </a:r>
            <a:r>
              <a:rPr lang="tr-TR" cap="none" dirty="0" smtClean="0">
                <a:solidFill>
                  <a:schemeClr val="tx1"/>
                </a:solidFill>
              </a:rPr>
              <a:t>İngilizce de </a:t>
            </a:r>
            <a:r>
              <a:rPr lang="tr-TR" cap="none" dirty="0">
                <a:solidFill>
                  <a:schemeClr val="tx1"/>
                </a:solidFill>
              </a:rPr>
              <a:t>en çok kullanılan harfleri parmakların en zor ulaşabileceği yerlere yerleştirmeyi uygun görür ve Q klavye adını verdiğimiz harf dizilimi ortaya çıkar</a:t>
            </a:r>
          </a:p>
        </p:txBody>
      </p:sp>
    </p:spTree>
    <p:extLst>
      <p:ext uri="{BB962C8B-B14F-4D97-AF65-F5344CB8AC3E}">
        <p14:creationId xmlns:p14="http://schemas.microsoft.com/office/powerpoint/2010/main" xmlns="" val="1529693696"/>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595086" y="610392"/>
            <a:ext cx="11117943" cy="5847755"/>
          </a:xfrm>
          <a:prstGeom prst="rect">
            <a:avLst/>
          </a:prstGeom>
        </p:spPr>
        <p:txBody>
          <a:bodyPr wrap="square">
            <a:spAutoFit/>
          </a:bodyPr>
          <a:lstStyle/>
          <a:p>
            <a:r>
              <a:rPr lang="tr-TR" sz="2200" dirty="0" smtClean="0"/>
              <a:t>F Klavyenin Ortaya Çıkışı</a:t>
            </a:r>
          </a:p>
          <a:p>
            <a:r>
              <a:rPr lang="tr-TR" sz="2200" dirty="0" smtClean="0"/>
              <a:t>F Standardı ise sanıldığının aksine en modern klavye standartlarından birisidir. F klavyeyi İhsan Sıtkı </a:t>
            </a:r>
            <a:r>
              <a:rPr lang="tr-TR" sz="2200" dirty="0" err="1" smtClean="0"/>
              <a:t>YENER’e</a:t>
            </a:r>
            <a:r>
              <a:rPr lang="tr-TR" sz="2200" dirty="0" smtClean="0"/>
              <a:t> borçluyuz. Yener, 1950?li yıllarda Amerika’da Ölçme-Değerlendirme yüksek lisansı ve Eğitim Metotları doktorası yapan değerli bir bilim insanımızdır. 1946 yılından itibaren de </a:t>
            </a:r>
            <a:r>
              <a:rPr lang="tr-TR" sz="2200" dirty="0" err="1" smtClean="0"/>
              <a:t>Türkçe’ye</a:t>
            </a:r>
            <a:r>
              <a:rPr lang="tr-TR" sz="2200" dirty="0" smtClean="0"/>
              <a:t> uygun bir klavye standardı için resmi makamlar nezdinde girişimler yapmaya başlamıştır. </a:t>
            </a:r>
          </a:p>
          <a:p>
            <a:endParaRPr lang="tr-TR" sz="2200" dirty="0" smtClean="0"/>
          </a:p>
          <a:p>
            <a:r>
              <a:rPr lang="tr-TR" sz="2200" dirty="0" smtClean="0"/>
              <a:t>Bu girişimler sonucunda, Yener ve yabancı uzmanların da içinde bulunduğu bir komisyon kurularak çalışmalar başlamış. Komisyon TDK kılavuzundaki 30 bine yakın kelimeyi inceleyerek en çok kullanılan harfleri tespit etmiş. Sonra parmakların fiziksel güçleri ve hareket özellikleri incelenerek harfler klavyede en uygun yerlere yerleştirilmiş. O gün yapılan çalışmalara göre </a:t>
            </a:r>
            <a:r>
              <a:rPr lang="tr-TR" sz="2200" dirty="0" err="1" smtClean="0"/>
              <a:t>Türkçe’de</a:t>
            </a:r>
            <a:r>
              <a:rPr lang="tr-TR" sz="2200" dirty="0" smtClean="0"/>
              <a:t> en çok kullanılan beş harfin sırasıyla, a, e, k, i ve m olduğu ortaya çıkmış. İş yükünü her iki ele eşit paylaştırmak için de sol el yaklaşık yüzde 49, sağ el de yüzde 51 oranında kullanılacak şekilde harfler yerleştirilmiş. Böylece bugün kullandığımız F standardı ortaya çıkarılmış. </a:t>
            </a:r>
          </a:p>
          <a:p>
            <a:endParaRPr lang="tr-TR" sz="2200" dirty="0"/>
          </a:p>
        </p:txBody>
      </p:sp>
    </p:spTree>
    <p:extLst>
      <p:ext uri="{BB962C8B-B14F-4D97-AF65-F5344CB8AC3E}">
        <p14:creationId xmlns:p14="http://schemas.microsoft.com/office/powerpoint/2010/main" xmlns="" val="1391198996"/>
      </p:ext>
    </p:extLst>
  </p:cSld>
  <p:clrMapOvr>
    <a:masterClrMapping/>
  </p:clrMapOvr>
  <mc:AlternateContent xmlns:mc="http://schemas.openxmlformats.org/markup-compatibility/2006">
    <mc:Choice xmlns:p14="http://schemas.microsoft.com/office/powerpoint/2010/main" xmlns="" Requires="p14">
      <p:transition spd="slow" p14:dur="2000" advTm="5000">
        <p14:ferris dir="l"/>
      </p:transition>
    </mc:Choice>
    <mc:Fallback>
      <p:transition spd="slow" advTm="5000">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yon">
  <a:themeElements>
    <a:clrScheme name="İy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y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y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
  <TotalTime>226</TotalTime>
  <Words>905</Words>
  <PresentationFormat>Özel</PresentationFormat>
  <Paragraphs>107</Paragraphs>
  <Slides>28</Slides>
  <Notes>0</Notes>
  <HiddenSlides>0</HiddenSlides>
  <MMClips>0</MMClips>
  <ScaleCrop>false</ScaleCrop>
  <HeadingPairs>
    <vt:vector size="4" baseType="variant">
      <vt:variant>
        <vt:lpstr>Tema</vt:lpstr>
      </vt:variant>
      <vt:variant>
        <vt:i4>1</vt:i4>
      </vt:variant>
      <vt:variant>
        <vt:lpstr>Slayt Başlıkları</vt:lpstr>
      </vt:variant>
      <vt:variant>
        <vt:i4>28</vt:i4>
      </vt:variant>
    </vt:vector>
  </HeadingPairs>
  <TitlesOfParts>
    <vt:vector size="29" baseType="lpstr">
      <vt:lpstr>İyon</vt:lpstr>
      <vt:lpstr>KLAVYE </vt:lpstr>
      <vt:lpstr>KLAVYE    Çeşitli menülere erişmek, yazı yazmak, kısa yol tuşlarını kullanmak ve onay kutularında seçim yapmak gibi amaçlarla kullanılan klavye, bilgisayar tarihinin en eski donanım ögelerinden biridir. Öyle ki bilgisayarlarda kullanım kolaylığı sağlayan fare henüz icat edilmemişken klavyeler tek başlarına veri girişi yapmak amacıyla kullanılmaktaydı.  </vt:lpstr>
      <vt:lpstr>Slayt 3</vt:lpstr>
      <vt:lpstr>Slayt 4</vt:lpstr>
      <vt:lpstr>Slayt 5</vt:lpstr>
      <vt:lpstr>Slayt 6</vt:lpstr>
      <vt:lpstr>Slayt 7</vt:lpstr>
      <vt:lpstr>TARİHSEL SÜRECİ</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2016-01-01T14:57:02Z</dcterms:created>
  <dcterms:modified xsi:type="dcterms:W3CDTF">2016-06-02T12:10:48Z</dcterms:modified>
  <cp:category>www.sorubak.com</cp:category>
</cp:coreProperties>
</file>