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mp3" ContentType="audio/unknown"/>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lyas Gül" initials="İG"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81" d="100"/>
          <a:sy n="81" d="100"/>
        </p:scale>
        <p:origin x="-486" y="-31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6243C326-7DA2-4ECF-ABB6-C0D0F278D6C8}" type="datetimeFigureOut">
              <a:rPr lang="tr-TR" smtClean="0"/>
              <a:pPr/>
              <a:t>19.11.2015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1683823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243C326-7DA2-4ECF-ABB6-C0D0F278D6C8}" type="datetimeFigureOut">
              <a:rPr lang="tr-TR" smtClean="0"/>
              <a:pPr/>
              <a:t>19.11.2015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1275465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243C326-7DA2-4ECF-ABB6-C0D0F278D6C8}" type="datetimeFigureOut">
              <a:rPr lang="tr-TR" smtClean="0"/>
              <a:pPr/>
              <a:t>19.11.2015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37486086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243C326-7DA2-4ECF-ABB6-C0D0F278D6C8}" type="datetimeFigureOut">
              <a:rPr lang="tr-TR" smtClean="0"/>
              <a:pPr/>
              <a:t>19.11.2015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3844686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6243C326-7DA2-4ECF-ABB6-C0D0F278D6C8}" type="datetimeFigureOut">
              <a:rPr lang="tr-TR" smtClean="0"/>
              <a:pPr/>
              <a:t>19.11.2015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1713057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6243C326-7DA2-4ECF-ABB6-C0D0F278D6C8}" type="datetimeFigureOut">
              <a:rPr lang="tr-TR" smtClean="0"/>
              <a:pPr/>
              <a:t>19.11.2015</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2749700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6243C326-7DA2-4ECF-ABB6-C0D0F278D6C8}" type="datetimeFigureOut">
              <a:rPr lang="tr-TR" smtClean="0"/>
              <a:pPr/>
              <a:t>19.11.2015</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1375690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6243C326-7DA2-4ECF-ABB6-C0D0F278D6C8}" type="datetimeFigureOut">
              <a:rPr lang="tr-TR" smtClean="0"/>
              <a:pPr/>
              <a:t>19.11.2015</a:t>
            </a:fld>
            <a:endParaRPr lang="tr-TR" dirty="0"/>
          </a:p>
        </p:txBody>
      </p:sp>
      <p:sp>
        <p:nvSpPr>
          <p:cNvPr id="4" name="Altbilgi Yer Tutucusu 3"/>
          <p:cNvSpPr>
            <a:spLocks noGrp="1"/>
          </p:cNvSpPr>
          <p:nvPr>
            <p:ph type="ftr" sz="quarter" idx="11"/>
          </p:nvPr>
        </p:nvSpPr>
        <p:spPr/>
        <p:txBody>
          <a:bodyPr/>
          <a:lstStyle/>
          <a:p>
            <a:endParaRPr lang="tr-TR" dirty="0"/>
          </a:p>
        </p:txBody>
      </p:sp>
      <p:sp>
        <p:nvSpPr>
          <p:cNvPr id="5" name="Slayt Numarası Yer Tutucusu 4"/>
          <p:cNvSpPr>
            <a:spLocks noGrp="1"/>
          </p:cNvSpPr>
          <p:nvPr>
            <p:ph type="sldNum" sz="quarter" idx="12"/>
          </p:nvPr>
        </p:nvSpPr>
        <p:spPr/>
        <p:txBody>
          <a:body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2759862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6243C326-7DA2-4ECF-ABB6-C0D0F278D6C8}" type="datetimeFigureOut">
              <a:rPr lang="tr-TR" smtClean="0"/>
              <a:pPr/>
              <a:t>19.11.2015</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117598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6243C326-7DA2-4ECF-ABB6-C0D0F278D6C8}" type="datetimeFigureOut">
              <a:rPr lang="tr-TR" smtClean="0"/>
              <a:pPr/>
              <a:t>19.11.2015</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3184529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6243C326-7DA2-4ECF-ABB6-C0D0F278D6C8}" type="datetimeFigureOut">
              <a:rPr lang="tr-TR" smtClean="0"/>
              <a:pPr/>
              <a:t>19.11.2015</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3317371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43C326-7DA2-4ECF-ABB6-C0D0F278D6C8}" type="datetimeFigureOut">
              <a:rPr lang="tr-TR" smtClean="0"/>
              <a:pPr/>
              <a:t>19.11.2015</a:t>
            </a:fld>
            <a:endParaRPr lang="tr-TR" dirty="0"/>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46DEA0-B2C0-498F-A3C6-39FA18A6A2C3}" type="slidenum">
              <a:rPr lang="tr-TR" smtClean="0"/>
              <a:pPr/>
              <a:t>‹#›</a:t>
            </a:fld>
            <a:endParaRPr lang="tr-TR" dirty="0"/>
          </a:p>
        </p:txBody>
      </p:sp>
    </p:spTree>
    <p:extLst>
      <p:ext uri="{BB962C8B-B14F-4D97-AF65-F5344CB8AC3E}">
        <p14:creationId xmlns:p14="http://schemas.microsoft.com/office/powerpoint/2010/main" xmlns="" val="9684138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audio" Target="../media/media1.mp3"/><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b="1" dirty="0" smtClean="0">
                <a:solidFill>
                  <a:srgbClr val="FFC000"/>
                </a:solidFill>
                <a:latin typeface="Algerian" panose="04020705040A02060702" pitchFamily="82" charset="0"/>
              </a:rPr>
              <a:t>HAZIRLAYAN:İLYAS GÜL</a:t>
            </a:r>
            <a:endParaRPr lang="tr-TR" b="1" dirty="0">
              <a:solidFill>
                <a:srgbClr val="FFC000"/>
              </a:solidFill>
              <a:latin typeface="Algerian" panose="04020705040A02060702" pitchFamily="82" charset="0"/>
            </a:endParaRPr>
          </a:p>
        </p:txBody>
      </p:sp>
      <p:sp>
        <p:nvSpPr>
          <p:cNvPr id="3" name="Alt Başlık 2"/>
          <p:cNvSpPr>
            <a:spLocks noGrp="1"/>
          </p:cNvSpPr>
          <p:nvPr>
            <p:ph type="subTitle" idx="1"/>
          </p:nvPr>
        </p:nvSpPr>
        <p:spPr/>
        <p:txBody>
          <a:bodyPr>
            <a:normAutofit/>
          </a:bodyPr>
          <a:lstStyle/>
          <a:p>
            <a:r>
              <a:rPr lang="tr-TR" sz="3200" i="1" dirty="0" smtClean="0">
                <a:solidFill>
                  <a:srgbClr val="7030A0"/>
                </a:solidFill>
                <a:latin typeface="Arial Black" panose="020B0A04020102020204" pitchFamily="34" charset="0"/>
              </a:rPr>
              <a:t>İYİ SEYİRLER</a:t>
            </a:r>
            <a:endParaRPr lang="tr-TR" sz="3200" i="1" dirty="0">
              <a:solidFill>
                <a:srgbClr val="7030A0"/>
              </a:solidFill>
              <a:latin typeface="Arial Black" panose="020B0A04020102020204" pitchFamily="34" charset="0"/>
            </a:endParaRPr>
          </a:p>
        </p:txBody>
      </p:sp>
      <p:pic>
        <p:nvPicPr>
          <p:cNvPr id="4" name="Hello - OMFG [OFFICIAL]">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1219200" y="5349875"/>
            <a:ext cx="609600" cy="609600"/>
          </a:xfrm>
          <a:prstGeom prst="rect">
            <a:avLst/>
          </a:prstGeom>
        </p:spPr>
      </p:pic>
      <p:sp>
        <p:nvSpPr>
          <p:cNvPr id="5" name="Dikdörtgen 4"/>
          <p:cNvSpPr/>
          <p:nvPr/>
        </p:nvSpPr>
        <p:spPr>
          <a:xfrm rot="20025833">
            <a:off x="6487145" y="4721298"/>
            <a:ext cx="5278882" cy="923330"/>
          </a:xfrm>
          <a:prstGeom prst="rect">
            <a:avLst/>
          </a:prstGeom>
          <a:noFill/>
        </p:spPr>
        <p:txBody>
          <a:bodyPr wrap="none" lIns="91440" tIns="45720" rIns="91440" bIns="45720">
            <a:spAutoFit/>
          </a:bodyPr>
          <a:lstStyle/>
          <a:p>
            <a:pPr algn="ctr"/>
            <a:r>
              <a:rPr lang="tr-TR"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BİLGİSAYAR DERSİ</a:t>
            </a:r>
            <a:endParaRPr lang="tr-TR"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xmlns="" val="2643033331"/>
      </p:ext>
    </p:extLst>
  </p:cSld>
  <p:clrMapOvr>
    <a:masterClrMapping/>
  </p:clrMapOvr>
  <mc:AlternateContent xmlns:mc="http://schemas.openxmlformats.org/markup-compatibility/2006">
    <mc:Choice xmlns:p14="http://schemas.microsoft.com/office/powerpoint/2010/main" xmlns="" Requires="p14">
      <p:transition spd="slow" p14:dur="4000" advTm="5000">
        <p14:vortex dir="d"/>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80">
                                          <p:stCondLst>
                                            <p:cond delay="0"/>
                                          </p:stCondLst>
                                        </p:cTn>
                                        <p:tgtEl>
                                          <p:spTgt spid="3">
                                            <p:txEl>
                                              <p:pRg st="0" end="0"/>
                                            </p:txEl>
                                          </p:spTgt>
                                        </p:tgtEl>
                                      </p:cBhvr>
                                    </p:animEffect>
                                    <p:anim calcmode="lin" valueType="num">
                                      <p:cBhvr>
                                        <p:cTn id="1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3" dur="26">
                                          <p:stCondLst>
                                            <p:cond delay="650"/>
                                          </p:stCondLst>
                                        </p:cTn>
                                        <p:tgtEl>
                                          <p:spTgt spid="3">
                                            <p:txEl>
                                              <p:pRg st="0" end="0"/>
                                            </p:txEl>
                                          </p:spTgt>
                                        </p:tgtEl>
                                      </p:cBhvr>
                                      <p:to x="100000" y="60000"/>
                                    </p:animScale>
                                    <p:animScale>
                                      <p:cBhvr>
                                        <p:cTn id="24" dur="166" decel="50000">
                                          <p:stCondLst>
                                            <p:cond delay="676"/>
                                          </p:stCondLst>
                                        </p:cTn>
                                        <p:tgtEl>
                                          <p:spTgt spid="3">
                                            <p:txEl>
                                              <p:pRg st="0" end="0"/>
                                            </p:txEl>
                                          </p:spTgt>
                                        </p:tgtEl>
                                      </p:cBhvr>
                                      <p:to x="100000" y="100000"/>
                                    </p:animScale>
                                    <p:animScale>
                                      <p:cBhvr>
                                        <p:cTn id="25" dur="26">
                                          <p:stCondLst>
                                            <p:cond delay="1312"/>
                                          </p:stCondLst>
                                        </p:cTn>
                                        <p:tgtEl>
                                          <p:spTgt spid="3">
                                            <p:txEl>
                                              <p:pRg st="0" end="0"/>
                                            </p:txEl>
                                          </p:spTgt>
                                        </p:tgtEl>
                                      </p:cBhvr>
                                      <p:to x="100000" y="80000"/>
                                    </p:animScale>
                                    <p:animScale>
                                      <p:cBhvr>
                                        <p:cTn id="26" dur="166" decel="50000">
                                          <p:stCondLst>
                                            <p:cond delay="1338"/>
                                          </p:stCondLst>
                                        </p:cTn>
                                        <p:tgtEl>
                                          <p:spTgt spid="3">
                                            <p:txEl>
                                              <p:pRg st="0" end="0"/>
                                            </p:txEl>
                                          </p:spTgt>
                                        </p:tgtEl>
                                      </p:cBhvr>
                                      <p:to x="100000" y="100000"/>
                                    </p:animScale>
                                    <p:animScale>
                                      <p:cBhvr>
                                        <p:cTn id="27" dur="26">
                                          <p:stCondLst>
                                            <p:cond delay="1642"/>
                                          </p:stCondLst>
                                        </p:cTn>
                                        <p:tgtEl>
                                          <p:spTgt spid="3">
                                            <p:txEl>
                                              <p:pRg st="0" end="0"/>
                                            </p:txEl>
                                          </p:spTgt>
                                        </p:tgtEl>
                                      </p:cBhvr>
                                      <p:to x="100000" y="90000"/>
                                    </p:animScale>
                                    <p:animScale>
                                      <p:cBhvr>
                                        <p:cTn id="28" dur="166" decel="50000">
                                          <p:stCondLst>
                                            <p:cond delay="1668"/>
                                          </p:stCondLst>
                                        </p:cTn>
                                        <p:tgtEl>
                                          <p:spTgt spid="3">
                                            <p:txEl>
                                              <p:pRg st="0" end="0"/>
                                            </p:txEl>
                                          </p:spTgt>
                                        </p:tgtEl>
                                      </p:cBhvr>
                                      <p:to x="100000" y="100000"/>
                                    </p:animScale>
                                    <p:animScale>
                                      <p:cBhvr>
                                        <p:cTn id="29" dur="26">
                                          <p:stCondLst>
                                            <p:cond delay="1808"/>
                                          </p:stCondLst>
                                        </p:cTn>
                                        <p:tgtEl>
                                          <p:spTgt spid="3">
                                            <p:txEl>
                                              <p:pRg st="0" end="0"/>
                                            </p:txEl>
                                          </p:spTgt>
                                        </p:tgtEl>
                                      </p:cBhvr>
                                      <p:to x="100000" y="95000"/>
                                    </p:animScale>
                                    <p:animScale>
                                      <p:cBhvr>
                                        <p:cTn id="30" dur="166" decel="50000">
                                          <p:stCondLst>
                                            <p:cond delay="1834"/>
                                          </p:stCondLst>
                                        </p:cTn>
                                        <p:tgtEl>
                                          <p:spTgt spid="3">
                                            <p:txEl>
                                              <p:pRg st="0" end="0"/>
                                            </p:txEl>
                                          </p:spTgt>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Effect transition="in" filter="fade">
                                      <p:cBhvr>
                                        <p:cTn id="35" dur="2000"/>
                                        <p:tgtEl>
                                          <p:spTgt spid="5">
                                            <p:txEl>
                                              <p:pRg st="0" end="0"/>
                                            </p:txEl>
                                          </p:spTgt>
                                        </p:tgtEl>
                                      </p:cBhvr>
                                    </p:animEffect>
                                    <p:anim calcmode="lin" valueType="num">
                                      <p:cBhvr>
                                        <p:cTn id="36" dur="2000" fill="hold"/>
                                        <p:tgtEl>
                                          <p:spTgt spid="5">
                                            <p:txEl>
                                              <p:pRg st="0" end="0"/>
                                            </p:txEl>
                                          </p:spTgt>
                                        </p:tgtEl>
                                        <p:attrNameLst>
                                          <p:attrName>ppt_w</p:attrName>
                                        </p:attrNameLst>
                                      </p:cBhvr>
                                      <p:tavLst>
                                        <p:tav tm="0" fmla="#ppt_w*sin(2.5*pi*$)">
                                          <p:val>
                                            <p:fltVal val="0"/>
                                          </p:val>
                                        </p:tav>
                                        <p:tav tm="100000">
                                          <p:val>
                                            <p:fltVal val="1"/>
                                          </p:val>
                                        </p:tav>
                                      </p:tavLst>
                                    </p:anim>
                                    <p:anim calcmode="lin" valueType="num">
                                      <p:cBhvr>
                                        <p:cTn id="37" dur="20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t>ÜLKE UZANTILARI</a:t>
            </a:r>
            <a:endParaRPr lang="tr-TR" dirty="0"/>
          </a:p>
        </p:txBody>
      </p:sp>
      <p:sp>
        <p:nvSpPr>
          <p:cNvPr id="6" name="Metin kutusu 5"/>
          <p:cNvSpPr txBox="1"/>
          <p:nvPr/>
        </p:nvSpPr>
        <p:spPr>
          <a:xfrm>
            <a:off x="4885509" y="2488418"/>
            <a:ext cx="2988190" cy="646331"/>
          </a:xfrm>
          <a:prstGeom prst="rect">
            <a:avLst/>
          </a:prstGeom>
          <a:noFill/>
        </p:spPr>
        <p:txBody>
          <a:bodyPr wrap="none" rtlCol="0">
            <a:spAutoFit/>
          </a:bodyPr>
          <a:lstStyle/>
          <a:p>
            <a:pPr algn="ctr"/>
            <a:r>
              <a:rPr lang="tr-TR" sz="3600" b="1" dirty="0" smtClean="0"/>
              <a:t>Uk</a:t>
            </a:r>
            <a:r>
              <a:rPr lang="tr-TR" sz="3600" b="1" dirty="0"/>
              <a:t> </a:t>
            </a:r>
            <a:r>
              <a:rPr lang="tr-TR" sz="3600" b="1" dirty="0" smtClean="0"/>
              <a:t>: İNGİLTERE</a:t>
            </a:r>
          </a:p>
        </p:txBody>
      </p:sp>
      <p:sp>
        <p:nvSpPr>
          <p:cNvPr id="7" name="Metin kutusu 6"/>
          <p:cNvSpPr txBox="1"/>
          <p:nvPr/>
        </p:nvSpPr>
        <p:spPr>
          <a:xfrm>
            <a:off x="4767943" y="3304903"/>
            <a:ext cx="2671309" cy="646331"/>
          </a:xfrm>
          <a:prstGeom prst="rect">
            <a:avLst/>
          </a:prstGeom>
          <a:noFill/>
        </p:spPr>
        <p:txBody>
          <a:bodyPr wrap="none" rtlCol="0">
            <a:spAutoFit/>
          </a:bodyPr>
          <a:lstStyle/>
          <a:p>
            <a:r>
              <a:rPr lang="tr-TR" sz="3600" b="1" dirty="0" smtClean="0"/>
              <a:t>Ca : KANADA</a:t>
            </a:r>
            <a:endParaRPr lang="tr-TR" sz="3600" b="1" dirty="0"/>
          </a:p>
        </p:txBody>
      </p:sp>
      <p:sp>
        <p:nvSpPr>
          <p:cNvPr id="8" name="Metin kutusu 7"/>
          <p:cNvSpPr txBox="1"/>
          <p:nvPr/>
        </p:nvSpPr>
        <p:spPr>
          <a:xfrm>
            <a:off x="4885509" y="4271554"/>
            <a:ext cx="2687082" cy="646331"/>
          </a:xfrm>
          <a:prstGeom prst="rect">
            <a:avLst/>
          </a:prstGeom>
          <a:noFill/>
        </p:spPr>
        <p:txBody>
          <a:bodyPr wrap="none" rtlCol="0">
            <a:spAutoFit/>
          </a:bodyPr>
          <a:lstStyle/>
          <a:p>
            <a:r>
              <a:rPr lang="tr-TR" sz="3600" b="1" dirty="0" smtClean="0"/>
              <a:t>Jp : JAPONYA</a:t>
            </a:r>
            <a:endParaRPr lang="tr-TR" sz="3600" b="1" dirty="0"/>
          </a:p>
        </p:txBody>
      </p:sp>
      <p:sp>
        <p:nvSpPr>
          <p:cNvPr id="9" name="Metin kutusu 8"/>
          <p:cNvSpPr txBox="1"/>
          <p:nvPr/>
        </p:nvSpPr>
        <p:spPr>
          <a:xfrm>
            <a:off x="4885509" y="5225141"/>
            <a:ext cx="2831224" cy="646331"/>
          </a:xfrm>
          <a:prstGeom prst="rect">
            <a:avLst/>
          </a:prstGeom>
          <a:noFill/>
        </p:spPr>
        <p:txBody>
          <a:bodyPr wrap="none" rtlCol="0">
            <a:spAutoFit/>
          </a:bodyPr>
          <a:lstStyle/>
          <a:p>
            <a:r>
              <a:rPr lang="tr-TR" sz="3600" b="1" dirty="0" smtClean="0"/>
              <a:t>Us : AMERİKA</a:t>
            </a:r>
            <a:endParaRPr lang="tr-TR" sz="3600" b="1" dirty="0"/>
          </a:p>
        </p:txBody>
      </p:sp>
      <p:sp>
        <p:nvSpPr>
          <p:cNvPr id="10" name="Metin kutusu 9"/>
          <p:cNvSpPr txBox="1"/>
          <p:nvPr/>
        </p:nvSpPr>
        <p:spPr>
          <a:xfrm>
            <a:off x="8765177" y="3304903"/>
            <a:ext cx="2926080" cy="707886"/>
          </a:xfrm>
          <a:prstGeom prst="rect">
            <a:avLst/>
          </a:prstGeom>
          <a:noFill/>
        </p:spPr>
        <p:txBody>
          <a:bodyPr wrap="square" rtlCol="0">
            <a:spAutoFit/>
          </a:bodyPr>
          <a:lstStyle/>
          <a:p>
            <a:r>
              <a:rPr lang="tr-TR" sz="4000" b="1" dirty="0" smtClean="0"/>
              <a:t>Tr : TÜRKİYE</a:t>
            </a:r>
          </a:p>
        </p:txBody>
      </p:sp>
      <p:sp>
        <p:nvSpPr>
          <p:cNvPr id="11" name="Metin kutusu 10"/>
          <p:cNvSpPr txBox="1"/>
          <p:nvPr/>
        </p:nvSpPr>
        <p:spPr>
          <a:xfrm>
            <a:off x="992777" y="3304903"/>
            <a:ext cx="3297121" cy="707886"/>
          </a:xfrm>
          <a:prstGeom prst="rect">
            <a:avLst/>
          </a:prstGeom>
          <a:noFill/>
        </p:spPr>
        <p:txBody>
          <a:bodyPr wrap="none" rtlCol="0">
            <a:spAutoFit/>
          </a:bodyPr>
          <a:lstStyle/>
          <a:p>
            <a:r>
              <a:rPr lang="tr-TR" sz="4000" b="1" dirty="0" smtClean="0"/>
              <a:t>De : ALMANYA</a:t>
            </a:r>
            <a:endParaRPr lang="tr-TR" sz="4000" b="1" dirty="0"/>
          </a:p>
        </p:txBody>
      </p:sp>
    </p:spTree>
    <p:extLst>
      <p:ext uri="{BB962C8B-B14F-4D97-AF65-F5344CB8AC3E}">
        <p14:creationId xmlns:p14="http://schemas.microsoft.com/office/powerpoint/2010/main" xmlns="" val="264050508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advTm="10000">
        <p15:prstTrans prst="wind"/>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wipe(down)">
                                      <p:cBhvr>
                                        <p:cTn id="14" dur="5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wipe(down)">
                                      <p:cBhvr>
                                        <p:cTn id="19" dur="500"/>
                                        <p:tgtEl>
                                          <p:spTgt spid="11">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wipe(down)">
                                      <p:cBhvr>
                                        <p:cTn id="24" dur="500"/>
                                        <p:tgtEl>
                                          <p:spTgt spid="7">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0">
                                            <p:txEl>
                                              <p:pRg st="0" end="0"/>
                                            </p:txEl>
                                          </p:spTgt>
                                        </p:tgtEl>
                                        <p:attrNameLst>
                                          <p:attrName>style.visibility</p:attrName>
                                        </p:attrNameLst>
                                      </p:cBhvr>
                                      <p:to>
                                        <p:strVal val="visible"/>
                                      </p:to>
                                    </p:set>
                                    <p:animEffect transition="in" filter="wipe(down)">
                                      <p:cBhvr>
                                        <p:cTn id="29" dur="500"/>
                                        <p:tgtEl>
                                          <p:spTgt spid="10">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down)">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animEffect transition="in" filter="wipe(down)">
                                      <p:cBhvr>
                                        <p:cTn id="3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t>IP NUMARASI YADA ADRESİ NEDİR?</a:t>
            </a:r>
            <a:endParaRPr lang="tr-TR" dirty="0"/>
          </a:p>
        </p:txBody>
      </p:sp>
      <p:sp>
        <p:nvSpPr>
          <p:cNvPr id="4" name="Metin kutusu 3"/>
          <p:cNvSpPr txBox="1"/>
          <p:nvPr/>
        </p:nvSpPr>
        <p:spPr>
          <a:xfrm>
            <a:off x="1489166" y="2416629"/>
            <a:ext cx="184731" cy="369332"/>
          </a:xfrm>
          <a:prstGeom prst="rect">
            <a:avLst/>
          </a:prstGeom>
          <a:noFill/>
        </p:spPr>
        <p:txBody>
          <a:bodyPr wrap="none" rtlCol="0">
            <a:spAutoFit/>
          </a:bodyPr>
          <a:lstStyle/>
          <a:p>
            <a:endParaRPr lang="tr-TR" dirty="0"/>
          </a:p>
        </p:txBody>
      </p:sp>
      <p:sp>
        <p:nvSpPr>
          <p:cNvPr id="5" name="Metin kutusu 4"/>
          <p:cNvSpPr txBox="1"/>
          <p:nvPr/>
        </p:nvSpPr>
        <p:spPr>
          <a:xfrm>
            <a:off x="979715" y="2185796"/>
            <a:ext cx="10374085" cy="1200329"/>
          </a:xfrm>
          <a:prstGeom prst="rect">
            <a:avLst/>
          </a:prstGeom>
          <a:noFill/>
        </p:spPr>
        <p:txBody>
          <a:bodyPr wrap="square" rtlCol="0">
            <a:spAutoFit/>
          </a:bodyPr>
          <a:lstStyle/>
          <a:p>
            <a:r>
              <a:rPr lang="tr-TR" dirty="0">
                <a:solidFill>
                  <a:schemeClr val="accent1">
                    <a:lumMod val="75000"/>
                  </a:schemeClr>
                </a:solidFill>
              </a:rPr>
              <a:t>IP adresi, İnternet Kontrol Protokolü (İnternet Protokolü) standardını kullanan bir ağdaki cihazların birbirini tanımak, birbirleriyle iletişim kurmak ve veri alışverişinde bulunmak için kullandıkları benzersiz bir numaradır. İnternet bağlantısı bulunan her cihazın bu cihaza tahsis edilen bir adresi olması gerekir. Bu adres ya da numara, iletilen bilginin doğru adrese gönderilmesini, ya da verinin doğru adresten alınmasını sağlar.  </a:t>
            </a:r>
          </a:p>
        </p:txBody>
      </p:sp>
    </p:spTree>
    <p:extLst>
      <p:ext uri="{BB962C8B-B14F-4D97-AF65-F5344CB8AC3E}">
        <p14:creationId xmlns:p14="http://schemas.microsoft.com/office/powerpoint/2010/main" xmlns="" val="3354505670"/>
      </p:ext>
    </p:extLst>
  </p:cSld>
  <p:clrMapOvr>
    <a:masterClrMapping/>
  </p:clrMapOvr>
  <mc:AlternateContent xmlns:mc="http://schemas.openxmlformats.org/markup-compatibility/2006">
    <mc:Choice xmlns:p14="http://schemas.microsoft.com/office/powerpoint/2010/main" xmlns="" Requires="p14">
      <p:transition spd="slow" p14:dur="1400" advTm="15000">
        <p14:ripple/>
      </p:transition>
    </mc:Choice>
    <mc:Fallback>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668382" y="182246"/>
            <a:ext cx="11244943" cy="614588"/>
          </a:xfrm>
        </p:spPr>
        <p:txBody>
          <a:bodyPr>
            <a:normAutofit fontScale="90000"/>
          </a:bodyPr>
          <a:lstStyle/>
          <a:p>
            <a:r>
              <a:rPr lang="tr-TR" dirty="0" smtClean="0"/>
              <a:t>SUNUM HAZIRLARKEN DİKKAT EDİLMESİ GEREKENLER</a:t>
            </a:r>
            <a:endParaRPr lang="tr-TR" dirty="0"/>
          </a:p>
        </p:txBody>
      </p:sp>
      <p:sp>
        <p:nvSpPr>
          <p:cNvPr id="3" name="İçerik Yer Tutucusu 2"/>
          <p:cNvSpPr>
            <a:spLocks noGrp="1"/>
          </p:cNvSpPr>
          <p:nvPr>
            <p:ph idx="1"/>
          </p:nvPr>
        </p:nvSpPr>
        <p:spPr>
          <a:xfrm>
            <a:off x="668382" y="966652"/>
            <a:ext cx="10515600" cy="5131934"/>
          </a:xfrm>
        </p:spPr>
        <p:txBody>
          <a:bodyPr>
            <a:normAutofit fontScale="47500" lnSpcReduction="20000"/>
          </a:bodyPr>
          <a:lstStyle/>
          <a:p>
            <a:pPr fontAlgn="base"/>
            <a:r>
              <a:rPr lang="tr-TR" dirty="0"/>
              <a:t>Slaytların dengeli kullanımına özen gösterilmelidir.</a:t>
            </a:r>
          </a:p>
          <a:p>
            <a:pPr fontAlgn="base"/>
            <a:r>
              <a:rPr lang="tr-TR" dirty="0"/>
              <a:t>Eğer bir slaytın tamamını kullanamıyorsanız, nesneleri (metin, resim, grafik vb) ortalayarak dengeye getirebilirsiniz.</a:t>
            </a:r>
          </a:p>
          <a:p>
            <a:pPr fontAlgn="base"/>
            <a:r>
              <a:rPr lang="tr-TR" dirty="0"/>
              <a:t>Bir slaytta en fazla 7 satırlık metin eklemelisiniz. Eğer bilgi bütünlüğü bozulacaksa çok küçük olmayacak şekilde bir slaytta toplayabilirsiniz.</a:t>
            </a:r>
          </a:p>
          <a:p>
            <a:pPr fontAlgn="base"/>
            <a:r>
              <a:rPr lang="tr-TR" dirty="0"/>
              <a:t>Bütün metni bir slayta yerleştirmektense, o metni ikiye veya daha fazla slayta bölebilirsiniz.</a:t>
            </a:r>
          </a:p>
          <a:p>
            <a:pPr fontAlgn="base"/>
            <a:r>
              <a:rPr lang="tr-TR" dirty="0"/>
              <a:t>Sunum programlarında görsellik çok önemlidir. Bir konu hakkında bilgi verirken, bunu grafiklerle, resimlerle canlandırmak daha etkili ve kolay öğrenmeye yardımcı olur. Araştırmalar göstermektedir ki bireyler, okuduklarının sadece %10’unu hatırlarken; resimli gösterimlerin %30’unu, filmlerin %50’sini hatırlamaktadır.</a:t>
            </a:r>
          </a:p>
          <a:p>
            <a:pPr fontAlgn="base"/>
            <a:r>
              <a:rPr lang="tr-TR" dirty="0"/>
              <a:t>Bu nedenle mümkün olduğunca çok görsel kullanmaya dikkat etmelisiniz. Görselleriniz o slaytta anlatılan içerikle alakalı olmalıdır.</a:t>
            </a:r>
          </a:p>
          <a:p>
            <a:pPr fontAlgn="base"/>
            <a:r>
              <a:rPr lang="tr-TR" dirty="0"/>
              <a:t>Sunum sırasında anlatılacak her şey kelimesi kelimesine sunuma eklenmemelidir. Kısa kısa notlar, anahtar kelimeler kullanmak; hem sunumun kalabalıklaşmasını engeller hem de daha görsel bir sunum hazırlanmasını sağlar. Ancak bunun için iyice kısalmış, yüklemsiz cümleler kurmaya çalışmak da gereksizdir. Sunum yapılacak yere göre metinler; cümleler halinde eklenebilir.</a:t>
            </a:r>
          </a:p>
          <a:p>
            <a:pPr fontAlgn="base"/>
            <a:r>
              <a:rPr lang="tr-TR" dirty="0"/>
              <a:t>Tüm slaytlarda yazı tipleri aynı olmalıdır. (Üzerinde değişiklik yapılmadığı takdirde sunum programları, bunu otomatik olarak yapmaktadır)</a:t>
            </a:r>
          </a:p>
          <a:p>
            <a:pPr fontAlgn="base"/>
            <a:r>
              <a:rPr lang="tr-TR" dirty="0"/>
              <a:t>Değişik tasarımlar yapmak uğruna, farklı yazı tipleri seçmek yanlıştır. Okunaklı ve özellikle Türkçe karakterlerin desteklendiği yazı tipleri seçilmelidir.</a:t>
            </a:r>
          </a:p>
          <a:p>
            <a:pPr fontAlgn="base"/>
            <a:r>
              <a:rPr lang="tr-TR" dirty="0"/>
              <a:t>Bir önemli konu da zemin ve nesnelerin renk zıtlıklarıdır. Koyu arka plan ve açık renkli yazılar daha iyi sonuç vermektedir. Bunun tam tersi de uygulanabilir. Sunum programlarının renk temaları uygulandığı takdirde, bu otomatik olarak sağlanmaktadır.</a:t>
            </a:r>
          </a:p>
          <a:p>
            <a:pPr fontAlgn="base"/>
            <a:r>
              <a:rPr lang="tr-TR" dirty="0"/>
              <a:t>Slayt geçişi ve nesne animasyonları, sadece görsellik amacıyla kullanılmamalıdır.</a:t>
            </a:r>
          </a:p>
          <a:p>
            <a:pPr fontAlgn="base"/>
            <a:r>
              <a:rPr lang="tr-TR" dirty="0"/>
              <a:t>Eğer sunumunuz ciddi bir ortamda yapılacaksa, animasyon kullanmamanız bile gerekebilir.</a:t>
            </a:r>
          </a:p>
          <a:p>
            <a:pPr fontAlgn="base"/>
            <a:r>
              <a:rPr lang="tr-TR" dirty="0"/>
              <a:t>Eğer slayt geçişi ve animasyon uygulayacaksanız, bunlar standart bir halde olmalıdır ve bu tüm nesneler için uygulanmalıdır.Örneğin; her bir slayt geçişi aynı olmalıdır. Bunun için “Tümüne Uygula” komutunu işaretlemeniz yeterlidir.</a:t>
            </a:r>
          </a:p>
          <a:p>
            <a:pPr fontAlgn="base"/>
            <a:r>
              <a:rPr lang="tr-TR" dirty="0"/>
              <a:t>Sunumdaki tüm metin efektleri aynı olmalıdır (Örneğin perdeler)</a:t>
            </a:r>
          </a:p>
          <a:p>
            <a:pPr fontAlgn="base"/>
            <a:r>
              <a:rPr lang="tr-TR" dirty="0"/>
              <a:t>Resim, grafik, video vb. nesneler için de efekt uygulanacaksa, hepsi için aynı efekt uygulanmalıdır.</a:t>
            </a:r>
          </a:p>
          <a:p>
            <a:pPr fontAlgn="base"/>
            <a:r>
              <a:rPr lang="tr-TR" dirty="0"/>
              <a:t>Bu efektler çok fazla abartılmamalı, sade ancak görsel bir efekt seçilmelidir.</a:t>
            </a:r>
          </a:p>
          <a:p>
            <a:endParaRPr lang="tr-TR" dirty="0"/>
          </a:p>
        </p:txBody>
      </p:sp>
    </p:spTree>
    <p:extLst>
      <p:ext uri="{BB962C8B-B14F-4D97-AF65-F5344CB8AC3E}">
        <p14:creationId xmlns:p14="http://schemas.microsoft.com/office/powerpoint/2010/main" xmlns="" val="420525331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20000">
        <p15:prstTrans prst="curtains"/>
      </p:transition>
    </mc:Choice>
    <mc:Fallback>
      <p:transition spd="slow" advTm="2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p:tgtEl>
                                          <p:spTgt spid="3">
                                            <p:txEl>
                                              <p:pRg st="0" end="0"/>
                                            </p:txEl>
                                          </p:spTgt>
                                        </p:tgtEl>
                                        <p:attrNameLst>
                                          <p:attrName>ppt_y</p:attrName>
                                        </p:attrNameLst>
                                      </p:cBhvr>
                                      <p:tavLst>
                                        <p:tav tm="0">
                                          <p:val>
                                            <p:strVal val="ppt_y"/>
                                          </p:val>
                                        </p:tav>
                                        <p:tav tm="100000">
                                          <p:val>
                                            <p:strVal val="1+ppt_h/2"/>
                                          </p:val>
                                        </p:tav>
                                      </p:tavLst>
                                    </p:anim>
                                    <p:set>
                                      <p:cBhvr>
                                        <p:cTn id="13" dur="1" fill="hold">
                                          <p:stCondLst>
                                            <p:cond delay="499"/>
                                          </p:stCondLst>
                                        </p:cTn>
                                        <p:tgtEl>
                                          <p:spTgt spid="3">
                                            <p:txEl>
                                              <p:pRg st="0" end="0"/>
                                            </p:txEl>
                                          </p:spTgt>
                                        </p:tgtEl>
                                        <p:attrNameLst>
                                          <p:attrName>style.visibility</p:attrName>
                                        </p:attrNameLst>
                                      </p:cBhvr>
                                      <p:to>
                                        <p:strVal val="hidden"/>
                                      </p:to>
                                    </p:set>
                                  </p:childTnLst>
                                </p:cTn>
                              </p:par>
                              <p:par>
                                <p:cTn id="14" presetID="2" presetClass="exit" presetSubtype="4" fill="hold" nodeType="withEffect">
                                  <p:stCondLst>
                                    <p:cond delay="0"/>
                                  </p:stCondLst>
                                  <p:childTnLst>
                                    <p:anim calcmode="lin" valueType="num">
                                      <p:cBhvr additive="base">
                                        <p:cTn id="15"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p:tgtEl>
                                          <p:spTgt spid="3">
                                            <p:txEl>
                                              <p:pRg st="1" end="1"/>
                                            </p:txEl>
                                          </p:spTgt>
                                        </p:tgtEl>
                                        <p:attrNameLst>
                                          <p:attrName>ppt_y</p:attrName>
                                        </p:attrNameLst>
                                      </p:cBhvr>
                                      <p:tavLst>
                                        <p:tav tm="0">
                                          <p:val>
                                            <p:strVal val="ppt_y"/>
                                          </p:val>
                                        </p:tav>
                                        <p:tav tm="100000">
                                          <p:val>
                                            <p:strVal val="1+ppt_h/2"/>
                                          </p:val>
                                        </p:tav>
                                      </p:tavLst>
                                    </p:anim>
                                    <p:set>
                                      <p:cBhvr>
                                        <p:cTn id="17" dur="1" fill="hold">
                                          <p:stCondLst>
                                            <p:cond delay="499"/>
                                          </p:stCondLst>
                                        </p:cTn>
                                        <p:tgtEl>
                                          <p:spTgt spid="3">
                                            <p:txEl>
                                              <p:pRg st="1" end="1"/>
                                            </p:txEl>
                                          </p:spTgt>
                                        </p:tgtEl>
                                        <p:attrNameLst>
                                          <p:attrName>style.visibility</p:attrName>
                                        </p:attrNameLst>
                                      </p:cBhvr>
                                      <p:to>
                                        <p:strVal val="hidden"/>
                                      </p:to>
                                    </p:set>
                                  </p:childTnLst>
                                </p:cTn>
                              </p:par>
                              <p:par>
                                <p:cTn id="18" presetID="2" presetClass="exit" presetSubtype="4" fill="hold" nodeType="withEffect">
                                  <p:stCondLst>
                                    <p:cond delay="0"/>
                                  </p:stCondLst>
                                  <p:childTnLst>
                                    <p:anim calcmode="lin" valueType="num">
                                      <p:cBhvr additive="base">
                                        <p:cTn id="19" dur="5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p:tgtEl>
                                          <p:spTgt spid="3">
                                            <p:txEl>
                                              <p:pRg st="2" end="2"/>
                                            </p:txEl>
                                          </p:spTgt>
                                        </p:tgtEl>
                                        <p:attrNameLst>
                                          <p:attrName>ppt_y</p:attrName>
                                        </p:attrNameLst>
                                      </p:cBhvr>
                                      <p:tavLst>
                                        <p:tav tm="0">
                                          <p:val>
                                            <p:strVal val="ppt_y"/>
                                          </p:val>
                                        </p:tav>
                                        <p:tav tm="100000">
                                          <p:val>
                                            <p:strVal val="1+ppt_h/2"/>
                                          </p:val>
                                        </p:tav>
                                      </p:tavLst>
                                    </p:anim>
                                    <p:set>
                                      <p:cBhvr>
                                        <p:cTn id="21" dur="1" fill="hold">
                                          <p:stCondLst>
                                            <p:cond delay="499"/>
                                          </p:stCondLst>
                                        </p:cTn>
                                        <p:tgtEl>
                                          <p:spTgt spid="3">
                                            <p:txEl>
                                              <p:pRg st="2" end="2"/>
                                            </p:txEl>
                                          </p:spTgt>
                                        </p:tgtEl>
                                        <p:attrNameLst>
                                          <p:attrName>style.visibility</p:attrName>
                                        </p:attrNameLst>
                                      </p:cBhvr>
                                      <p:to>
                                        <p:strVal val="hidden"/>
                                      </p:to>
                                    </p:set>
                                  </p:childTnLst>
                                </p:cTn>
                              </p:par>
                              <p:par>
                                <p:cTn id="22" presetID="2" presetClass="exit" presetSubtype="4" fill="hold" nodeType="withEffect">
                                  <p:stCondLst>
                                    <p:cond delay="0"/>
                                  </p:stCondLst>
                                  <p:childTnLst>
                                    <p:anim calcmode="lin" valueType="num">
                                      <p:cBhvr additive="base">
                                        <p:cTn id="23" dur="500"/>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p:tgtEl>
                                          <p:spTgt spid="3">
                                            <p:txEl>
                                              <p:pRg st="3" end="3"/>
                                            </p:txEl>
                                          </p:spTgt>
                                        </p:tgtEl>
                                        <p:attrNameLst>
                                          <p:attrName>ppt_y</p:attrName>
                                        </p:attrNameLst>
                                      </p:cBhvr>
                                      <p:tavLst>
                                        <p:tav tm="0">
                                          <p:val>
                                            <p:strVal val="ppt_y"/>
                                          </p:val>
                                        </p:tav>
                                        <p:tav tm="100000">
                                          <p:val>
                                            <p:strVal val="1+ppt_h/2"/>
                                          </p:val>
                                        </p:tav>
                                      </p:tavLst>
                                    </p:anim>
                                    <p:set>
                                      <p:cBhvr>
                                        <p:cTn id="25" dur="1" fill="hold">
                                          <p:stCondLst>
                                            <p:cond delay="499"/>
                                          </p:stCondLst>
                                        </p:cTn>
                                        <p:tgtEl>
                                          <p:spTgt spid="3">
                                            <p:txEl>
                                              <p:pRg st="3" end="3"/>
                                            </p:txEl>
                                          </p:spTgt>
                                        </p:tgtEl>
                                        <p:attrNameLst>
                                          <p:attrName>style.visibility</p:attrName>
                                        </p:attrNameLst>
                                      </p:cBhvr>
                                      <p:to>
                                        <p:strVal val="hidden"/>
                                      </p:to>
                                    </p:set>
                                  </p:childTnLst>
                                </p:cTn>
                              </p:par>
                              <p:par>
                                <p:cTn id="26" presetID="2" presetClass="exit" presetSubtype="4" fill="hold" nodeType="withEffect">
                                  <p:stCondLst>
                                    <p:cond delay="0"/>
                                  </p:stCondLst>
                                  <p:childTnLst>
                                    <p:anim calcmode="lin" valueType="num">
                                      <p:cBhvr additive="base">
                                        <p:cTn id="27" dur="500"/>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p:tgtEl>
                                          <p:spTgt spid="3">
                                            <p:txEl>
                                              <p:pRg st="4" end="4"/>
                                            </p:txEl>
                                          </p:spTgt>
                                        </p:tgtEl>
                                        <p:attrNameLst>
                                          <p:attrName>ppt_y</p:attrName>
                                        </p:attrNameLst>
                                      </p:cBhvr>
                                      <p:tavLst>
                                        <p:tav tm="0">
                                          <p:val>
                                            <p:strVal val="ppt_y"/>
                                          </p:val>
                                        </p:tav>
                                        <p:tav tm="100000">
                                          <p:val>
                                            <p:strVal val="1+ppt_h/2"/>
                                          </p:val>
                                        </p:tav>
                                      </p:tavLst>
                                    </p:anim>
                                    <p:set>
                                      <p:cBhvr>
                                        <p:cTn id="29" dur="1" fill="hold">
                                          <p:stCondLst>
                                            <p:cond delay="499"/>
                                          </p:stCondLst>
                                        </p:cTn>
                                        <p:tgtEl>
                                          <p:spTgt spid="3">
                                            <p:txEl>
                                              <p:pRg st="4" end="4"/>
                                            </p:txEl>
                                          </p:spTgt>
                                        </p:tgtEl>
                                        <p:attrNameLst>
                                          <p:attrName>style.visibility</p:attrName>
                                        </p:attrNameLst>
                                      </p:cBhvr>
                                      <p:to>
                                        <p:strVal val="hidden"/>
                                      </p:to>
                                    </p:set>
                                  </p:childTnLst>
                                </p:cTn>
                              </p:par>
                              <p:par>
                                <p:cTn id="30" presetID="2" presetClass="exit" presetSubtype="4" fill="hold" nodeType="withEffect">
                                  <p:stCondLst>
                                    <p:cond delay="0"/>
                                  </p:stCondLst>
                                  <p:childTnLst>
                                    <p:anim calcmode="lin" valueType="num">
                                      <p:cBhvr additive="base">
                                        <p:cTn id="31" dur="500"/>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p:tgtEl>
                                          <p:spTgt spid="3">
                                            <p:txEl>
                                              <p:pRg st="5" end="5"/>
                                            </p:txEl>
                                          </p:spTgt>
                                        </p:tgtEl>
                                        <p:attrNameLst>
                                          <p:attrName>ppt_y</p:attrName>
                                        </p:attrNameLst>
                                      </p:cBhvr>
                                      <p:tavLst>
                                        <p:tav tm="0">
                                          <p:val>
                                            <p:strVal val="ppt_y"/>
                                          </p:val>
                                        </p:tav>
                                        <p:tav tm="100000">
                                          <p:val>
                                            <p:strVal val="1+ppt_h/2"/>
                                          </p:val>
                                        </p:tav>
                                      </p:tavLst>
                                    </p:anim>
                                    <p:set>
                                      <p:cBhvr>
                                        <p:cTn id="33" dur="1" fill="hold">
                                          <p:stCondLst>
                                            <p:cond delay="499"/>
                                          </p:stCondLst>
                                        </p:cTn>
                                        <p:tgtEl>
                                          <p:spTgt spid="3">
                                            <p:txEl>
                                              <p:pRg st="5" end="5"/>
                                            </p:txEl>
                                          </p:spTgt>
                                        </p:tgtEl>
                                        <p:attrNameLst>
                                          <p:attrName>style.visibility</p:attrName>
                                        </p:attrNameLst>
                                      </p:cBhvr>
                                      <p:to>
                                        <p:strVal val="hidden"/>
                                      </p:to>
                                    </p:set>
                                  </p:childTnLst>
                                </p:cTn>
                              </p:par>
                              <p:par>
                                <p:cTn id="34" presetID="2" presetClass="exit" presetSubtype="4" fill="hold" nodeType="withEffect">
                                  <p:stCondLst>
                                    <p:cond delay="0"/>
                                  </p:stCondLst>
                                  <p:childTnLst>
                                    <p:anim calcmode="lin" valueType="num">
                                      <p:cBhvr additive="base">
                                        <p:cTn id="35" dur="500"/>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p:tgtEl>
                                          <p:spTgt spid="3">
                                            <p:txEl>
                                              <p:pRg st="6" end="6"/>
                                            </p:txEl>
                                          </p:spTgt>
                                        </p:tgtEl>
                                        <p:attrNameLst>
                                          <p:attrName>ppt_y</p:attrName>
                                        </p:attrNameLst>
                                      </p:cBhvr>
                                      <p:tavLst>
                                        <p:tav tm="0">
                                          <p:val>
                                            <p:strVal val="ppt_y"/>
                                          </p:val>
                                        </p:tav>
                                        <p:tav tm="100000">
                                          <p:val>
                                            <p:strVal val="1+ppt_h/2"/>
                                          </p:val>
                                        </p:tav>
                                      </p:tavLst>
                                    </p:anim>
                                    <p:set>
                                      <p:cBhvr>
                                        <p:cTn id="37" dur="1" fill="hold">
                                          <p:stCondLst>
                                            <p:cond delay="499"/>
                                          </p:stCondLst>
                                        </p:cTn>
                                        <p:tgtEl>
                                          <p:spTgt spid="3">
                                            <p:txEl>
                                              <p:pRg st="6" end="6"/>
                                            </p:txEl>
                                          </p:spTgt>
                                        </p:tgtEl>
                                        <p:attrNameLst>
                                          <p:attrName>style.visibility</p:attrName>
                                        </p:attrNameLst>
                                      </p:cBhvr>
                                      <p:to>
                                        <p:strVal val="hidden"/>
                                      </p:to>
                                    </p:set>
                                  </p:childTnLst>
                                </p:cTn>
                              </p:par>
                              <p:par>
                                <p:cTn id="38" presetID="2" presetClass="exit" presetSubtype="4" fill="hold" nodeType="withEffect">
                                  <p:stCondLst>
                                    <p:cond delay="0"/>
                                  </p:stCondLst>
                                  <p:childTnLst>
                                    <p:anim calcmode="lin" valueType="num">
                                      <p:cBhvr additive="base">
                                        <p:cTn id="39" dur="500"/>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p:tgtEl>
                                          <p:spTgt spid="3">
                                            <p:txEl>
                                              <p:pRg st="7" end="7"/>
                                            </p:txEl>
                                          </p:spTgt>
                                        </p:tgtEl>
                                        <p:attrNameLst>
                                          <p:attrName>ppt_y</p:attrName>
                                        </p:attrNameLst>
                                      </p:cBhvr>
                                      <p:tavLst>
                                        <p:tav tm="0">
                                          <p:val>
                                            <p:strVal val="ppt_y"/>
                                          </p:val>
                                        </p:tav>
                                        <p:tav tm="100000">
                                          <p:val>
                                            <p:strVal val="1+ppt_h/2"/>
                                          </p:val>
                                        </p:tav>
                                      </p:tavLst>
                                    </p:anim>
                                    <p:set>
                                      <p:cBhvr>
                                        <p:cTn id="41" dur="1" fill="hold">
                                          <p:stCondLst>
                                            <p:cond delay="499"/>
                                          </p:stCondLst>
                                        </p:cTn>
                                        <p:tgtEl>
                                          <p:spTgt spid="3">
                                            <p:txEl>
                                              <p:pRg st="7" end="7"/>
                                            </p:txEl>
                                          </p:spTgt>
                                        </p:tgtEl>
                                        <p:attrNameLst>
                                          <p:attrName>style.visibility</p:attrName>
                                        </p:attrNameLst>
                                      </p:cBhvr>
                                      <p:to>
                                        <p:strVal val="hidden"/>
                                      </p:to>
                                    </p:set>
                                  </p:childTnLst>
                                </p:cTn>
                              </p:par>
                              <p:par>
                                <p:cTn id="42" presetID="2" presetClass="exit" presetSubtype="4" fill="hold" nodeType="withEffect">
                                  <p:stCondLst>
                                    <p:cond delay="0"/>
                                  </p:stCondLst>
                                  <p:childTnLst>
                                    <p:anim calcmode="lin" valueType="num">
                                      <p:cBhvr additive="base">
                                        <p:cTn id="43" dur="500"/>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p:tgtEl>
                                          <p:spTgt spid="3">
                                            <p:txEl>
                                              <p:pRg st="8" end="8"/>
                                            </p:txEl>
                                          </p:spTgt>
                                        </p:tgtEl>
                                        <p:attrNameLst>
                                          <p:attrName>ppt_y</p:attrName>
                                        </p:attrNameLst>
                                      </p:cBhvr>
                                      <p:tavLst>
                                        <p:tav tm="0">
                                          <p:val>
                                            <p:strVal val="ppt_y"/>
                                          </p:val>
                                        </p:tav>
                                        <p:tav tm="100000">
                                          <p:val>
                                            <p:strVal val="1+ppt_h/2"/>
                                          </p:val>
                                        </p:tav>
                                      </p:tavLst>
                                    </p:anim>
                                    <p:set>
                                      <p:cBhvr>
                                        <p:cTn id="45" dur="1" fill="hold">
                                          <p:stCondLst>
                                            <p:cond delay="499"/>
                                          </p:stCondLst>
                                        </p:cTn>
                                        <p:tgtEl>
                                          <p:spTgt spid="3">
                                            <p:txEl>
                                              <p:pRg st="8" end="8"/>
                                            </p:txEl>
                                          </p:spTgt>
                                        </p:tgtEl>
                                        <p:attrNameLst>
                                          <p:attrName>style.visibility</p:attrName>
                                        </p:attrNameLst>
                                      </p:cBhvr>
                                      <p:to>
                                        <p:strVal val="hidden"/>
                                      </p:to>
                                    </p:set>
                                  </p:childTnLst>
                                </p:cTn>
                              </p:par>
                              <p:par>
                                <p:cTn id="46" presetID="2" presetClass="exit" presetSubtype="4" fill="hold" nodeType="withEffect">
                                  <p:stCondLst>
                                    <p:cond delay="0"/>
                                  </p:stCondLst>
                                  <p:childTnLst>
                                    <p:anim calcmode="lin" valueType="num">
                                      <p:cBhvr additive="base">
                                        <p:cTn id="47" dur="500"/>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8" dur="500"/>
                                        <p:tgtEl>
                                          <p:spTgt spid="3">
                                            <p:txEl>
                                              <p:pRg st="9" end="9"/>
                                            </p:txEl>
                                          </p:spTgt>
                                        </p:tgtEl>
                                        <p:attrNameLst>
                                          <p:attrName>ppt_y</p:attrName>
                                        </p:attrNameLst>
                                      </p:cBhvr>
                                      <p:tavLst>
                                        <p:tav tm="0">
                                          <p:val>
                                            <p:strVal val="ppt_y"/>
                                          </p:val>
                                        </p:tav>
                                        <p:tav tm="100000">
                                          <p:val>
                                            <p:strVal val="1+ppt_h/2"/>
                                          </p:val>
                                        </p:tav>
                                      </p:tavLst>
                                    </p:anim>
                                    <p:set>
                                      <p:cBhvr>
                                        <p:cTn id="49" dur="1" fill="hold">
                                          <p:stCondLst>
                                            <p:cond delay="499"/>
                                          </p:stCondLst>
                                        </p:cTn>
                                        <p:tgtEl>
                                          <p:spTgt spid="3">
                                            <p:txEl>
                                              <p:pRg st="9" end="9"/>
                                            </p:txEl>
                                          </p:spTgt>
                                        </p:tgtEl>
                                        <p:attrNameLst>
                                          <p:attrName>style.visibility</p:attrName>
                                        </p:attrNameLst>
                                      </p:cBhvr>
                                      <p:to>
                                        <p:strVal val="hidden"/>
                                      </p:to>
                                    </p:set>
                                  </p:childTnLst>
                                </p:cTn>
                              </p:par>
                              <p:par>
                                <p:cTn id="50" presetID="2" presetClass="exit" presetSubtype="4" fill="hold" nodeType="withEffect">
                                  <p:stCondLst>
                                    <p:cond delay="0"/>
                                  </p:stCondLst>
                                  <p:childTnLst>
                                    <p:anim calcmode="lin" valueType="num">
                                      <p:cBhvr additive="base">
                                        <p:cTn id="51" dur="500"/>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2" dur="500"/>
                                        <p:tgtEl>
                                          <p:spTgt spid="3">
                                            <p:txEl>
                                              <p:pRg st="10" end="10"/>
                                            </p:txEl>
                                          </p:spTgt>
                                        </p:tgtEl>
                                        <p:attrNameLst>
                                          <p:attrName>ppt_y</p:attrName>
                                        </p:attrNameLst>
                                      </p:cBhvr>
                                      <p:tavLst>
                                        <p:tav tm="0">
                                          <p:val>
                                            <p:strVal val="ppt_y"/>
                                          </p:val>
                                        </p:tav>
                                        <p:tav tm="100000">
                                          <p:val>
                                            <p:strVal val="1+ppt_h/2"/>
                                          </p:val>
                                        </p:tav>
                                      </p:tavLst>
                                    </p:anim>
                                    <p:set>
                                      <p:cBhvr>
                                        <p:cTn id="53" dur="1" fill="hold">
                                          <p:stCondLst>
                                            <p:cond delay="499"/>
                                          </p:stCondLst>
                                        </p:cTn>
                                        <p:tgtEl>
                                          <p:spTgt spid="3">
                                            <p:txEl>
                                              <p:pRg st="10" end="10"/>
                                            </p:txEl>
                                          </p:spTgt>
                                        </p:tgtEl>
                                        <p:attrNameLst>
                                          <p:attrName>style.visibility</p:attrName>
                                        </p:attrNameLst>
                                      </p:cBhvr>
                                      <p:to>
                                        <p:strVal val="hidden"/>
                                      </p:to>
                                    </p:set>
                                  </p:childTnLst>
                                </p:cTn>
                              </p:par>
                              <p:par>
                                <p:cTn id="54" presetID="2" presetClass="exit" presetSubtype="4" fill="hold" nodeType="withEffect">
                                  <p:stCondLst>
                                    <p:cond delay="0"/>
                                  </p:stCondLst>
                                  <p:childTnLst>
                                    <p:anim calcmode="lin" valueType="num">
                                      <p:cBhvr additive="base">
                                        <p:cTn id="55" dur="500"/>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6" dur="500"/>
                                        <p:tgtEl>
                                          <p:spTgt spid="3">
                                            <p:txEl>
                                              <p:pRg st="11" end="11"/>
                                            </p:txEl>
                                          </p:spTgt>
                                        </p:tgtEl>
                                        <p:attrNameLst>
                                          <p:attrName>ppt_y</p:attrName>
                                        </p:attrNameLst>
                                      </p:cBhvr>
                                      <p:tavLst>
                                        <p:tav tm="0">
                                          <p:val>
                                            <p:strVal val="ppt_y"/>
                                          </p:val>
                                        </p:tav>
                                        <p:tav tm="100000">
                                          <p:val>
                                            <p:strVal val="1+ppt_h/2"/>
                                          </p:val>
                                        </p:tav>
                                      </p:tavLst>
                                    </p:anim>
                                    <p:set>
                                      <p:cBhvr>
                                        <p:cTn id="57" dur="1" fill="hold">
                                          <p:stCondLst>
                                            <p:cond delay="499"/>
                                          </p:stCondLst>
                                        </p:cTn>
                                        <p:tgtEl>
                                          <p:spTgt spid="3">
                                            <p:txEl>
                                              <p:pRg st="11" end="11"/>
                                            </p:txEl>
                                          </p:spTgt>
                                        </p:tgtEl>
                                        <p:attrNameLst>
                                          <p:attrName>style.visibility</p:attrName>
                                        </p:attrNameLst>
                                      </p:cBhvr>
                                      <p:to>
                                        <p:strVal val="hidden"/>
                                      </p:to>
                                    </p:set>
                                  </p:childTnLst>
                                </p:cTn>
                              </p:par>
                              <p:par>
                                <p:cTn id="58" presetID="2" presetClass="exit" presetSubtype="4" fill="hold" nodeType="withEffect">
                                  <p:stCondLst>
                                    <p:cond delay="0"/>
                                  </p:stCondLst>
                                  <p:childTnLst>
                                    <p:anim calcmode="lin" valueType="num">
                                      <p:cBhvr additive="base">
                                        <p:cTn id="59" dur="500"/>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0" dur="500"/>
                                        <p:tgtEl>
                                          <p:spTgt spid="3">
                                            <p:txEl>
                                              <p:pRg st="12" end="12"/>
                                            </p:txEl>
                                          </p:spTgt>
                                        </p:tgtEl>
                                        <p:attrNameLst>
                                          <p:attrName>ppt_y</p:attrName>
                                        </p:attrNameLst>
                                      </p:cBhvr>
                                      <p:tavLst>
                                        <p:tav tm="0">
                                          <p:val>
                                            <p:strVal val="ppt_y"/>
                                          </p:val>
                                        </p:tav>
                                        <p:tav tm="100000">
                                          <p:val>
                                            <p:strVal val="1+ppt_h/2"/>
                                          </p:val>
                                        </p:tav>
                                      </p:tavLst>
                                    </p:anim>
                                    <p:set>
                                      <p:cBhvr>
                                        <p:cTn id="61" dur="1" fill="hold">
                                          <p:stCondLst>
                                            <p:cond delay="499"/>
                                          </p:stCondLst>
                                        </p:cTn>
                                        <p:tgtEl>
                                          <p:spTgt spid="3">
                                            <p:txEl>
                                              <p:pRg st="12" end="12"/>
                                            </p:txEl>
                                          </p:spTgt>
                                        </p:tgtEl>
                                        <p:attrNameLst>
                                          <p:attrName>style.visibility</p:attrName>
                                        </p:attrNameLst>
                                      </p:cBhvr>
                                      <p:to>
                                        <p:strVal val="hidden"/>
                                      </p:to>
                                    </p:set>
                                  </p:childTnLst>
                                </p:cTn>
                              </p:par>
                              <p:par>
                                <p:cTn id="62" presetID="2" presetClass="exit" presetSubtype="4" fill="hold" nodeType="withEffect">
                                  <p:stCondLst>
                                    <p:cond delay="0"/>
                                  </p:stCondLst>
                                  <p:childTnLst>
                                    <p:anim calcmode="lin" valueType="num">
                                      <p:cBhvr additive="base">
                                        <p:cTn id="63" dur="500"/>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64" dur="500"/>
                                        <p:tgtEl>
                                          <p:spTgt spid="3">
                                            <p:txEl>
                                              <p:pRg st="13" end="13"/>
                                            </p:txEl>
                                          </p:spTgt>
                                        </p:tgtEl>
                                        <p:attrNameLst>
                                          <p:attrName>ppt_y</p:attrName>
                                        </p:attrNameLst>
                                      </p:cBhvr>
                                      <p:tavLst>
                                        <p:tav tm="0">
                                          <p:val>
                                            <p:strVal val="ppt_y"/>
                                          </p:val>
                                        </p:tav>
                                        <p:tav tm="100000">
                                          <p:val>
                                            <p:strVal val="1+ppt_h/2"/>
                                          </p:val>
                                        </p:tav>
                                      </p:tavLst>
                                    </p:anim>
                                    <p:set>
                                      <p:cBhvr>
                                        <p:cTn id="65" dur="1" fill="hold">
                                          <p:stCondLst>
                                            <p:cond delay="499"/>
                                          </p:stCondLst>
                                        </p:cTn>
                                        <p:tgtEl>
                                          <p:spTgt spid="3">
                                            <p:txEl>
                                              <p:pRg st="13" end="13"/>
                                            </p:txEl>
                                          </p:spTgt>
                                        </p:tgtEl>
                                        <p:attrNameLst>
                                          <p:attrName>style.visibility</p:attrName>
                                        </p:attrNameLst>
                                      </p:cBhvr>
                                      <p:to>
                                        <p:strVal val="hidden"/>
                                      </p:to>
                                    </p:set>
                                  </p:childTnLst>
                                </p:cTn>
                              </p:par>
                              <p:par>
                                <p:cTn id="66" presetID="2" presetClass="exit" presetSubtype="4" fill="hold" nodeType="withEffect">
                                  <p:stCondLst>
                                    <p:cond delay="0"/>
                                  </p:stCondLst>
                                  <p:childTnLst>
                                    <p:anim calcmode="lin" valueType="num">
                                      <p:cBhvr additive="base">
                                        <p:cTn id="67" dur="500"/>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68" dur="500"/>
                                        <p:tgtEl>
                                          <p:spTgt spid="3">
                                            <p:txEl>
                                              <p:pRg st="14" end="14"/>
                                            </p:txEl>
                                          </p:spTgt>
                                        </p:tgtEl>
                                        <p:attrNameLst>
                                          <p:attrName>ppt_y</p:attrName>
                                        </p:attrNameLst>
                                      </p:cBhvr>
                                      <p:tavLst>
                                        <p:tav tm="0">
                                          <p:val>
                                            <p:strVal val="ppt_y"/>
                                          </p:val>
                                        </p:tav>
                                        <p:tav tm="100000">
                                          <p:val>
                                            <p:strVal val="1+ppt_h/2"/>
                                          </p:val>
                                        </p:tav>
                                      </p:tavLst>
                                    </p:anim>
                                    <p:set>
                                      <p:cBhvr>
                                        <p:cTn id="69" dur="1" fill="hold">
                                          <p:stCondLst>
                                            <p:cond delay="499"/>
                                          </p:stCondLst>
                                        </p:cTn>
                                        <p:tgtEl>
                                          <p:spTgt spid="3">
                                            <p:txEl>
                                              <p:pRg st="14" end="14"/>
                                            </p:txEl>
                                          </p:spTgt>
                                        </p:tgtEl>
                                        <p:attrNameLst>
                                          <p:attrName>style.visibility</p:attrName>
                                        </p:attrNameLst>
                                      </p:cBhvr>
                                      <p:to>
                                        <p:strVal val="hidden"/>
                                      </p:to>
                                    </p:set>
                                  </p:childTnLst>
                                </p:cTn>
                              </p:par>
                              <p:par>
                                <p:cTn id="70" presetID="2" presetClass="exit" presetSubtype="4" fill="hold" nodeType="withEffect">
                                  <p:stCondLst>
                                    <p:cond delay="0"/>
                                  </p:stCondLst>
                                  <p:childTnLst>
                                    <p:anim calcmode="lin" valueType="num">
                                      <p:cBhvr additive="base">
                                        <p:cTn id="71" dur="500"/>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72" dur="500"/>
                                        <p:tgtEl>
                                          <p:spTgt spid="3">
                                            <p:txEl>
                                              <p:pRg st="15" end="15"/>
                                            </p:txEl>
                                          </p:spTgt>
                                        </p:tgtEl>
                                        <p:attrNameLst>
                                          <p:attrName>ppt_y</p:attrName>
                                        </p:attrNameLst>
                                      </p:cBhvr>
                                      <p:tavLst>
                                        <p:tav tm="0">
                                          <p:val>
                                            <p:strVal val="ppt_y"/>
                                          </p:val>
                                        </p:tav>
                                        <p:tav tm="100000">
                                          <p:val>
                                            <p:strVal val="1+ppt_h/2"/>
                                          </p:val>
                                        </p:tav>
                                      </p:tavLst>
                                    </p:anim>
                                    <p:set>
                                      <p:cBhvr>
                                        <p:cTn id="73" dur="1" fill="hold">
                                          <p:stCondLst>
                                            <p:cond delay="499"/>
                                          </p:stCondLst>
                                        </p:cTn>
                                        <p:tgtEl>
                                          <p:spTgt spid="3">
                                            <p:txEl>
                                              <p:pRg st="15" end="15"/>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5000" b="-5000"/>
          </a:stretch>
        </a:blip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838200" y="0"/>
            <a:ext cx="10515600" cy="1325563"/>
          </a:xfrm>
        </p:spPr>
        <p:txBody>
          <a:bodyPr>
            <a:normAutofit/>
          </a:bodyPr>
          <a:lstStyle/>
          <a:p>
            <a:pPr algn="ctr"/>
            <a:r>
              <a:rPr lang="tr-TR" b="1" dirty="0" smtClean="0">
                <a:latin typeface="Arial" panose="020B0604020202020204" pitchFamily="34" charset="0"/>
                <a:cs typeface="Arial" panose="020B0604020202020204" pitchFamily="34" charset="0"/>
              </a:rPr>
              <a:t>BİLGİSEYAR AĞI NEDİR?</a:t>
            </a:r>
            <a:endParaRPr lang="tr-TR"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838200" y="5235031"/>
            <a:ext cx="10515600" cy="1622969"/>
          </a:xfrm>
        </p:spPr>
        <p:txBody>
          <a:bodyPr>
            <a:normAutofit/>
          </a:bodyPr>
          <a:lstStyle/>
          <a:p>
            <a:r>
              <a:rPr lang="tr-TR" sz="2000" b="1" dirty="0">
                <a:solidFill>
                  <a:srgbClr val="FFFF00"/>
                </a:solidFill>
              </a:rPr>
              <a:t>Bilgisayar ağı</a:t>
            </a:r>
            <a:r>
              <a:rPr lang="tr-TR" sz="2000" dirty="0">
                <a:solidFill>
                  <a:srgbClr val="FFFF00"/>
                </a:solidFill>
              </a:rPr>
              <a:t>, küçük bir alan içerisindeki veya uzak mesafelerdeki bilgisayarların ve/veya iletişim cihazını iletişim hatları aracılığıyla birbirine bağlandığı, dolayısıyla bilgi ve sistem kaynaklarının farklı kullanıcılar tarafından paylaşıldığı, bir yerden başka bir yere veri aktarımının mümkün olduğu iletişim sistemi. En az iki bilgisayarı birbirine bağlayarak bir ağ </a:t>
            </a:r>
            <a:r>
              <a:rPr lang="tr-TR" sz="2000" dirty="0" err="1" smtClean="0">
                <a:solidFill>
                  <a:srgbClr val="FFFF00"/>
                </a:solidFill>
              </a:rPr>
              <a:t>oluşturulur.EN</a:t>
            </a:r>
            <a:r>
              <a:rPr lang="tr-TR" sz="2000" dirty="0" smtClean="0">
                <a:solidFill>
                  <a:srgbClr val="FFFF00"/>
                </a:solidFill>
              </a:rPr>
              <a:t> BÜYÜK BİLGİSAYAR AĞI İNTERNETTİR.</a:t>
            </a:r>
            <a:endParaRPr lang="tr-TR" sz="2000" dirty="0">
              <a:solidFill>
                <a:srgbClr val="FFFF00"/>
              </a:solidFill>
            </a:endParaRPr>
          </a:p>
        </p:txBody>
      </p:sp>
    </p:spTree>
    <p:extLst>
      <p:ext uri="{BB962C8B-B14F-4D97-AF65-F5344CB8AC3E}">
        <p14:creationId xmlns:p14="http://schemas.microsoft.com/office/powerpoint/2010/main" xmlns="" val="2239243743"/>
      </p:ext>
    </p:extLst>
  </p:cSld>
  <p:clrMapOvr>
    <a:masterClrMapping/>
  </p:clrMapOvr>
  <p:transition spd="slow" advTm="1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t>SUNUCU SERVER NEDİR?</a:t>
            </a:r>
            <a:endParaRPr lang="tr-TR" dirty="0"/>
          </a:p>
        </p:txBody>
      </p:sp>
      <p:sp>
        <p:nvSpPr>
          <p:cNvPr id="3" name="İçerik Yer Tutucusu 2"/>
          <p:cNvSpPr>
            <a:spLocks noGrp="1"/>
          </p:cNvSpPr>
          <p:nvPr>
            <p:ph idx="1"/>
          </p:nvPr>
        </p:nvSpPr>
        <p:spPr>
          <a:xfrm>
            <a:off x="838200" y="1930530"/>
            <a:ext cx="10515600" cy="2806361"/>
          </a:xfrm>
        </p:spPr>
        <p:txBody>
          <a:bodyPr>
            <a:normAutofit/>
          </a:bodyPr>
          <a:lstStyle/>
          <a:p>
            <a:r>
              <a:rPr lang="tr-TR" sz="2000" dirty="0"/>
              <a:t>Sunucu (söylemeye alışık olduğumuz şekliyle: Server), herhangi bir ağ üzerinde bir programı veya bir bilgiyi farklı kullanıcılara/sistemlere paylaştıran/dağıtan donanım veya yazılıma verilen genel isimdir. Burada temel nokta, sunucuların bir bilgisayar ağına bağlı olması.</a:t>
            </a:r>
          </a:p>
          <a:p>
            <a:r>
              <a:rPr lang="tr-TR" sz="2000" dirty="0"/>
              <a:t>Donanımsal olarak sunucuların, sorunsuz çalışmak üzere </a:t>
            </a:r>
            <a:r>
              <a:rPr lang="tr-TR" sz="2000" dirty="0" err="1"/>
              <a:t>inşaa</a:t>
            </a:r>
            <a:r>
              <a:rPr lang="tr-TR" sz="2000" dirty="0"/>
              <a:t> edilmiş, güvenilir, çoklu kullanıcıya hizmet eden bilgisayar sistem(</a:t>
            </a:r>
            <a:r>
              <a:rPr lang="tr-TR" sz="2000" dirty="0" err="1"/>
              <a:t>ler</a:t>
            </a:r>
            <a:r>
              <a:rPr lang="tr-TR" sz="2000" dirty="0"/>
              <a:t>)i olduğunu söyleyebiliriz. Örneğin, PC </a:t>
            </a:r>
            <a:r>
              <a:rPr lang="tr-TR" sz="2000" dirty="0" err="1"/>
              <a:t>Labs'ın</a:t>
            </a:r>
            <a:r>
              <a:rPr lang="tr-TR" sz="2000" dirty="0"/>
              <a:t> bulunduğu bilgisayar sistemi bir sunucudur ve bu bilgiler Internet aracılığı ile siteyi ziyaret edenlere bilgiler dağıtılır/paylaşılır. Bilgisayar sunucularının yanında, yazılım sunucuları da mevcut. Örneğin, </a:t>
            </a:r>
            <a:r>
              <a:rPr lang="tr-TR" sz="2000" dirty="0" err="1"/>
              <a:t>MySQL</a:t>
            </a:r>
            <a:r>
              <a:rPr lang="tr-TR" sz="2000" dirty="0"/>
              <a:t> Server bir </a:t>
            </a:r>
            <a:r>
              <a:rPr lang="tr-TR" sz="2000" dirty="0" err="1"/>
              <a:t>veritabanı</a:t>
            </a:r>
            <a:r>
              <a:rPr lang="tr-TR" sz="2000" dirty="0"/>
              <a:t> sunucu yazılımıdır ve bunu bir sunucuya yüklediğimiz zaman bu sunucuya genellikle </a:t>
            </a:r>
            <a:r>
              <a:rPr lang="tr-TR" sz="2000" dirty="0" err="1"/>
              <a:t>database</a:t>
            </a:r>
            <a:r>
              <a:rPr lang="tr-TR" sz="2000" dirty="0"/>
              <a:t> server (</a:t>
            </a:r>
            <a:r>
              <a:rPr lang="tr-TR" sz="2000" dirty="0" err="1"/>
              <a:t>veritabanı</a:t>
            </a:r>
            <a:r>
              <a:rPr lang="tr-TR" sz="2000" dirty="0"/>
              <a:t> sunucusu) deriz.</a:t>
            </a:r>
          </a:p>
          <a:p>
            <a:endParaRPr lang="tr-TR" dirty="0"/>
          </a:p>
        </p:txBody>
      </p:sp>
    </p:spTree>
    <p:extLst>
      <p:ext uri="{BB962C8B-B14F-4D97-AF65-F5344CB8AC3E}">
        <p14:creationId xmlns:p14="http://schemas.microsoft.com/office/powerpoint/2010/main" xmlns="" val="46084326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advTm="20000">
        <p15:prstTrans prst="crush"/>
      </p:transition>
    </mc:Choice>
    <mc:Fallback>
      <p:transition spd="slow" advTm="2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left)">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7000" b="-17000"/>
          </a:stretch>
        </a:blip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2703191" y="335359"/>
            <a:ext cx="6635681" cy="429140"/>
          </a:xfrm>
        </p:spPr>
        <p:txBody>
          <a:bodyPr>
            <a:normAutofit fontScale="90000"/>
          </a:bodyPr>
          <a:lstStyle/>
          <a:p>
            <a:pPr algn="ctr"/>
            <a:r>
              <a:rPr lang="tr-TR" b="1" dirty="0" smtClean="0"/>
              <a:t>İZLDİĞİNİZ İÇİN TEŞEKKÜRLER</a:t>
            </a:r>
            <a:endParaRPr lang="tr-TR" b="1" dirty="0"/>
          </a:p>
        </p:txBody>
      </p:sp>
      <p:sp>
        <p:nvSpPr>
          <p:cNvPr id="3" name="Metin kutusu 2"/>
          <p:cNvSpPr txBox="1"/>
          <p:nvPr/>
        </p:nvSpPr>
        <p:spPr>
          <a:xfrm>
            <a:off x="269631" y="6248400"/>
            <a:ext cx="2661138" cy="369332"/>
          </a:xfrm>
          <a:prstGeom prst="rect">
            <a:avLst/>
          </a:prstGeom>
          <a:noFill/>
        </p:spPr>
        <p:txBody>
          <a:bodyPr wrap="square" rtlCol="0">
            <a:spAutoFit/>
          </a:bodyPr>
          <a:lstStyle/>
          <a:p>
            <a:r>
              <a:rPr lang="tr-TR" b="1" dirty="0" smtClean="0">
                <a:hlinkClick r:id="rId3"/>
              </a:rPr>
              <a:t>www.</a:t>
            </a:r>
            <a:r>
              <a:rPr lang="tr-TR" b="1" dirty="0" err="1" smtClean="0">
                <a:hlinkClick r:id="rId3"/>
              </a:rPr>
              <a:t>sorubak</a:t>
            </a:r>
            <a:r>
              <a:rPr lang="tr-TR" b="1" smtClean="0">
                <a:hlinkClick r:id="rId3"/>
              </a:rPr>
              <a:t>.com</a:t>
            </a:r>
            <a:r>
              <a:rPr lang="tr-TR" b="1" smtClean="0"/>
              <a:t> </a:t>
            </a:r>
            <a:endParaRPr lang="tr-TR" dirty="0"/>
          </a:p>
        </p:txBody>
      </p:sp>
    </p:spTree>
    <p:extLst>
      <p:ext uri="{BB962C8B-B14F-4D97-AF65-F5344CB8AC3E}">
        <p14:creationId xmlns:p14="http://schemas.microsoft.com/office/powerpoint/2010/main" xmlns="" val="195077033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7000">
        <p15:prstTrans prst="airplane"/>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646</Words>
  <Application>Microsoft Office PowerPoint</Application>
  <PresentationFormat>Özel</PresentationFormat>
  <Paragraphs>36</Paragraphs>
  <Slides>7</Slides>
  <Notes>0</Notes>
  <HiddenSlides>0</HiddenSlides>
  <MMClips>1</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Office Teması</vt:lpstr>
      <vt:lpstr>HAZIRLAYAN:İLYAS GÜL</vt:lpstr>
      <vt:lpstr>ÜLKE UZANTILARI</vt:lpstr>
      <vt:lpstr>IP NUMARASI YADA ADRESİ NEDİR?</vt:lpstr>
      <vt:lpstr>SUNUM HAZIRLARKEN DİKKAT EDİLMESİ GEREKENLER</vt:lpstr>
      <vt:lpstr>BİLGİSEYAR AĞI NEDİR?</vt:lpstr>
      <vt:lpstr>SUNUCU SERVER NEDİR?</vt:lpstr>
      <vt:lpstr>İZLDİĞİNİZ İÇİN TEŞEKKÜRLER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2015-11-18T16:57:09Z</dcterms:created>
  <dcterms:modified xsi:type="dcterms:W3CDTF">2015-11-19T14:33:17Z</dcterms:modified>
  <cp:category>www.sorubak.com</cp:category>
</cp:coreProperties>
</file>