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37"/>
  </p:notesMasterIdLst>
  <p:sldIdLst>
    <p:sldId id="256" r:id="rId2"/>
    <p:sldId id="263" r:id="rId3"/>
    <p:sldId id="264" r:id="rId4"/>
    <p:sldId id="258" r:id="rId5"/>
    <p:sldId id="259" r:id="rId6"/>
    <p:sldId id="260" r:id="rId7"/>
    <p:sldId id="261" r:id="rId8"/>
    <p:sldId id="262"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8" r:id="rId32"/>
    <p:sldId id="289" r:id="rId33"/>
    <p:sldId id="290" r:id="rId34"/>
    <p:sldId id="291" r:id="rId35"/>
    <p:sldId id="292" r:id="rId3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B3F1"/>
    <a:srgbClr val="FCA6F6"/>
    <a:srgbClr val="C1DEE5"/>
    <a:srgbClr val="F29C00"/>
    <a:srgbClr val="4FFF7D"/>
    <a:srgbClr val="8FFFE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4660"/>
  </p:normalViewPr>
  <p:slideViewPr>
    <p:cSldViewPr snapToGrid="0">
      <p:cViewPr varScale="1">
        <p:scale>
          <a:sx n="86" d="100"/>
          <a:sy n="86" d="100"/>
        </p:scale>
        <p:origin x="-23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78C291-80CF-4704-8832-911B67EDABFB}" type="datetimeFigureOut">
              <a:rPr lang="tr-TR" smtClean="0"/>
              <a:pPr/>
              <a:t>29.12.2015</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1079C4-C5AD-485D-B8CE-E480DC64E55D}" type="slidenum">
              <a:rPr lang="tr-TR" smtClean="0"/>
              <a:pPr/>
              <a:t>‹#›</a:t>
            </a:fld>
            <a:endParaRPr lang="tr-TR"/>
          </a:p>
        </p:txBody>
      </p:sp>
    </p:spTree>
    <p:extLst>
      <p:ext uri="{BB962C8B-B14F-4D97-AF65-F5344CB8AC3E}">
        <p14:creationId xmlns:p14="http://schemas.microsoft.com/office/powerpoint/2010/main" xmlns="" val="3757201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a:t>
            </a:r>
            <a:endParaRPr lang="tr-TR"/>
          </a:p>
        </p:txBody>
      </p:sp>
      <p:sp>
        <p:nvSpPr>
          <p:cNvPr id="4" name="3 Slayt Numarası Yer Tutucusu"/>
          <p:cNvSpPr>
            <a:spLocks noGrp="1"/>
          </p:cNvSpPr>
          <p:nvPr>
            <p:ph type="sldNum" sz="quarter" idx="10"/>
          </p:nvPr>
        </p:nvSpPr>
        <p:spPr/>
        <p:txBody>
          <a:bodyPr/>
          <a:lstStyle/>
          <a:p>
            <a:fld id="{DF1079C4-C5AD-485D-B8CE-E480DC64E55D}" type="slidenum">
              <a:rPr lang="tr-TR" smtClean="0"/>
              <a:pPr/>
              <a:t>4</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F1079C4-C5AD-485D-B8CE-E480DC64E55D}" type="slidenum">
              <a:rPr lang="tr-TR" smtClean="0"/>
              <a:pPr/>
              <a:t>19</a:t>
            </a:fld>
            <a:endParaRPr lang="tr-TR"/>
          </a:p>
        </p:txBody>
      </p:sp>
    </p:spTree>
    <p:extLst>
      <p:ext uri="{BB962C8B-B14F-4D97-AF65-F5344CB8AC3E}">
        <p14:creationId xmlns:p14="http://schemas.microsoft.com/office/powerpoint/2010/main" xmlns="" val="3921530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F1079C4-C5AD-485D-B8CE-E480DC64E55D}" type="slidenum">
              <a:rPr lang="tr-TR" smtClean="0"/>
              <a:pPr/>
              <a:t>27</a:t>
            </a:fld>
            <a:endParaRPr lang="tr-TR"/>
          </a:p>
        </p:txBody>
      </p:sp>
    </p:spTree>
    <p:extLst>
      <p:ext uri="{BB962C8B-B14F-4D97-AF65-F5344CB8AC3E}">
        <p14:creationId xmlns:p14="http://schemas.microsoft.com/office/powerpoint/2010/main" xmlns="" val="934385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tr-TR" smtClean="0"/>
              <a:t>Asıl başlık stili için tıklatın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lvl1pPr algn="l">
              <a:defRPr/>
            </a:lvl1pPr>
          </a:lstStyle>
          <a:p>
            <a:fld id="{DDD85200-19AE-40E3-9BC0-2862306B787C}"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C148BF-D3B5-4DE1-BF66-CB46D9C2E8FF}" type="slidenum">
              <a:rPr lang="tr-TR" smtClean="0"/>
              <a:pPr/>
              <a:t>‹#›</a:t>
            </a:fld>
            <a:endParaRPr lang="tr-TR"/>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22009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C148BF-D3B5-4DE1-BF66-CB46D9C2E8FF}" type="slidenum">
              <a:rPr lang="tr-TR" smtClean="0"/>
              <a:pPr/>
              <a:t>‹#›</a:t>
            </a:fld>
            <a:endParaRPr lang="tr-TR"/>
          </a:p>
        </p:txBody>
      </p:sp>
    </p:spTree>
    <p:extLst>
      <p:ext uri="{BB962C8B-B14F-4D97-AF65-F5344CB8AC3E}">
        <p14:creationId xmlns:p14="http://schemas.microsoft.com/office/powerpoint/2010/main" xmlns="" val="4206082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C148BF-D3B5-4DE1-BF66-CB46D9C2E8FF}" type="slidenum">
              <a:rPr lang="tr-TR" smtClean="0"/>
              <a:pPr/>
              <a:t>‹#›</a:t>
            </a:fld>
            <a:endParaRPr lang="tr-TR"/>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61725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C148BF-D3B5-4DE1-BF66-CB46D9C2E8FF}" type="slidenum">
              <a:rPr lang="tr-TR" smtClean="0"/>
              <a:pPr/>
              <a:t>‹#›</a:t>
            </a:fld>
            <a:endParaRPr lang="tr-TR"/>
          </a:p>
        </p:txBody>
      </p:sp>
    </p:spTree>
    <p:extLst>
      <p:ext uri="{BB962C8B-B14F-4D97-AF65-F5344CB8AC3E}">
        <p14:creationId xmlns:p14="http://schemas.microsoft.com/office/powerpoint/2010/main" xmlns="" val="4272565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C148BF-D3B5-4DE1-BF66-CB46D9C2E8FF}" type="slidenum">
              <a:rPr lang="tr-TR" smtClean="0"/>
              <a:pPr/>
              <a:t>‹#›</a:t>
            </a:fld>
            <a:endParaRPr lang="tr-TR"/>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36146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DC148BF-D3B5-4DE1-BF66-CB46D9C2E8FF}" type="slidenum">
              <a:rPr lang="tr-TR" smtClean="0"/>
              <a:pPr/>
              <a:t>‹#›</a:t>
            </a:fld>
            <a:endParaRPr lang="tr-TR"/>
          </a:p>
        </p:txBody>
      </p:sp>
    </p:spTree>
    <p:extLst>
      <p:ext uri="{BB962C8B-B14F-4D97-AF65-F5344CB8AC3E}">
        <p14:creationId xmlns:p14="http://schemas.microsoft.com/office/powerpoint/2010/main" xmlns="" val="3666816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24128" y="2967788"/>
            <a:ext cx="4754880" cy="33415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tr-TR" smtClean="0"/>
              <a:t>Asıl metin stillerini düzenlemek için tıklatın</a:t>
            </a:r>
          </a:p>
        </p:txBody>
      </p:sp>
      <p:sp>
        <p:nvSpPr>
          <p:cNvPr id="6" name="Content Placeholder 5"/>
          <p:cNvSpPr>
            <a:spLocks noGrp="1"/>
          </p:cNvSpPr>
          <p:nvPr>
            <p:ph sz="quarter" idx="4"/>
          </p:nvPr>
        </p:nvSpPr>
        <p:spPr>
          <a:xfrm>
            <a:off x="5990888" y="2967788"/>
            <a:ext cx="4754880" cy="33415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DC148BF-D3B5-4DE1-BF66-CB46D9C2E8FF}" type="slidenum">
              <a:rPr lang="tr-TR" smtClean="0"/>
              <a:pPr/>
              <a:t>‹#›</a:t>
            </a:fld>
            <a:endParaRPr lang="tr-TR"/>
          </a:p>
        </p:txBody>
      </p:sp>
    </p:spTree>
    <p:extLst>
      <p:ext uri="{BB962C8B-B14F-4D97-AF65-F5344CB8AC3E}">
        <p14:creationId xmlns:p14="http://schemas.microsoft.com/office/powerpoint/2010/main" xmlns="" val="693770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DC148BF-D3B5-4DE1-BF66-CB46D9C2E8FF}" type="slidenum">
              <a:rPr lang="tr-TR" smtClean="0"/>
              <a:pPr/>
              <a:t>‹#›</a:t>
            </a:fld>
            <a:endParaRPr lang="tr-TR"/>
          </a:p>
        </p:txBody>
      </p:sp>
    </p:spTree>
    <p:extLst>
      <p:ext uri="{BB962C8B-B14F-4D97-AF65-F5344CB8AC3E}">
        <p14:creationId xmlns:p14="http://schemas.microsoft.com/office/powerpoint/2010/main" xmlns="" val="859208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DC148BF-D3B5-4DE1-BF66-CB46D9C2E8FF}" type="slidenum">
              <a:rPr lang="tr-TR" smtClean="0"/>
              <a:pPr/>
              <a:t>‹#›</a:t>
            </a:fld>
            <a:endParaRPr lang="tr-TR"/>
          </a:p>
        </p:txBody>
      </p:sp>
    </p:spTree>
    <p:extLst>
      <p:ext uri="{BB962C8B-B14F-4D97-AF65-F5344CB8AC3E}">
        <p14:creationId xmlns:p14="http://schemas.microsoft.com/office/powerpoint/2010/main" xmlns="" val="1347809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tr-TR" smtClean="0"/>
              <a:t>Asıl başlık stili için tıklatın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DC148BF-D3B5-4DE1-BF66-CB46D9C2E8FF}" type="slidenum">
              <a:rPr lang="tr-TR" smtClean="0"/>
              <a:pPr/>
              <a:t>‹#›</a:t>
            </a:fld>
            <a:endParaRPr lang="tr-TR"/>
          </a:p>
        </p:txBody>
      </p:sp>
    </p:spTree>
    <p:extLst>
      <p:ext uri="{BB962C8B-B14F-4D97-AF65-F5344CB8AC3E}">
        <p14:creationId xmlns:p14="http://schemas.microsoft.com/office/powerpoint/2010/main" xmlns="" val="848975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DD85200-19AE-40E3-9BC0-2862306B787C}" type="datetimeFigureOut">
              <a:rPr lang="tr-TR" smtClean="0"/>
              <a:pPr/>
              <a:t>29.12.2015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DC148BF-D3B5-4DE1-BF66-CB46D9C2E8FF}" type="slidenum">
              <a:rPr lang="tr-TR" smtClean="0"/>
              <a:pPr/>
              <a:t>‹#›</a:t>
            </a:fld>
            <a:endParaRPr lang="tr-TR"/>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12839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DDD85200-19AE-40E3-9BC0-2862306B787C}" type="datetimeFigureOut">
              <a:rPr lang="tr-TR" smtClean="0"/>
              <a:pPr/>
              <a:t>29.12.2015</a:t>
            </a:fld>
            <a:endParaRPr lang="tr-TR"/>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tr-T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DC148BF-D3B5-4DE1-BF66-CB46D9C2E8FF}" type="slidenum">
              <a:rPr lang="tr-TR" smtClean="0"/>
              <a:pPr/>
              <a:t>‹#›</a:t>
            </a:fld>
            <a:endParaRPr lang="tr-TR"/>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2364808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tr.wikipedia.org/wiki/Entegre_devre" TargetMode="External"/><Relationship Id="rId7" Type="http://schemas.openxmlformats.org/officeDocument/2006/relationships/hyperlink" Target="https://tr.wikipedia.org/wiki/Ki%C5%9Fisel_bilgisayar" TargetMode="External"/><Relationship Id="rId2" Type="http://schemas.openxmlformats.org/officeDocument/2006/relationships/hyperlink" Target="https://tr.wikipedia.org/wiki/Transist%C3%B6r" TargetMode="External"/><Relationship Id="rId1" Type="http://schemas.openxmlformats.org/officeDocument/2006/relationships/slideLayout" Target="../slideLayouts/slideLayout2.xml"/><Relationship Id="rId6" Type="http://schemas.openxmlformats.org/officeDocument/2006/relationships/hyperlink" Target="https://tr.wikipedia.org/wiki/%C4%B0nternet" TargetMode="External"/><Relationship Id="rId5" Type="http://schemas.openxmlformats.org/officeDocument/2006/relationships/hyperlink" Target="https://tr.wikipedia.org/wiki/Yaz%C4%B1l%C4%B1m" TargetMode="External"/><Relationship Id="rId4" Type="http://schemas.openxmlformats.org/officeDocument/2006/relationships/hyperlink" Target="https://tr.wikipedia.org/wiki/Mikro%C3%A7ip"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tr.wikipedia.org/wiki/4004" TargetMode="External"/><Relationship Id="rId2" Type="http://schemas.openxmlformats.org/officeDocument/2006/relationships/hyperlink" Target="https://tr.wikipedia.org/wiki/ENIAC"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tr.wikipedia.org/wiki/Diz%C3%BCst%C3%BC_bilgisayar" TargetMode="External"/><Relationship Id="rId2" Type="http://schemas.openxmlformats.org/officeDocument/2006/relationships/hyperlink" Target="https://tr.wikipedia.org/wiki/Ki%C5%9Fisel_bilgisayar" TargetMode="External"/><Relationship Id="rId1" Type="http://schemas.openxmlformats.org/officeDocument/2006/relationships/slideLayout" Target="../slideLayouts/slideLayout2.xml"/><Relationship Id="rId4" Type="http://schemas.openxmlformats.org/officeDocument/2006/relationships/hyperlink" Target="https://tr.wikipedia.org/wiki/Bilgi_%C3%A7a%C4%9F%C4%B1" TargetMode="External"/></Relationships>
</file>

<file path=ppt/slides/_rels/slide30.xml.rels><?xml version="1.0" encoding="UTF-8" standalone="yes"?>
<Relationships xmlns="http://schemas.openxmlformats.org/package/2006/relationships"><Relationship Id="rId8" Type="http://schemas.openxmlformats.org/officeDocument/2006/relationships/hyperlink" Target="https://tr.wikipedia.org/wiki/Pascal_(programlama_dili)" TargetMode="External"/><Relationship Id="rId3" Type="http://schemas.openxmlformats.org/officeDocument/2006/relationships/hyperlink" Target="https://tr.wikipedia.org/wiki/Elektronik" TargetMode="External"/><Relationship Id="rId7" Type="http://schemas.openxmlformats.org/officeDocument/2006/relationships/hyperlink" Target="https://tr.wikipedia.org/wiki/Bilgisayar" TargetMode="External"/><Relationship Id="rId2" Type="http://schemas.openxmlformats.org/officeDocument/2006/relationships/hyperlink" Target="https://tr.wikipedia.org/wiki/Yaz%C4%B1l%C4%B1m" TargetMode="External"/><Relationship Id="rId1" Type="http://schemas.openxmlformats.org/officeDocument/2006/relationships/slideLayout" Target="../slideLayouts/slideLayout2.xml"/><Relationship Id="rId6" Type="http://schemas.openxmlformats.org/officeDocument/2006/relationships/hyperlink" Target="https://tr.wikipedia.org/w/index.php?title=Bilgisayar_program%C4%B1&amp;action=edit&amp;redlink=1" TargetMode="External"/><Relationship Id="rId5" Type="http://schemas.openxmlformats.org/officeDocument/2006/relationships/hyperlink" Target="https://tr.wikipedia.org/wiki/Makina" TargetMode="External"/><Relationship Id="rId10" Type="http://schemas.openxmlformats.org/officeDocument/2006/relationships/hyperlink" Target="https://tr.wikipedia.org/wiki/Java_(programlama_dili)" TargetMode="External"/><Relationship Id="rId4" Type="http://schemas.openxmlformats.org/officeDocument/2006/relationships/hyperlink" Target="https://tr.wikipedia.org/wiki/Ayg%C4%B1t" TargetMode="External"/><Relationship Id="rId9" Type="http://schemas.openxmlformats.org/officeDocument/2006/relationships/hyperlink" Target="https://tr.wikipedia.org/wiki/C++"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tr.wikipedia.org/w/index.php?title=Ayg%C4%B1t_s%C3%BCr%C3%BCc%C3%BCleri&amp;action=edit&amp;redlink=1" TargetMode="External"/><Relationship Id="rId7" Type="http://schemas.openxmlformats.org/officeDocument/2006/relationships/hyperlink" Target="https://tr.wikipedia.org/w/index.php?title=Pencere_sistemleri&amp;action=edit&amp;redlink=1" TargetMode="External"/><Relationship Id="rId2" Type="http://schemas.openxmlformats.org/officeDocument/2006/relationships/hyperlink" Target="https://tr.wikipedia.org/wiki/Bilgisayar_donan%C4%B1m%C4%B1" TargetMode="External"/><Relationship Id="rId1" Type="http://schemas.openxmlformats.org/officeDocument/2006/relationships/slideLayout" Target="../slideLayouts/slideLayout2.xml"/><Relationship Id="rId6" Type="http://schemas.openxmlformats.org/officeDocument/2006/relationships/hyperlink" Target="https://tr.wikipedia.org/w/index.php?title=Hizmet_programlar%C4%B1&amp;action=edit&amp;redlink=1" TargetMode="External"/><Relationship Id="rId5" Type="http://schemas.openxmlformats.org/officeDocument/2006/relationships/hyperlink" Target="https://tr.wikipedia.org/wiki/Sunucu_(bili%C5%9Fim)" TargetMode="External"/><Relationship Id="rId4" Type="http://schemas.openxmlformats.org/officeDocument/2006/relationships/hyperlink" Target="https://tr.wikipedia.org/wiki/%C4%B0%C5%9Fletim_sistemleri"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tr.wikipedia.org/wiki/Hesap_makinesi" TargetMode="External"/><Relationship Id="rId7" Type="http://schemas.openxmlformats.org/officeDocument/2006/relationships/hyperlink" Target="https://tr.wikipedia.org/wiki/S%C3%BCper_bilgisayar"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tr.wikipedia.org/wiki/Cep_bilgisayar%C4%B1" TargetMode="External"/><Relationship Id="rId5" Type="http://schemas.openxmlformats.org/officeDocument/2006/relationships/hyperlink" Target="https://tr.wikipedia.org/wiki/Matematiksel" TargetMode="External"/><Relationship Id="rId4" Type="http://schemas.openxmlformats.org/officeDocument/2006/relationships/hyperlink" Target="https://tr.wikipedia.org/wiki/Church-Turing_tezi"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s://tr.wikipedia.org/wiki/Donan%C4%B1m" TargetMode="External"/><Relationship Id="rId7" Type="http://schemas.openxmlformats.org/officeDocument/2006/relationships/hyperlink" Target="https://tr.wikipedia.org/wiki/Vikipedi:Kaynak_g%C3%B6sterme" TargetMode="External"/><Relationship Id="rId2" Type="http://schemas.openxmlformats.org/officeDocument/2006/relationships/hyperlink" Target="https://tr.wikipedia.org/wiki/Yaz%C4%B1l%C4%B1m" TargetMode="External"/><Relationship Id="rId1" Type="http://schemas.openxmlformats.org/officeDocument/2006/relationships/slideLayout" Target="../slideLayouts/slideLayout2.xml"/><Relationship Id="rId6" Type="http://schemas.openxmlformats.org/officeDocument/2006/relationships/hyperlink" Target="https://tr.wikipedia.org/wiki/Say%C4%B1sal" TargetMode="External"/><Relationship Id="rId5" Type="http://schemas.openxmlformats.org/officeDocument/2006/relationships/hyperlink" Target="https://tr.wikipedia.org/wiki/Blaise_Pascal" TargetMode="External"/><Relationship Id="rId4" Type="http://schemas.openxmlformats.org/officeDocument/2006/relationships/hyperlink" Target="https://tr.wikipedia.org/wiki/Abak%C3%BCs"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tr.wikipedia.org/w/index.php?title=Charles_Xavier_Thomas&amp;action=edit&amp;redlink=1" TargetMode="External"/><Relationship Id="rId2" Type="http://schemas.openxmlformats.org/officeDocument/2006/relationships/hyperlink" Target="https://tr.wikipedia.org/wiki/Gottfried_Leibniz" TargetMode="External"/><Relationship Id="rId1" Type="http://schemas.openxmlformats.org/officeDocument/2006/relationships/slideLayout" Target="../slideLayouts/slideLayout2.xml"/><Relationship Id="rId6" Type="http://schemas.openxmlformats.org/officeDocument/2006/relationships/hyperlink" Target="https://tr.wikipedia.org/wiki/Delikli_kart" TargetMode="External"/><Relationship Id="rId5" Type="http://schemas.openxmlformats.org/officeDocument/2006/relationships/hyperlink" Target="https://tr.wikipedia.org/w/index.php?title=Hermann_Hollerith&amp;action=edit&amp;redlink=1" TargetMode="External"/><Relationship Id="rId4" Type="http://schemas.openxmlformats.org/officeDocument/2006/relationships/hyperlink" Target="https://tr.wikipedia.org/wiki/Charles_Babbage"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tr.wikipedia.org/w/index.php?title=Mark_1&amp;action=edit&amp;redlink=1" TargetMode="External"/><Relationship Id="rId2" Type="http://schemas.openxmlformats.org/officeDocument/2006/relationships/hyperlink" Target="https://tr.wikipedia.org/w/index.php?title=Howard_Hathaway_Aiken&amp;action=edit&amp;redlink=1" TargetMode="External"/><Relationship Id="rId1" Type="http://schemas.openxmlformats.org/officeDocument/2006/relationships/slideLayout" Target="../slideLayouts/slideLayout2.xml"/><Relationship Id="rId6" Type="http://schemas.openxmlformats.org/officeDocument/2006/relationships/hyperlink" Target="https://tr.wikipedia.org/wiki/Trigonometri" TargetMode="External"/><Relationship Id="rId5" Type="http://schemas.openxmlformats.org/officeDocument/2006/relationships/hyperlink" Target="https://tr.wikipedia.org/wiki/Logaritma" TargetMode="External"/><Relationship Id="rId4" Type="http://schemas.openxmlformats.org/officeDocument/2006/relationships/hyperlink" Target="https://tr.wikipedia.org/wiki/Delikli_kart"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tr.wikipedia.org/wiki/T%C3%BCmdevre" TargetMode="External"/><Relationship Id="rId2" Type="http://schemas.openxmlformats.org/officeDocument/2006/relationships/hyperlink" Target="https://tr.wikipedia.org/wiki/Transist%C3%B6r"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tr.wikipedia.org/w/index.php?title=DEVAC&amp;action=edit&amp;redlink=1" TargetMode="External"/><Relationship Id="rId3" Type="http://schemas.openxmlformats.org/officeDocument/2006/relationships/hyperlink" Target="https://tr.wikipedia.org/wiki/ENIAC" TargetMode="External"/><Relationship Id="rId7" Type="http://schemas.openxmlformats.org/officeDocument/2006/relationships/hyperlink" Target="https://tr.wikipedia.org/wiki/KW" TargetMode="External"/><Relationship Id="rId2" Type="http://schemas.openxmlformats.org/officeDocument/2006/relationships/hyperlink" Target="https://tr.wikipedia.org/wiki/II._D%C3%BCnya_Sava%C5%9F%C4%B1" TargetMode="External"/><Relationship Id="rId1" Type="http://schemas.openxmlformats.org/officeDocument/2006/relationships/slideLayout" Target="../slideLayouts/slideLayout2.xml"/><Relationship Id="rId6" Type="http://schemas.openxmlformats.org/officeDocument/2006/relationships/hyperlink" Target="https://tr.wikipedia.org/wiki/RAM" TargetMode="External"/><Relationship Id="rId5" Type="http://schemas.openxmlformats.org/officeDocument/2006/relationships/hyperlink" Target="https://tr.wikipedia.org/w/index.php?title=John_W._Mauchly&amp;action=edit&amp;redlink=1" TargetMode="External"/><Relationship Id="rId10" Type="http://schemas.openxmlformats.org/officeDocument/2006/relationships/image" Target="../media/image3.jpeg"/><Relationship Id="rId4" Type="http://schemas.openxmlformats.org/officeDocument/2006/relationships/hyperlink" Target="https://tr.wikipedia.org/w/index.php?title=J._Presper_Eckert&amp;action=edit&amp;redlink=1" TargetMode="External"/><Relationship Id="rId9" Type="http://schemas.openxmlformats.org/officeDocument/2006/relationships/hyperlink" Target="https://tr.wikipedia.org/w/index.php?title=UNIVAC&amp;action=edit&amp;redlink=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72955" y="4831307"/>
            <a:ext cx="7942997" cy="1591870"/>
          </a:xfrm>
        </p:spPr>
        <p:txBody>
          <a:bodyPr>
            <a:noAutofit/>
          </a:bodyPr>
          <a:lstStyle/>
          <a:p>
            <a:r>
              <a:rPr lang="tr-TR" sz="9600" cap="none" spc="0" dirty="0" smtClean="0">
                <a:ln w="0"/>
                <a:solidFill>
                  <a:schemeClr val="accent1">
                    <a:lumMod val="75000"/>
                  </a:schemeClr>
                </a:solidFill>
                <a:latin typeface="Jokerman" panose="04090605060D06020702" pitchFamily="82" charset="0"/>
              </a:rPr>
              <a:t>BİLGİSAYAR</a:t>
            </a:r>
            <a:endParaRPr lang="tr-TR" sz="9600" cap="none" spc="0" dirty="0">
              <a:ln w="0"/>
              <a:solidFill>
                <a:schemeClr val="accent1">
                  <a:lumMod val="75000"/>
                </a:schemeClr>
              </a:solidFill>
              <a:latin typeface="Jokerman" panose="04090605060D06020702" pitchFamily="82" charset="0"/>
            </a:endParaRPr>
          </a:p>
        </p:txBody>
      </p:sp>
      <p:sp>
        <p:nvSpPr>
          <p:cNvPr id="3" name="Alt Başlık 2"/>
          <p:cNvSpPr>
            <a:spLocks noGrp="1"/>
          </p:cNvSpPr>
          <p:nvPr>
            <p:ph type="subTitle" idx="1"/>
          </p:nvPr>
        </p:nvSpPr>
        <p:spPr>
          <a:xfrm>
            <a:off x="8610600" y="4831307"/>
            <a:ext cx="3200400" cy="1591870"/>
          </a:xfrm>
        </p:spPr>
        <p:txBody>
          <a:bodyPr/>
          <a:lstStyle/>
          <a:p>
            <a:endParaRPr lang="tr-TR" dirty="0"/>
          </a:p>
        </p:txBody>
      </p:sp>
    </p:spTree>
    <p:extLst>
      <p:ext uri="{BB962C8B-B14F-4D97-AF65-F5344CB8AC3E}">
        <p14:creationId xmlns:p14="http://schemas.microsoft.com/office/powerpoint/2010/main" xmlns="" val="362272789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1"/>
          <p:cNvSpPr>
            <a:spLocks noGrp="1"/>
          </p:cNvSpPr>
          <p:nvPr>
            <p:ph type="title"/>
          </p:nvPr>
        </p:nvSpPr>
        <p:spPr>
          <a:xfrm>
            <a:off x="1133312" y="409433"/>
            <a:ext cx="9935022" cy="1617258"/>
          </a:xfrm>
        </p:spPr>
        <p:txBody>
          <a:bodyPr/>
          <a:lstStyle/>
          <a:p>
            <a:r>
              <a:rPr lang="tr-TR" sz="3200" dirty="0" smtClean="0">
                <a:solidFill>
                  <a:schemeClr val="accent2">
                    <a:lumMod val="75000"/>
                  </a:schemeClr>
                </a:solidFill>
                <a:latin typeface="Jokerman" panose="04090605060D06020702" pitchFamily="82" charset="0"/>
              </a:rPr>
              <a:t>       İlk ticari bilgisayar  </a:t>
            </a:r>
            <a:r>
              <a:rPr lang="tr-TR" sz="4400" dirty="0" err="1" smtClean="0">
                <a:solidFill>
                  <a:schemeClr val="accent2">
                    <a:lumMod val="75000"/>
                  </a:schemeClr>
                </a:solidFill>
                <a:latin typeface="Jokerman" panose="04090605060D06020702" pitchFamily="82" charset="0"/>
              </a:rPr>
              <a:t>un</a:t>
            </a:r>
            <a:r>
              <a:rPr lang="tr-TR" sz="4400" dirty="0" err="1" smtClean="0">
                <a:solidFill>
                  <a:schemeClr val="accent2">
                    <a:lumMod val="75000"/>
                  </a:schemeClr>
                </a:solidFill>
              </a:rPr>
              <a:t>ivac</a:t>
            </a:r>
            <a:endParaRPr lang="tr-TR" sz="4400" dirty="0">
              <a:solidFill>
                <a:schemeClr val="accent2">
                  <a:lumMod val="75000"/>
                </a:schemeClr>
              </a:solidFill>
            </a:endParaRPr>
          </a:p>
        </p:txBody>
      </p:sp>
      <p:sp>
        <p:nvSpPr>
          <p:cNvPr id="3" name="İçerik Yer Tutucusu 2"/>
          <p:cNvSpPr>
            <a:spLocks noGrp="1"/>
          </p:cNvSpPr>
          <p:nvPr>
            <p:ph idx="1"/>
          </p:nvPr>
        </p:nvSpPr>
        <p:spPr/>
        <p:txBody>
          <a:bodyPr/>
          <a:lstStyle/>
          <a:p>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1960'lı yıllardan sonra elektron tüplerinin yerini önce </a:t>
            </a:r>
            <a:r>
              <a:rPr lang="tr-TR" b="1" dirty="0" err="1">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hlinkClick r:id="rId2" tooltip="Transistör"/>
              </a:rPr>
              <a:t>transistörler</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daha sonra da yüzlerce </a:t>
            </a:r>
            <a:r>
              <a:rPr lang="tr-TR" b="1" dirty="0" err="1">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transistörün</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birleşimi olarak tarif </a:t>
            </a:r>
            <a:r>
              <a:rPr lang="tr-TR" b="1" dirty="0" err="1">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edilebilecek</a:t>
            </a:r>
            <a:r>
              <a:rPr lang="tr-TR" b="1" dirty="0" err="1">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hlinkClick r:id="rId3" tooltip="Entegre devre"/>
              </a:rPr>
              <a:t>entegre</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hlinkClick r:id="rId3" tooltip="Entegre devre"/>
              </a:rPr>
              <a:t> devreler</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yer almıştır. Bugün bilgisayar teknolojisinde kullanılan </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hlinkClick r:id="rId4" tooltip="Mikroçip"/>
              </a:rPr>
              <a:t>mikroçipler</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ise, birçok </a:t>
            </a:r>
            <a:r>
              <a:rPr lang="tr-TR" b="1" dirty="0" err="1" smtClean="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ent</a:t>
            </a:r>
            <a:r>
              <a:rPr lang="tr-TR" b="1" dirty="0" err="1">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Bilgisayarların</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çalışma prensibi; matematiksel işlem temeline dayanır. Çeşitli programlama dilleri ile hazırlanmış olan </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hlinkClick r:id="rId5" tooltip="Yazılım"/>
              </a:rPr>
              <a:t>yazılımlar</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sayesinde birçok alanda kullanılabilmektedir. </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hlinkClick r:id="rId6" tooltip="İnternet"/>
              </a:rPr>
              <a:t>İnternetin</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insan hayatına girip yaygınlaşmasıyla bilgisayarın önemi daha da artmıştır. Güncel bilgisayarlar kişiselleşerek </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hlinkClick r:id="rId7" tooltip="Kişisel bilgisayar"/>
              </a:rPr>
              <a:t>kişisel bilgisayar</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(PC) adını alarak, cebe sığacak kadar küçülmüş büyütülmüş ve hızları büyük aşamalar kaydetmiştir. Gelişen teknolojiyle birlikte bilgisayar fiyatları da giderek </a:t>
            </a:r>
            <a:r>
              <a:rPr lang="tr-TR" b="1" dirty="0" err="1">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düşmektedir.</a:t>
            </a:r>
            <a:r>
              <a:rPr lang="tr-TR" b="1" dirty="0" err="1" smtClean="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egre</a:t>
            </a:r>
            <a:r>
              <a:rPr lang="tr-TR" b="1" dirty="0" smtClean="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 </a:t>
            </a:r>
            <a:r>
              <a:rPr lang="tr-TR" b="1" dirty="0">
                <a:ln w="6600">
                  <a:solidFill>
                    <a:schemeClr val="accent2"/>
                  </a:solidFill>
                  <a:prstDash val="solid"/>
                </a:ln>
                <a:solidFill>
                  <a:srgbClr val="FFFFFF"/>
                </a:solidFill>
                <a:effectLst>
                  <a:outerShdw dist="38100" dir="2700000" algn="tl" rotWithShape="0">
                    <a:schemeClr val="accent2"/>
                  </a:outerShdw>
                </a:effectLst>
                <a:latin typeface="Jokerman" panose="04090605060D06020702" pitchFamily="82" charset="0"/>
              </a:rPr>
              <a:t>devrenin birleşip küçültülmüş halidir.</a:t>
            </a:r>
          </a:p>
        </p:txBody>
      </p:sp>
      <p:pic>
        <p:nvPicPr>
          <p:cNvPr id="6" name="Picture 2" descr="https://upload.wikimedia.org/wikipedia/commons/thumb/3/38/Univac.jpg/200px-Univac.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9323008" y="245660"/>
            <a:ext cx="2720454" cy="20403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4500262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cap="none"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GEÇMİŞ BİLGİSAYAR</a:t>
            </a:r>
            <a:endParaRPr lang="tr-TR" b="1" cap="none" spc="50" dirty="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endParaRPr>
          </a:p>
        </p:txBody>
      </p:sp>
      <p:pic>
        <p:nvPicPr>
          <p:cNvPr id="4098" name="Picture 2" descr="http://static.wixstatic.com/media/13c708_d26804b3b2b94380bc7435ca31f37248.jpg_srz_956_636_85_22_0.50_1.20_0.00_jpg_srz"/>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24129" y="1921058"/>
            <a:ext cx="7068994" cy="44660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458367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anim calcmode="lin" valueType="num">
                                      <p:cBhvr>
                                        <p:cTn id="8" dur="2000" fill="hold"/>
                                        <p:tgtEl>
                                          <p:spTgt spid="4098"/>
                                        </p:tgtEl>
                                        <p:attrNameLst>
                                          <p:attrName>ppt_w</p:attrName>
                                        </p:attrNameLst>
                                      </p:cBhvr>
                                      <p:tavLst>
                                        <p:tav tm="0" fmla="#ppt_w*sin(2.5*pi*$)">
                                          <p:val>
                                            <p:fltVal val="0"/>
                                          </p:val>
                                        </p:tav>
                                        <p:tav tm="100000">
                                          <p:val>
                                            <p:fltVal val="1"/>
                                          </p:val>
                                        </p:tav>
                                      </p:tavLst>
                                    </p:anim>
                                    <p:anim calcmode="lin" valueType="num">
                                      <p:cBhvr>
                                        <p:cTn id="9" dur="2000" fill="hold"/>
                                        <p:tgtEl>
                                          <p:spTgt spid="409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24128" y="97172"/>
            <a:ext cx="9720072" cy="1499616"/>
          </a:xfrm>
        </p:spPr>
        <p:txBody>
          <a:bodyPr>
            <a:normAutofit/>
          </a:bodyPr>
          <a:lstStyle/>
          <a:p>
            <a:r>
              <a:rPr lang="tr-TR" sz="6000" cap="none" spc="0" dirty="0" smtClean="0">
                <a:ln w="0"/>
                <a:solidFill>
                  <a:schemeClr val="accent3">
                    <a:lumMod val="60000"/>
                    <a:lumOff val="40000"/>
                  </a:schemeClr>
                </a:solidFill>
                <a:effectLst>
                  <a:outerShdw blurRad="38100" dist="19050" dir="2700000" algn="tl" rotWithShape="0">
                    <a:schemeClr val="dk1">
                      <a:alpha val="40000"/>
                    </a:schemeClr>
                  </a:outerShdw>
                </a:effectLst>
                <a:latin typeface="Jokerman" panose="04090605060D06020702" pitchFamily="82" charset="0"/>
              </a:rPr>
              <a:t>GÜNÜMÜZ BİLGİSAYAR</a:t>
            </a:r>
            <a:endParaRPr lang="tr-TR" sz="6000" cap="none" spc="0" dirty="0">
              <a:ln w="0"/>
              <a:solidFill>
                <a:schemeClr val="accent3">
                  <a:lumMod val="60000"/>
                  <a:lumOff val="40000"/>
                </a:schemeClr>
              </a:solidFill>
              <a:effectLst>
                <a:outerShdw blurRad="38100" dist="19050" dir="2700000" algn="tl" rotWithShape="0">
                  <a:schemeClr val="dk1">
                    <a:alpha val="40000"/>
                  </a:schemeClr>
                </a:outerShdw>
              </a:effectLst>
              <a:latin typeface="Jokerman" panose="04090605060D06020702" pitchFamily="82" charset="0"/>
            </a:endParaRPr>
          </a:p>
        </p:txBody>
      </p:sp>
      <p:pic>
        <p:nvPicPr>
          <p:cNvPr id="5122" name="Picture 2" descr="http://www.asanbilgisayar.com/images/stories/hd-desktop-pc.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3050" y="1269241"/>
            <a:ext cx="7611267" cy="54454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5225168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5122"/>
                                        </p:tgtEl>
                                        <p:attrNameLst>
                                          <p:attrName>r</p:attrName>
                                        </p:attrNameLst>
                                      </p:cBhvr>
                                    </p:animRot>
                                    <p:animRot by="-240000">
                                      <p:cBhvr>
                                        <p:cTn id="7" dur="200" fill="hold">
                                          <p:stCondLst>
                                            <p:cond delay="200"/>
                                          </p:stCondLst>
                                        </p:cTn>
                                        <p:tgtEl>
                                          <p:spTgt spid="5122"/>
                                        </p:tgtEl>
                                        <p:attrNameLst>
                                          <p:attrName>r</p:attrName>
                                        </p:attrNameLst>
                                      </p:cBhvr>
                                    </p:animRot>
                                    <p:animRot by="240000">
                                      <p:cBhvr>
                                        <p:cTn id="8" dur="200" fill="hold">
                                          <p:stCondLst>
                                            <p:cond delay="400"/>
                                          </p:stCondLst>
                                        </p:cTn>
                                        <p:tgtEl>
                                          <p:spTgt spid="5122"/>
                                        </p:tgtEl>
                                        <p:attrNameLst>
                                          <p:attrName>r</p:attrName>
                                        </p:attrNameLst>
                                      </p:cBhvr>
                                    </p:animRot>
                                    <p:animRot by="-240000">
                                      <p:cBhvr>
                                        <p:cTn id="9" dur="200" fill="hold">
                                          <p:stCondLst>
                                            <p:cond delay="600"/>
                                          </p:stCondLst>
                                        </p:cTn>
                                        <p:tgtEl>
                                          <p:spTgt spid="5122"/>
                                        </p:tgtEl>
                                        <p:attrNameLst>
                                          <p:attrName>r</p:attrName>
                                        </p:attrNameLst>
                                      </p:cBhvr>
                                    </p:animRot>
                                    <p:animRot by="120000">
                                      <p:cBhvr>
                                        <p:cTn id="10" dur="200" fill="hold">
                                          <p:stCondLst>
                                            <p:cond delay="800"/>
                                          </p:stCondLst>
                                        </p:cTn>
                                        <p:tgtEl>
                                          <p:spTgt spid="512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chemeClr val="accent6">
                    <a:lumMod val="60000"/>
                    <a:lumOff val="40000"/>
                  </a:schemeClr>
                </a:solidFill>
                <a:latin typeface="Jokerman" panose="04090605060D06020702" pitchFamily="82" charset="0"/>
              </a:rPr>
              <a:t>BİLGİSAYARIN YAPISI</a:t>
            </a:r>
            <a:endParaRPr lang="tr-TR" dirty="0">
              <a:solidFill>
                <a:schemeClr val="accent6">
                  <a:lumMod val="60000"/>
                  <a:lumOff val="40000"/>
                </a:schemeClr>
              </a:solidFill>
              <a:latin typeface="Jokerman" panose="04090605060D06020702" pitchFamily="82" charset="0"/>
            </a:endParaRPr>
          </a:p>
        </p:txBody>
      </p:sp>
      <p:sp>
        <p:nvSpPr>
          <p:cNvPr id="3" name="İçerik Yer Tutucusu 2"/>
          <p:cNvSpPr>
            <a:spLocks noGrp="1"/>
          </p:cNvSpPr>
          <p:nvPr>
            <p:ph idx="1"/>
          </p:nvPr>
        </p:nvSpPr>
        <p:spPr>
          <a:xfrm>
            <a:off x="1024128" y="2084832"/>
            <a:ext cx="9720073" cy="4224528"/>
          </a:xfrm>
        </p:spPr>
        <p:txBody>
          <a:bodyPr/>
          <a:lstStyle/>
          <a:p>
            <a:pPr marL="0" indent="0">
              <a:buNone/>
            </a:pPr>
            <a:r>
              <a:rPr lang="tr-TR" sz="3200" dirty="0" smtClean="0">
                <a:solidFill>
                  <a:schemeClr val="accent6">
                    <a:lumMod val="60000"/>
                    <a:lumOff val="40000"/>
                  </a:schemeClr>
                </a:solidFill>
                <a:latin typeface="Jokerman" panose="04090605060D06020702" pitchFamily="82" charset="0"/>
              </a:rPr>
              <a:t>BİLGİSAYAR</a:t>
            </a:r>
            <a:endParaRPr lang="tr-TR" sz="3200" dirty="0">
              <a:solidFill>
                <a:schemeClr val="accent6">
                  <a:lumMod val="60000"/>
                  <a:lumOff val="40000"/>
                </a:schemeClr>
              </a:solidFill>
              <a:latin typeface="Jokerman" panose="04090605060D06020702" pitchFamily="82" charset="0"/>
            </a:endParaRPr>
          </a:p>
          <a:p>
            <a:r>
              <a:rPr lang="tr-TR" sz="3200" dirty="0">
                <a:solidFill>
                  <a:schemeClr val="accent6">
                    <a:lumMod val="60000"/>
                    <a:lumOff val="40000"/>
                  </a:schemeClr>
                </a:solidFill>
                <a:latin typeface="Jokerman" panose="04090605060D06020702" pitchFamily="82" charset="0"/>
              </a:rPr>
              <a:t>Bilgisayar : Her türlü aritmetiksel ve mantıksal işlemler yapabilen gerektiğinde işlem adamını değiştirerek kullanıcıya sunabilen elektronik bir cihazdır.</a:t>
            </a:r>
            <a:endParaRPr lang="tr-TR" sz="3200" b="0" i="0" dirty="0">
              <a:solidFill>
                <a:schemeClr val="accent6">
                  <a:lumMod val="60000"/>
                  <a:lumOff val="40000"/>
                </a:schemeClr>
              </a:solidFill>
              <a:effectLst/>
              <a:latin typeface="Jokerman" panose="04090605060D06020702" pitchFamily="82" charset="0"/>
            </a:endParaRPr>
          </a:p>
        </p:txBody>
      </p:sp>
    </p:spTree>
    <p:extLst>
      <p:ext uri="{BB962C8B-B14F-4D97-AF65-F5344CB8AC3E}">
        <p14:creationId xmlns:p14="http://schemas.microsoft.com/office/powerpoint/2010/main" xmlns="" val="5610207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46161"/>
            <a:ext cx="9952631" cy="5463199"/>
          </a:xfrm>
        </p:spPr>
        <p:txBody>
          <a:bodyPr>
            <a:normAutofit/>
          </a:bodyPr>
          <a:lstStyle/>
          <a:p>
            <a:r>
              <a:rPr lang="tr-TR" sz="3200" dirty="0">
                <a:solidFill>
                  <a:schemeClr val="accent1">
                    <a:lumMod val="75000"/>
                  </a:schemeClr>
                </a:solidFill>
                <a:latin typeface="Jokerman" panose="04090605060D06020702" pitchFamily="82" charset="0"/>
              </a:rPr>
              <a:t>Bilgisayarın yapısı :</a:t>
            </a:r>
          </a:p>
          <a:p>
            <a:r>
              <a:rPr lang="tr-TR" sz="3200" dirty="0">
                <a:solidFill>
                  <a:schemeClr val="accent1">
                    <a:lumMod val="75000"/>
                  </a:schemeClr>
                </a:solidFill>
                <a:latin typeface="Jokerman" panose="04090605060D06020702" pitchFamily="82" charset="0"/>
              </a:rPr>
              <a:t>Donanım (</a:t>
            </a:r>
            <a:r>
              <a:rPr lang="tr-TR" sz="3200" dirty="0" err="1">
                <a:solidFill>
                  <a:schemeClr val="accent1">
                    <a:lumMod val="75000"/>
                  </a:schemeClr>
                </a:solidFill>
                <a:latin typeface="Jokerman" panose="04090605060D06020702" pitchFamily="82" charset="0"/>
              </a:rPr>
              <a:t>Hardwore</a:t>
            </a:r>
            <a:r>
              <a:rPr lang="tr-TR" sz="3200" dirty="0">
                <a:solidFill>
                  <a:schemeClr val="accent1">
                    <a:lumMod val="75000"/>
                  </a:schemeClr>
                </a:solidFill>
                <a:latin typeface="Jokerman" panose="04090605060D06020702" pitchFamily="82" charset="0"/>
              </a:rPr>
              <a:t>), Yazılım (</a:t>
            </a:r>
            <a:r>
              <a:rPr lang="tr-TR" sz="3200" dirty="0" err="1">
                <a:solidFill>
                  <a:schemeClr val="accent1">
                    <a:lumMod val="75000"/>
                  </a:schemeClr>
                </a:solidFill>
                <a:latin typeface="Jokerman" panose="04090605060D06020702" pitchFamily="82" charset="0"/>
              </a:rPr>
              <a:t>Softwore</a:t>
            </a:r>
            <a:r>
              <a:rPr lang="tr-TR" sz="3200" dirty="0">
                <a:solidFill>
                  <a:schemeClr val="accent1">
                    <a:lumMod val="75000"/>
                  </a:schemeClr>
                </a:solidFill>
                <a:latin typeface="Jokerman" panose="04090605060D06020702" pitchFamily="82" charset="0"/>
              </a:rPr>
              <a:t>)</a:t>
            </a:r>
          </a:p>
          <a:p>
            <a:r>
              <a:rPr lang="tr-TR" sz="3200" dirty="0">
                <a:solidFill>
                  <a:schemeClr val="accent1">
                    <a:lumMod val="75000"/>
                  </a:schemeClr>
                </a:solidFill>
                <a:latin typeface="Jokerman" panose="04090605060D06020702" pitchFamily="82" charset="0"/>
              </a:rPr>
              <a:t>Donanım : Bilgisayarı oluşturan tüm elektronik, elektromekanik ve mekanik parçalara verile isim.</a:t>
            </a:r>
          </a:p>
          <a:p>
            <a:r>
              <a:rPr lang="tr-TR" sz="3200" dirty="0">
                <a:solidFill>
                  <a:schemeClr val="accent1">
                    <a:lumMod val="75000"/>
                  </a:schemeClr>
                </a:solidFill>
                <a:latin typeface="Jokerman" panose="04090605060D06020702" pitchFamily="82" charset="0"/>
              </a:rPr>
              <a:t>Örneğin:  Monitör,  klavye, Mouse (fare), sistem ünitesi (kasa), ekran (grafik) kartı, ses kartı, </a:t>
            </a:r>
            <a:r>
              <a:rPr lang="tr-TR" sz="3200" dirty="0" err="1">
                <a:solidFill>
                  <a:schemeClr val="accent1">
                    <a:lumMod val="75000"/>
                  </a:schemeClr>
                </a:solidFill>
                <a:latin typeface="Jokerman" panose="04090605060D06020702" pitchFamily="82" charset="0"/>
              </a:rPr>
              <a:t>fax</a:t>
            </a:r>
            <a:r>
              <a:rPr lang="tr-TR" sz="3200" dirty="0">
                <a:solidFill>
                  <a:schemeClr val="accent1">
                    <a:lumMod val="75000"/>
                  </a:schemeClr>
                </a:solidFill>
                <a:latin typeface="Jokerman" panose="04090605060D06020702" pitchFamily="82" charset="0"/>
              </a:rPr>
              <a:t>-modem kartı, TV kartı.</a:t>
            </a:r>
            <a:endParaRPr lang="tr-TR" sz="3200" b="0" i="0" dirty="0">
              <a:solidFill>
                <a:schemeClr val="accent1">
                  <a:lumMod val="75000"/>
                </a:schemeClr>
              </a:solidFill>
              <a:effectLst/>
              <a:latin typeface="Jokerman" panose="04090605060D06020702" pitchFamily="82" charset="0"/>
            </a:endParaRPr>
          </a:p>
        </p:txBody>
      </p:sp>
    </p:spTree>
    <p:extLst>
      <p:ext uri="{BB962C8B-B14F-4D97-AF65-F5344CB8AC3E}">
        <p14:creationId xmlns:p14="http://schemas.microsoft.com/office/powerpoint/2010/main" xmlns="" val="14675104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05218"/>
            <a:ext cx="9952631" cy="5504142"/>
          </a:xfrm>
        </p:spPr>
        <p:txBody>
          <a:bodyPr>
            <a:normAutofit/>
          </a:bodyPr>
          <a:lstStyle/>
          <a:p>
            <a:r>
              <a:rPr lang="tr-TR" sz="3200" dirty="0">
                <a:solidFill>
                  <a:schemeClr val="accent2">
                    <a:lumMod val="60000"/>
                    <a:lumOff val="40000"/>
                  </a:schemeClr>
                </a:solidFill>
                <a:latin typeface="Jokerman" panose="04090605060D06020702" pitchFamily="82" charset="0"/>
              </a:rPr>
              <a:t>Yazılım : Bilgisayarın kullanılmasını sağlayan programlar topluluğudur.</a:t>
            </a:r>
          </a:p>
          <a:p>
            <a:r>
              <a:rPr lang="tr-TR" sz="3200" dirty="0">
                <a:solidFill>
                  <a:schemeClr val="accent2">
                    <a:lumMod val="60000"/>
                    <a:lumOff val="40000"/>
                  </a:schemeClr>
                </a:solidFill>
                <a:latin typeface="Jokerman" panose="04090605060D06020702" pitchFamily="82" charset="0"/>
              </a:rPr>
              <a:t>Örneğin : Windows (işletim sistemi), Excel (hesap, tablo, grafik), Word (yazı), </a:t>
            </a:r>
            <a:r>
              <a:rPr lang="tr-TR" sz="3200" dirty="0" err="1">
                <a:solidFill>
                  <a:schemeClr val="accent2">
                    <a:lumMod val="60000"/>
                    <a:lumOff val="40000"/>
                  </a:schemeClr>
                </a:solidFill>
                <a:latin typeface="Jokerman" panose="04090605060D06020702" pitchFamily="82" charset="0"/>
              </a:rPr>
              <a:t>Eta</a:t>
            </a:r>
            <a:r>
              <a:rPr lang="tr-TR" sz="3200" dirty="0">
                <a:solidFill>
                  <a:schemeClr val="accent2">
                    <a:lumMod val="60000"/>
                    <a:lumOff val="40000"/>
                  </a:schemeClr>
                </a:solidFill>
                <a:latin typeface="Jokerman" panose="04090605060D06020702" pitchFamily="82" charset="0"/>
              </a:rPr>
              <a:t>, Logo (muhasebe), Basic (program dili).</a:t>
            </a:r>
          </a:p>
          <a:p>
            <a:endParaRPr lang="tr-TR" sz="3200" dirty="0"/>
          </a:p>
        </p:txBody>
      </p:sp>
    </p:spTree>
    <p:extLst>
      <p:ext uri="{BB962C8B-B14F-4D97-AF65-F5344CB8AC3E}">
        <p14:creationId xmlns:p14="http://schemas.microsoft.com/office/powerpoint/2010/main" xmlns="" val="132377763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DONANIM</a:t>
            </a:r>
            <a:endParaRPr lang="tr-TR" sz="5400" b="1" cap="none" spc="50" dirty="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endParaRPr>
          </a:p>
        </p:txBody>
      </p:sp>
      <p:sp>
        <p:nvSpPr>
          <p:cNvPr id="3" name="İçerik Yer Tutucusu 2"/>
          <p:cNvSpPr>
            <a:spLocks noGrp="1"/>
          </p:cNvSpPr>
          <p:nvPr>
            <p:ph idx="1"/>
          </p:nvPr>
        </p:nvSpPr>
        <p:spPr>
          <a:xfrm>
            <a:off x="1024128" y="1787856"/>
            <a:ext cx="9720072" cy="5070144"/>
          </a:xfrm>
        </p:spPr>
        <p:txBody>
          <a:bodyPr/>
          <a:lstStyle/>
          <a:p>
            <a:pPr marL="0" indent="0">
              <a:buNone/>
            </a:pPr>
            <a:r>
              <a:rPr lang="tr-TR" sz="36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Monitör:</a:t>
            </a:r>
            <a:r>
              <a:rPr lang="tr-TR" dirty="0" smtClean="0">
                <a:solidFill>
                  <a:srgbClr val="262626"/>
                </a:solidFill>
                <a:latin typeface="Roboto"/>
              </a:rPr>
              <a:t> </a:t>
            </a:r>
          </a:p>
          <a:p>
            <a:pPr marL="0" indent="0">
              <a:buNone/>
            </a:pPr>
            <a:r>
              <a:rPr lang="tr-TR" sz="28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Bilgisayara </a:t>
            </a:r>
            <a:r>
              <a:rPr lang="tr-TR" sz="2800" b="1" spc="50" dirty="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girilen bilgilerin görüntüsünün alındığı çıkış ünitesidir. Kullanılan tüm monitörler ekran özelliğe sahiptir. Boyut olarak 15’’(inç) (37 ekran TV gibi), 17’’, 19’’ ve 21’’ (51 ekran TV gibi) büyüklüğündedir</a:t>
            </a:r>
            <a:r>
              <a:rPr lang="tr-TR" dirty="0">
                <a:solidFill>
                  <a:srgbClr val="262626"/>
                </a:solidFill>
                <a:latin typeface="Roboto"/>
              </a:rPr>
              <a:t>. </a:t>
            </a:r>
            <a:endParaRPr lang="tr-TR" b="0" i="0" dirty="0">
              <a:solidFill>
                <a:srgbClr val="262626"/>
              </a:solidFill>
              <a:effectLst/>
              <a:latin typeface="Roboto"/>
            </a:endParaRPr>
          </a:p>
        </p:txBody>
      </p:sp>
      <p:pic>
        <p:nvPicPr>
          <p:cNvPr id="6146" name="Picture 2" descr="http://findicons.com/files/icons/705/another_monitor/512/monitor_default.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49656" y="3615655"/>
            <a:ext cx="3242344" cy="32423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4681187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32514"/>
            <a:ext cx="9966279" cy="5454906"/>
          </a:xfrm>
        </p:spPr>
        <p:txBody>
          <a:bodyPr>
            <a:normAutofit/>
          </a:bodyPr>
          <a:lstStyle/>
          <a:p>
            <a:r>
              <a:rPr lang="tr-TR" sz="3600" dirty="0">
                <a:solidFill>
                  <a:srgbClr val="FFC000"/>
                </a:solidFill>
                <a:latin typeface="Jokerman" panose="04090605060D06020702" pitchFamily="82" charset="0"/>
              </a:rPr>
              <a:t>Klavye:</a:t>
            </a:r>
          </a:p>
          <a:p>
            <a:r>
              <a:rPr lang="tr-TR" sz="3600" dirty="0">
                <a:solidFill>
                  <a:srgbClr val="FFC000"/>
                </a:solidFill>
                <a:latin typeface="Jokerman" panose="04090605060D06020702" pitchFamily="82" charset="0"/>
              </a:rPr>
              <a:t>Bilgisayara bilgi girmemizi sağlayan bir giriş ünitesidir. Kullanılan klavyeler 102 veya 105 tuştan oluşurlar.</a:t>
            </a:r>
          </a:p>
          <a:p>
            <a:endParaRPr lang="tr-TR" sz="3600" dirty="0">
              <a:solidFill>
                <a:srgbClr val="FFC000"/>
              </a:solidFill>
              <a:latin typeface="Jokerman" panose="04090605060D06020702" pitchFamily="82" charset="0"/>
            </a:endParaRPr>
          </a:p>
        </p:txBody>
      </p:sp>
      <p:pic>
        <p:nvPicPr>
          <p:cNvPr id="7170" name="Picture 2" descr="http://webdenal.s3.amazonaws.com/catalog_original/48157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51534" y="2947917"/>
            <a:ext cx="5292668" cy="333950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408505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59809"/>
            <a:ext cx="9966279" cy="5449551"/>
          </a:xfrm>
        </p:spPr>
        <p:txBody>
          <a:bodyPr>
            <a:normAutofit/>
          </a:bodyPr>
          <a:lstStyle/>
          <a:p>
            <a:r>
              <a:rPr lang="tr-TR"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Jokerman" panose="04090605060D06020702" pitchFamily="82" charset="0"/>
              </a:rPr>
              <a:t>Mouse:</a:t>
            </a:r>
          </a:p>
          <a:p>
            <a:r>
              <a:rPr lang="tr-TR"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Jokerman" panose="04090605060D06020702" pitchFamily="82" charset="0"/>
              </a:rPr>
              <a:t>Klavye gibi bilgisayarla iletişimimizi sağlayan giriş ünitesidir. El hareketleri ekrandaki imlecin hareketlerini kontrol eden, bilgi giriş aygıtıdır. </a:t>
            </a:r>
            <a:r>
              <a:rPr lang="tr-TR" sz="32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Jokerman" panose="04090605060D06020702" pitchFamily="82" charset="0"/>
              </a:rPr>
              <a:t>Scroll</a:t>
            </a:r>
            <a:r>
              <a:rPr lang="tr-TR"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Jokerman" panose="04090605060D06020702" pitchFamily="82" charset="0"/>
              </a:rPr>
              <a:t> Mouse ( Tekerlekli), Optik Mouse.</a:t>
            </a:r>
          </a:p>
          <a:p>
            <a:endParaRPr lang="tr-TR" sz="3200" dirty="0"/>
          </a:p>
        </p:txBody>
      </p:sp>
      <p:pic>
        <p:nvPicPr>
          <p:cNvPr id="8194" name="Picture 2" descr="http://www.inet.se/files/img/max/6102047_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11711" y="3220872"/>
            <a:ext cx="3965003" cy="308848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89741937"/>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circle(in)">
                                      <p:cBhvr>
                                        <p:cTn id="1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46162"/>
            <a:ext cx="9952630" cy="5404514"/>
          </a:xfrm>
        </p:spPr>
        <p:txBody>
          <a:bodyPr>
            <a:normAutofit/>
          </a:bodyPr>
          <a:lstStyle/>
          <a:p>
            <a:r>
              <a:rPr lang="tr-TR" sz="3200" dirty="0">
                <a:solidFill>
                  <a:srgbClr val="FF0000"/>
                </a:solidFill>
                <a:latin typeface="Jokerman" panose="04090605060D06020702" pitchFamily="82" charset="0"/>
              </a:rPr>
              <a:t>Sistem Ünitesi:</a:t>
            </a:r>
          </a:p>
          <a:p>
            <a:r>
              <a:rPr lang="tr-TR" sz="3200" dirty="0">
                <a:solidFill>
                  <a:srgbClr val="FF0000"/>
                </a:solidFill>
                <a:latin typeface="Jokerman" panose="04090605060D06020702" pitchFamily="82" charset="0"/>
              </a:rPr>
              <a:t>Asıl işlerin yapıldığı bir donanımdır. </a:t>
            </a:r>
            <a:r>
              <a:rPr lang="tr-TR" sz="3200" dirty="0" smtClean="0">
                <a:solidFill>
                  <a:srgbClr val="FF0000"/>
                </a:solidFill>
                <a:latin typeface="Jokerman" panose="04090605060D06020702" pitchFamily="82" charset="0"/>
              </a:rPr>
              <a:t>Üzerinde </a:t>
            </a:r>
            <a:r>
              <a:rPr lang="tr-TR" sz="3200" dirty="0">
                <a:solidFill>
                  <a:srgbClr val="FF0000"/>
                </a:solidFill>
                <a:latin typeface="Jokerman" panose="04090605060D06020702" pitchFamily="82" charset="0"/>
              </a:rPr>
              <a:t>CD-ROM sürücü, </a:t>
            </a:r>
            <a:r>
              <a:rPr lang="tr-TR" sz="3200" dirty="0" err="1">
                <a:solidFill>
                  <a:srgbClr val="FF0000"/>
                </a:solidFill>
                <a:latin typeface="Jokerman" panose="04090605060D06020702" pitchFamily="82" charset="0"/>
              </a:rPr>
              <a:t>floppy</a:t>
            </a:r>
            <a:r>
              <a:rPr lang="tr-TR" sz="3200" dirty="0">
                <a:solidFill>
                  <a:srgbClr val="FF0000"/>
                </a:solidFill>
                <a:latin typeface="Jokerman" panose="04090605060D06020702" pitchFamily="82" charset="0"/>
              </a:rPr>
              <a:t> disket sürücü, </a:t>
            </a:r>
            <a:r>
              <a:rPr lang="tr-TR" sz="3200" dirty="0" err="1">
                <a:solidFill>
                  <a:srgbClr val="FF0000"/>
                </a:solidFill>
                <a:latin typeface="Jokerman" panose="04090605060D06020702" pitchFamily="82" charset="0"/>
              </a:rPr>
              <a:t>Power</a:t>
            </a:r>
            <a:r>
              <a:rPr lang="tr-TR" sz="3200" dirty="0">
                <a:solidFill>
                  <a:srgbClr val="FF0000"/>
                </a:solidFill>
                <a:latin typeface="Jokerman" panose="04090605060D06020702" pitchFamily="82" charset="0"/>
              </a:rPr>
              <a:t> ve </a:t>
            </a:r>
            <a:r>
              <a:rPr lang="tr-TR" sz="3200" dirty="0" err="1">
                <a:solidFill>
                  <a:srgbClr val="FF0000"/>
                </a:solidFill>
                <a:latin typeface="Jokerman" panose="04090605060D06020702" pitchFamily="82" charset="0"/>
              </a:rPr>
              <a:t>Reset</a:t>
            </a:r>
            <a:r>
              <a:rPr lang="tr-TR" sz="3200" dirty="0">
                <a:solidFill>
                  <a:srgbClr val="FF0000"/>
                </a:solidFill>
                <a:latin typeface="Jokerman" panose="04090605060D06020702" pitchFamily="82" charset="0"/>
              </a:rPr>
              <a:t> düğmesi bulunur</a:t>
            </a:r>
            <a:r>
              <a:rPr lang="tr-TR" sz="3200" dirty="0">
                <a:solidFill>
                  <a:srgbClr val="262626"/>
                </a:solidFill>
                <a:latin typeface="Roboto"/>
              </a:rPr>
              <a:t>.</a:t>
            </a:r>
            <a:endParaRPr lang="tr-TR" sz="3200" b="0" i="0" dirty="0">
              <a:solidFill>
                <a:srgbClr val="262626"/>
              </a:solidFill>
              <a:effectLst/>
              <a:latin typeface="Roboto"/>
            </a:endParaRPr>
          </a:p>
        </p:txBody>
      </p:sp>
      <p:pic>
        <p:nvPicPr>
          <p:cNvPr id="4" name="Resim 3"/>
          <p:cNvPicPr>
            <a:picLocks noChangeAspect="1"/>
          </p:cNvPicPr>
          <p:nvPr/>
        </p:nvPicPr>
        <p:blipFill>
          <a:blip r:embed="rId3" cstate="print"/>
          <a:stretch>
            <a:fillRect/>
          </a:stretch>
        </p:blipFill>
        <p:spPr>
          <a:xfrm>
            <a:off x="7921569" y="2593075"/>
            <a:ext cx="2488174" cy="3807726"/>
          </a:xfrm>
          <a:prstGeom prst="rect">
            <a:avLst/>
          </a:prstGeom>
          <a:ln>
            <a:noFill/>
          </a:ln>
          <a:effectLst>
            <a:softEdge rad="112500"/>
          </a:effectLst>
        </p:spPr>
      </p:pic>
    </p:spTree>
    <p:extLst>
      <p:ext uri="{BB962C8B-B14F-4D97-AF65-F5344CB8AC3E}">
        <p14:creationId xmlns:p14="http://schemas.microsoft.com/office/powerpoint/2010/main" xmlns="" val="2096628400"/>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cap="none" spc="0" dirty="0" smtClean="0">
                <a:ln w="0"/>
                <a:solidFill>
                  <a:schemeClr val="accent1"/>
                </a:solidFill>
                <a:effectLst>
                  <a:outerShdw blurRad="38100" dist="25400" dir="5400000" algn="ctr" rotWithShape="0">
                    <a:srgbClr val="6E747A">
                      <a:alpha val="43000"/>
                    </a:srgbClr>
                  </a:outerShdw>
                </a:effectLst>
                <a:latin typeface="Jokerman" panose="04090605060D06020702" pitchFamily="82" charset="0"/>
              </a:rPr>
              <a:t>BİLGİSAYAR</a:t>
            </a:r>
            <a:endParaRPr lang="tr-TR" cap="none" spc="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p:txBody>
      </p:sp>
      <p:sp>
        <p:nvSpPr>
          <p:cNvPr id="4" name="İçerik Yer Tutucusu 3"/>
          <p:cNvSpPr>
            <a:spLocks noGrp="1"/>
          </p:cNvSpPr>
          <p:nvPr>
            <p:ph idx="1"/>
          </p:nvPr>
        </p:nvSpPr>
        <p:spPr/>
        <p:txBody>
          <a:bodyPr>
            <a:normAutofit/>
          </a:bodyPr>
          <a:lstStyle/>
          <a:p>
            <a:r>
              <a:rPr lang="tr-TR"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Bilgisayar, kendisine verdiğimiz bilgileri istediğimizde saklayabilen, istediğimizde geri verebilen cihaza denir. İlk elektrikli bilgisayar </a:t>
            </a:r>
            <a:r>
              <a:rPr lang="tr-TR" dirty="0" err="1">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2" tooltip="ENIAC"/>
              </a:rPr>
              <a:t>ENIAC</a:t>
            </a:r>
            <a:r>
              <a:rPr lang="tr-TR" dirty="0" err="1">
                <a:ln w="0"/>
                <a:solidFill>
                  <a:schemeClr val="accent1"/>
                </a:solidFill>
                <a:effectLst>
                  <a:outerShdw blurRad="38100" dist="25400" dir="5400000" algn="ctr" rotWithShape="0">
                    <a:srgbClr val="6E747A">
                      <a:alpha val="43000"/>
                    </a:srgbClr>
                  </a:outerShdw>
                </a:effectLst>
                <a:latin typeface="Jokerman" panose="04090605060D06020702" pitchFamily="82" charset="0"/>
              </a:rPr>
              <a:t>'tır</a:t>
            </a:r>
            <a:r>
              <a:rPr lang="tr-TR"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a:t>
            </a:r>
          </a:p>
          <a:p>
            <a:r>
              <a:rPr lang="tr-TR"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Bilgisayarlar çok farklı biçimlerde karşımıza çıkabilirler. 20. yüzyılın ortalarındaki ilk bilgisayarlar büyük bir oda büyüklüğünde olup, günümüz bilgisayarlarından yüzlerce kat daha fazla güç tüketiyorlardı. 21. yüzyılın başına varıldığında ise bilgisayarlar bir kol saatine sığacak ve küçük bir pil ile çalışacak duruma geldiler. Bu kadar küçük imal edilebilmelerinin temel nedeni 1969 yılında yarı iletkenler ile çok küçük alanlara sığdırılabilen devreler yapılabilmesidir. Şu anda kullandığımız bilgisayarlar Intel'in ilk işlemci unvanına sahip olan </a:t>
            </a:r>
            <a:r>
              <a:rPr lang="tr-TR" dirty="0">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3" tooltip="4004"/>
              </a:rPr>
              <a:t>4004</a:t>
            </a:r>
            <a:r>
              <a:rPr lang="tr-TR"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'ten sonra bilgisayar teknolojisi hız kazanmıştır.</a:t>
            </a:r>
          </a:p>
          <a:p>
            <a:endParaRPr lang="tr-TR" dirty="0"/>
          </a:p>
        </p:txBody>
      </p:sp>
    </p:spTree>
    <p:extLst>
      <p:ext uri="{BB962C8B-B14F-4D97-AF65-F5344CB8AC3E}">
        <p14:creationId xmlns:p14="http://schemas.microsoft.com/office/powerpoint/2010/main" xmlns="" val="195200826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1" y="859809"/>
            <a:ext cx="9952630" cy="5408608"/>
          </a:xfrm>
        </p:spPr>
        <p:txBody>
          <a:bodyPr/>
          <a:lstStyle/>
          <a:p>
            <a:r>
              <a:rPr lang="tr-TR" sz="3200" dirty="0">
                <a:solidFill>
                  <a:srgbClr val="8FFFEA"/>
                </a:solidFill>
                <a:latin typeface="Jokerman" panose="04090605060D06020702" pitchFamily="82" charset="0"/>
              </a:rPr>
              <a:t>CD-ROM Sürücü:</a:t>
            </a:r>
          </a:p>
          <a:p>
            <a:r>
              <a:rPr lang="tr-TR" sz="3200" dirty="0">
                <a:solidFill>
                  <a:srgbClr val="8FFFEA"/>
                </a:solidFill>
                <a:latin typeface="Jokerman" panose="04090605060D06020702" pitchFamily="82" charset="0"/>
              </a:rPr>
              <a:t>CD (Compact Disk) adı verilen lazer teknolojisiyle üretilmiş bilgi saklama ünitelerin kullanılmasını sağlar.</a:t>
            </a:r>
            <a:endParaRPr lang="tr-TR" sz="3200" b="0" i="0" dirty="0">
              <a:solidFill>
                <a:srgbClr val="8FFFEA"/>
              </a:solidFill>
              <a:effectLst/>
              <a:latin typeface="Jokerman" panose="04090605060D06020702" pitchFamily="82" charset="0"/>
            </a:endParaRPr>
          </a:p>
        </p:txBody>
      </p:sp>
      <p:pic>
        <p:nvPicPr>
          <p:cNvPr id="10242" name="Picture 2" descr="http://image.made-in-china.com/2f0j00geraEiMIJFkL/External-CD-ROM-Driv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40740" y="2506509"/>
            <a:ext cx="5515626" cy="376190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610825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73457"/>
            <a:ext cx="9952631" cy="5435903"/>
          </a:xfrm>
        </p:spPr>
        <p:txBody>
          <a:bodyPr>
            <a:normAutofit/>
          </a:bodyPr>
          <a:lstStyle/>
          <a:p>
            <a:r>
              <a:rPr lang="tr-TR" sz="3600" dirty="0" err="1">
                <a:solidFill>
                  <a:schemeClr val="accent2">
                    <a:lumMod val="75000"/>
                  </a:schemeClr>
                </a:solidFill>
                <a:latin typeface="Jokerman" panose="04090605060D06020702" pitchFamily="82" charset="0"/>
              </a:rPr>
              <a:t>Floppy</a:t>
            </a:r>
            <a:r>
              <a:rPr lang="tr-TR" sz="3600" dirty="0">
                <a:solidFill>
                  <a:schemeClr val="accent2">
                    <a:lumMod val="75000"/>
                  </a:schemeClr>
                </a:solidFill>
                <a:latin typeface="Jokerman" panose="04090605060D06020702" pitchFamily="82" charset="0"/>
              </a:rPr>
              <a:t> Disket:</a:t>
            </a:r>
          </a:p>
          <a:p>
            <a:r>
              <a:rPr lang="tr-TR" sz="3600" dirty="0">
                <a:solidFill>
                  <a:schemeClr val="accent2">
                    <a:lumMod val="75000"/>
                  </a:schemeClr>
                </a:solidFill>
                <a:latin typeface="Jokerman" panose="04090605060D06020702" pitchFamily="82" charset="0"/>
              </a:rPr>
              <a:t>Disket adı verilen küçük bilgi saklama ünitelerinin kullanılmasını sağlar.</a:t>
            </a:r>
          </a:p>
          <a:p>
            <a:endParaRPr lang="tr-TR" sz="3600" dirty="0">
              <a:solidFill>
                <a:schemeClr val="accent2">
                  <a:lumMod val="75000"/>
                </a:schemeClr>
              </a:solidFill>
              <a:latin typeface="Jokerman" panose="04090605060D06020702" pitchFamily="82" charset="0"/>
            </a:endParaRPr>
          </a:p>
        </p:txBody>
      </p:sp>
      <p:pic>
        <p:nvPicPr>
          <p:cNvPr id="11266" name="Picture 2" descr="http://files.hostgator.co.in/hostgator235411/image/floppy-disk-728-7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50101" y="2566326"/>
            <a:ext cx="4694100" cy="352057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81580331"/>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59809"/>
            <a:ext cx="9952630" cy="5554639"/>
          </a:xfrm>
        </p:spPr>
        <p:txBody>
          <a:bodyPr/>
          <a:lstStyle/>
          <a:p>
            <a:r>
              <a:rPr lang="tr-TR" sz="4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Jokerman" panose="04090605060D06020702" pitchFamily="82" charset="0"/>
              </a:rPr>
              <a:t>Power</a:t>
            </a:r>
            <a:r>
              <a:rPr lang="tr-TR" sz="4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Jokerman" panose="04090605060D06020702" pitchFamily="82" charset="0"/>
              </a:rPr>
              <a:t> Düğmesi:</a:t>
            </a:r>
          </a:p>
          <a:p>
            <a:r>
              <a:rPr lang="tr-TR" sz="4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Jokerman" panose="04090605060D06020702" pitchFamily="82" charset="0"/>
              </a:rPr>
              <a:t>Bilgisayarın sürekli açılmasını veya kapatılmasını sağlar.</a:t>
            </a:r>
          </a:p>
          <a:p>
            <a:endParaRPr lang="tr-TR" dirty="0"/>
          </a:p>
        </p:txBody>
      </p:sp>
      <p:pic>
        <p:nvPicPr>
          <p:cNvPr id="12290" name="Picture 2" descr="http://www.clipartsfree.net/vector/large/1308677355_Vector_Clipart.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0108" y="2292827"/>
            <a:ext cx="3848666" cy="38486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379239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3" y="859809"/>
            <a:ext cx="9389660" cy="5449551"/>
          </a:xfrm>
        </p:spPr>
        <p:txBody>
          <a:bodyPr/>
          <a:lstStyle/>
          <a:p>
            <a:r>
              <a:rPr lang="tr-TR" sz="3600" dirty="0" err="1">
                <a:solidFill>
                  <a:srgbClr val="4FFF7D"/>
                </a:solidFill>
                <a:latin typeface="Jokerman" panose="04090605060D06020702" pitchFamily="82" charset="0"/>
              </a:rPr>
              <a:t>Reset</a:t>
            </a:r>
            <a:r>
              <a:rPr lang="tr-TR" sz="3600" dirty="0">
                <a:solidFill>
                  <a:srgbClr val="4FFF7D"/>
                </a:solidFill>
                <a:latin typeface="Jokerman" panose="04090605060D06020702" pitchFamily="82" charset="0"/>
              </a:rPr>
              <a:t> Düğmesi:</a:t>
            </a:r>
          </a:p>
          <a:p>
            <a:r>
              <a:rPr lang="tr-TR" sz="3600" dirty="0">
                <a:solidFill>
                  <a:srgbClr val="4FFF7D"/>
                </a:solidFill>
                <a:latin typeface="Jokerman" panose="04090605060D06020702" pitchFamily="82" charset="0"/>
              </a:rPr>
              <a:t>Kitlenen bilgisayarın otomatik olarak kapatılıp tekrar açılmasını sağlar. (</a:t>
            </a:r>
            <a:r>
              <a:rPr lang="tr-TR" sz="3600" dirty="0" err="1">
                <a:solidFill>
                  <a:srgbClr val="4FFF7D"/>
                </a:solidFill>
                <a:latin typeface="Jokerman" panose="04090605060D06020702" pitchFamily="82" charset="0"/>
              </a:rPr>
              <a:t>Ctrl+Alt+Delete</a:t>
            </a:r>
            <a:r>
              <a:rPr lang="tr-TR" sz="3600" dirty="0">
                <a:solidFill>
                  <a:srgbClr val="4FFF7D"/>
                </a:solidFill>
                <a:latin typeface="Jokerman" panose="04090605060D06020702" pitchFamily="82" charset="0"/>
              </a:rPr>
              <a:t>)</a:t>
            </a:r>
          </a:p>
          <a:p>
            <a:endParaRPr lang="tr-TR" dirty="0"/>
          </a:p>
        </p:txBody>
      </p:sp>
      <p:pic>
        <p:nvPicPr>
          <p:cNvPr id="13314" name="Picture 2" descr="http://realitypod.com/wp-content/uploads/2011/10/Reset.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63821" y="2634018"/>
            <a:ext cx="4629502" cy="34938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5868691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46161"/>
            <a:ext cx="9976514" cy="5472752"/>
          </a:xfrm>
        </p:spPr>
        <p:txBody>
          <a:bodyPr>
            <a:normAutofit/>
          </a:bodyPr>
          <a:lstStyle/>
          <a:p>
            <a:r>
              <a:rPr lang="tr-TR" sz="4000" dirty="0">
                <a:solidFill>
                  <a:srgbClr val="F29C00"/>
                </a:solidFill>
                <a:latin typeface="Jokerman" panose="04090605060D06020702" pitchFamily="82" charset="0"/>
              </a:rPr>
              <a:t>Bilgisayarın Depolama Birimleri</a:t>
            </a:r>
            <a:br>
              <a:rPr lang="tr-TR" sz="4000" dirty="0">
                <a:solidFill>
                  <a:srgbClr val="F29C00"/>
                </a:solidFill>
                <a:latin typeface="Jokerman" panose="04090605060D06020702" pitchFamily="82" charset="0"/>
              </a:rPr>
            </a:br>
            <a:r>
              <a:rPr lang="tr-TR" sz="4000" dirty="0">
                <a:solidFill>
                  <a:srgbClr val="F29C00"/>
                </a:solidFill>
                <a:latin typeface="Jokerman" panose="04090605060D06020702" pitchFamily="82" charset="0"/>
              </a:rPr>
              <a:t/>
            </a:r>
            <a:br>
              <a:rPr lang="tr-TR" sz="4000" dirty="0">
                <a:solidFill>
                  <a:srgbClr val="F29C00"/>
                </a:solidFill>
                <a:latin typeface="Jokerman" panose="04090605060D06020702" pitchFamily="82" charset="0"/>
              </a:rPr>
            </a:br>
            <a:r>
              <a:rPr lang="tr-TR" sz="4000" dirty="0">
                <a:solidFill>
                  <a:srgbClr val="F29C00"/>
                </a:solidFill>
                <a:latin typeface="Jokerman" panose="04090605060D06020702" pitchFamily="82" charset="0"/>
              </a:rPr>
              <a:t>Depolama birimi adından da anlaşıldığı üzere bilgisayardaki verilerinizi saklamak için kullandığınız alanlardır.                        </a:t>
            </a:r>
            <a:br>
              <a:rPr lang="tr-TR" sz="4000" dirty="0">
                <a:solidFill>
                  <a:srgbClr val="F29C00"/>
                </a:solidFill>
                <a:latin typeface="Jokerman" panose="04090605060D06020702" pitchFamily="82" charset="0"/>
              </a:rPr>
            </a:br>
            <a:endParaRPr lang="tr-TR" sz="4000" dirty="0">
              <a:solidFill>
                <a:srgbClr val="F29C00"/>
              </a:solidFill>
              <a:latin typeface="Jokerman" panose="04090605060D06020702" pitchFamily="82" charset="0"/>
            </a:endParaRPr>
          </a:p>
        </p:txBody>
      </p:sp>
    </p:spTree>
    <p:extLst>
      <p:ext uri="{BB962C8B-B14F-4D97-AF65-F5344CB8AC3E}">
        <p14:creationId xmlns:p14="http://schemas.microsoft.com/office/powerpoint/2010/main" xmlns="" val="5461250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solidFill>
                  <a:schemeClr val="accent2">
                    <a:lumMod val="40000"/>
                    <a:lumOff val="60000"/>
                  </a:schemeClr>
                </a:solidFill>
                <a:latin typeface="Jokerman" panose="04090605060D06020702" pitchFamily="82" charset="0"/>
              </a:rPr>
              <a:t>Bilgisayardaki </a:t>
            </a:r>
            <a:r>
              <a:rPr lang="tr-TR" dirty="0" smtClean="0">
                <a:solidFill>
                  <a:schemeClr val="accent2">
                    <a:lumMod val="40000"/>
                    <a:lumOff val="60000"/>
                  </a:schemeClr>
                </a:solidFill>
                <a:latin typeface="Jokerman" panose="04090605060D06020702" pitchFamily="82" charset="0"/>
              </a:rPr>
              <a:t>   depolama  birimleri    </a:t>
            </a:r>
            <a:r>
              <a:rPr lang="tr-TR" sz="6000" dirty="0" smtClean="0">
                <a:solidFill>
                  <a:schemeClr val="accent2">
                    <a:lumMod val="40000"/>
                    <a:lumOff val="60000"/>
                  </a:schemeClr>
                </a:solidFill>
                <a:latin typeface="Jokerman" panose="04090605060D06020702" pitchFamily="82" charset="0"/>
              </a:rPr>
              <a:t>ş</a:t>
            </a:r>
            <a:r>
              <a:rPr lang="tr-TR" dirty="0" smtClean="0">
                <a:solidFill>
                  <a:schemeClr val="accent2">
                    <a:lumMod val="40000"/>
                    <a:lumOff val="60000"/>
                  </a:schemeClr>
                </a:solidFill>
                <a:latin typeface="Jokerman" panose="04090605060D06020702" pitchFamily="82" charset="0"/>
              </a:rPr>
              <a:t>unlardır</a:t>
            </a:r>
            <a:r>
              <a:rPr lang="tr-TR" dirty="0">
                <a:solidFill>
                  <a:schemeClr val="accent2">
                    <a:lumMod val="40000"/>
                    <a:lumOff val="60000"/>
                  </a:schemeClr>
                </a:solidFill>
                <a:latin typeface="Jokerman" panose="04090605060D06020702" pitchFamily="82" charset="0"/>
              </a:rPr>
              <a:t>:</a:t>
            </a:r>
          </a:p>
        </p:txBody>
      </p:sp>
      <p:sp>
        <p:nvSpPr>
          <p:cNvPr id="3" name="İçerik Yer Tutucusu 2"/>
          <p:cNvSpPr>
            <a:spLocks noGrp="1"/>
          </p:cNvSpPr>
          <p:nvPr>
            <p:ph idx="1"/>
          </p:nvPr>
        </p:nvSpPr>
        <p:spPr/>
        <p:txBody>
          <a:bodyPr>
            <a:normAutofit/>
          </a:bodyPr>
          <a:lstStyle/>
          <a:p>
            <a:r>
              <a:rPr lang="tr-TR" sz="3200" dirty="0">
                <a:solidFill>
                  <a:schemeClr val="accent2">
                    <a:lumMod val="40000"/>
                    <a:lumOff val="60000"/>
                  </a:schemeClr>
                </a:solidFill>
                <a:latin typeface="Jokerman" panose="04090605060D06020702" pitchFamily="82" charset="0"/>
              </a:rPr>
              <a:t>Sabit disk: C ve D olarak bilgisayar bölümünde yer </a:t>
            </a:r>
            <a:r>
              <a:rPr lang="tr-TR" sz="3200" dirty="0" smtClean="0">
                <a:solidFill>
                  <a:schemeClr val="accent2">
                    <a:lumMod val="40000"/>
                    <a:lumOff val="60000"/>
                  </a:schemeClr>
                </a:solidFill>
                <a:latin typeface="Jokerman" panose="04090605060D06020702" pitchFamily="82" charset="0"/>
              </a:rPr>
              <a:t>alır.</a:t>
            </a:r>
            <a:endParaRPr lang="tr-TR" sz="3200" dirty="0">
              <a:solidFill>
                <a:schemeClr val="accent2">
                  <a:lumMod val="40000"/>
                  <a:lumOff val="60000"/>
                </a:schemeClr>
              </a:solidFill>
              <a:latin typeface="Jokerman" panose="04090605060D06020702" pitchFamily="82" charset="0"/>
            </a:endParaRPr>
          </a:p>
        </p:txBody>
      </p:sp>
      <p:pic>
        <p:nvPicPr>
          <p:cNvPr id="14338" name="Picture 2" descr="http://nootropicshacks.com/wp-content/uploads/2014/03/nh-hard-driv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52215" y="2843542"/>
            <a:ext cx="4291985" cy="328430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47792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46161"/>
            <a:ext cx="9966277" cy="5581935"/>
          </a:xfrm>
        </p:spPr>
        <p:txBody>
          <a:bodyPr>
            <a:normAutofit/>
          </a:bodyPr>
          <a:lstStyle/>
          <a:p>
            <a:r>
              <a:rPr lang="tr-TR" sz="3200" dirty="0">
                <a:solidFill>
                  <a:srgbClr val="0070C0"/>
                </a:solidFill>
                <a:latin typeface="Jokerman" panose="04090605060D06020702" pitchFamily="82" charset="0"/>
              </a:rPr>
              <a:t>Flash Bellek: Veri taşımak için kullanılan mobil depolama </a:t>
            </a:r>
            <a:r>
              <a:rPr lang="tr-TR" sz="3200" dirty="0" smtClean="0">
                <a:solidFill>
                  <a:srgbClr val="0070C0"/>
                </a:solidFill>
                <a:latin typeface="Jokerman" panose="04090605060D06020702" pitchFamily="82" charset="0"/>
              </a:rPr>
              <a:t>birimleridir.</a:t>
            </a:r>
            <a:endParaRPr lang="tr-TR" sz="3200" dirty="0">
              <a:solidFill>
                <a:srgbClr val="0070C0"/>
              </a:solidFill>
              <a:latin typeface="Jokerman" panose="04090605060D06020702" pitchFamily="82" charset="0"/>
            </a:endParaRPr>
          </a:p>
        </p:txBody>
      </p:sp>
      <p:pic>
        <p:nvPicPr>
          <p:cNvPr id="15366" name="Picture 6" descr="http://simetripromosyon.com/urunler/BR-U32_Deri_Govdeli_Flash_Bellek_jt43w.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12112" y="1820930"/>
            <a:ext cx="5832087" cy="46071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84468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46161"/>
            <a:ext cx="9952631" cy="5463199"/>
          </a:xfrm>
        </p:spPr>
        <p:txBody>
          <a:bodyPr>
            <a:normAutofit/>
          </a:bodyPr>
          <a:lstStyle/>
          <a:p>
            <a:r>
              <a:rPr lang="tr-TR" sz="3600" b="1" dirty="0">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t>Compact Flash: </a:t>
            </a:r>
            <a:r>
              <a:rPr lang="tr-TR" sz="3600" b="1" dirty="0" err="1">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t>Digital</a:t>
            </a:r>
            <a:r>
              <a:rPr lang="tr-TR" sz="3600" b="1" dirty="0">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t> fotoğraf makinelerinde kullanılan </a:t>
            </a:r>
            <a:r>
              <a:rPr lang="tr-TR" sz="3600" b="1" dirty="0" err="1">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t>flash</a:t>
            </a:r>
            <a:r>
              <a:rPr lang="tr-TR" sz="3600" b="1" dirty="0">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t> </a:t>
            </a:r>
            <a:r>
              <a:rPr lang="tr-TR" sz="3600" b="1" dirty="0" smtClean="0">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t>belleklerdir.</a:t>
            </a:r>
            <a:r>
              <a:rPr lang="tr-TR" sz="3600" b="1" dirty="0">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t/>
            </a:r>
            <a:br>
              <a:rPr lang="tr-TR" sz="3600" b="1" dirty="0">
                <a:ln w="13462">
                  <a:solidFill>
                    <a:schemeClr val="accent1">
                      <a:lumMod val="20000"/>
                      <a:lumOff val="80000"/>
                    </a:schemeClr>
                  </a:solidFill>
                  <a:prstDash val="solid"/>
                </a:ln>
                <a:solidFill>
                  <a:schemeClr val="tx1">
                    <a:lumMod val="85000"/>
                    <a:lumOff val="15000"/>
                  </a:schemeClr>
                </a:solidFill>
                <a:effectLst>
                  <a:outerShdw dist="38100" dir="2700000" algn="bl" rotWithShape="0">
                    <a:schemeClr val="accent5"/>
                  </a:outerShdw>
                </a:effectLst>
                <a:latin typeface="Jokerman" panose="04090605060D06020702" pitchFamily="82" charset="0"/>
              </a:rPr>
            </a:br>
            <a:endParaRPr lang="tr-TR" sz="3600" dirty="0">
              <a:ln w="13462">
                <a:solidFill>
                  <a:schemeClr val="accent1">
                    <a:lumMod val="20000"/>
                    <a:lumOff val="80000"/>
                  </a:schemeClr>
                </a:solidFill>
                <a:prstDash val="solid"/>
              </a:ln>
              <a:latin typeface="Jokerman" panose="04090605060D06020702" pitchFamily="82" charset="0"/>
            </a:endParaRPr>
          </a:p>
        </p:txBody>
      </p:sp>
      <p:pic>
        <p:nvPicPr>
          <p:cNvPr id="16386" name="Picture 2" descr="http://www.apotelyt.com/img-car/sandisk-extreme-pro-cf-64gb-960x64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5025" y="2333767"/>
            <a:ext cx="5719177" cy="39755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1847104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6386"/>
                                        </p:tgtEl>
                                        <p:attrNameLst>
                                          <p:attrName>style.visibility</p:attrName>
                                        </p:attrNameLst>
                                      </p:cBhvr>
                                      <p:to>
                                        <p:strVal val="visible"/>
                                      </p:to>
                                    </p:set>
                                    <p:animEffect transition="in" filter="fade">
                                      <p:cBhvr>
                                        <p:cTn id="14" dur="2000"/>
                                        <p:tgtEl>
                                          <p:spTgt spid="16386"/>
                                        </p:tgtEl>
                                      </p:cBhvr>
                                    </p:animEffect>
                                    <p:anim calcmode="lin" valueType="num">
                                      <p:cBhvr>
                                        <p:cTn id="15" dur="2000" fill="hold"/>
                                        <p:tgtEl>
                                          <p:spTgt spid="16386"/>
                                        </p:tgtEl>
                                        <p:attrNameLst>
                                          <p:attrName>ppt_w</p:attrName>
                                        </p:attrNameLst>
                                      </p:cBhvr>
                                      <p:tavLst>
                                        <p:tav tm="0" fmla="#ppt_w*sin(2.5*pi*$)">
                                          <p:val>
                                            <p:fltVal val="0"/>
                                          </p:val>
                                        </p:tav>
                                        <p:tav tm="100000">
                                          <p:val>
                                            <p:fltVal val="1"/>
                                          </p:val>
                                        </p:tav>
                                      </p:tavLst>
                                    </p:anim>
                                    <p:anim calcmode="lin" valueType="num">
                                      <p:cBhvr>
                                        <p:cTn id="16" dur="2000" fill="hold"/>
                                        <p:tgtEl>
                                          <p:spTgt spid="163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59809"/>
            <a:ext cx="9952631" cy="5449551"/>
          </a:xfrm>
        </p:spPr>
        <p:txBody>
          <a:bodyPr>
            <a:normAutofit/>
          </a:bodyPr>
          <a:lstStyle/>
          <a:p>
            <a:r>
              <a:rPr lang="tr-TR" sz="3600" dirty="0" err="1">
                <a:solidFill>
                  <a:srgbClr val="C1DEE5"/>
                </a:solidFill>
                <a:latin typeface="Jokerman" panose="04090605060D06020702" pitchFamily="82" charset="0"/>
              </a:rPr>
              <a:t>Secure</a:t>
            </a:r>
            <a:r>
              <a:rPr lang="tr-TR" sz="3600" dirty="0">
                <a:solidFill>
                  <a:srgbClr val="C1DEE5"/>
                </a:solidFill>
                <a:latin typeface="Jokerman" panose="04090605060D06020702" pitchFamily="82" charset="0"/>
              </a:rPr>
              <a:t> </a:t>
            </a:r>
            <a:r>
              <a:rPr lang="tr-TR" sz="3600" dirty="0" err="1">
                <a:solidFill>
                  <a:srgbClr val="C1DEE5"/>
                </a:solidFill>
                <a:latin typeface="Jokerman" panose="04090605060D06020702" pitchFamily="82" charset="0"/>
              </a:rPr>
              <a:t>Digital</a:t>
            </a:r>
            <a:r>
              <a:rPr lang="tr-TR" sz="3600" dirty="0">
                <a:solidFill>
                  <a:srgbClr val="C1DEE5"/>
                </a:solidFill>
                <a:latin typeface="Jokerman" panose="04090605060D06020702" pitchFamily="82" charset="0"/>
              </a:rPr>
              <a:t>: En küçük depolama birimleridir Telefon kartları örnek olabilir</a:t>
            </a:r>
          </a:p>
        </p:txBody>
      </p:sp>
      <p:pic>
        <p:nvPicPr>
          <p:cNvPr id="17410" name="Picture 2" descr="http://s0.static.mymemory.co.uk/images/product_shots/large_6823_13281875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67885" y="1927883"/>
            <a:ext cx="4572546" cy="45725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982793087"/>
      </p:ext>
    </p:extLst>
  </p:cSld>
  <p:clrMapOvr>
    <a:masterClrMapping/>
  </p:clrMapOvr>
  <mc:AlternateContent xmlns:mc="http://schemas.openxmlformats.org/markup-compatibility/2006">
    <mc:Choice xmlns:p14="http://schemas.microsoft.com/office/powerpoint/2010/main" xmlns="" Requires="p14">
      <p:transition spd="slow" p14:dur="3000">
        <p14:shred pattern="recta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05218" y="859809"/>
            <a:ext cx="9938983" cy="5449551"/>
          </a:xfrm>
        </p:spPr>
        <p:txBody>
          <a:bodyPr/>
          <a:lstStyle/>
          <a:p>
            <a:r>
              <a:rPr lang="tr-TR" sz="4800" dirty="0">
                <a:solidFill>
                  <a:srgbClr val="00B0F0"/>
                </a:solidFill>
                <a:latin typeface="Jokerman" panose="04090605060D06020702" pitchFamily="82" charset="0"/>
              </a:rPr>
              <a:t>Optik Birimler: Optik okuyucu ile çalışan birimlerdir: CD örnek </a:t>
            </a:r>
            <a:r>
              <a:rPr lang="tr-TR" sz="4800" dirty="0" smtClean="0">
                <a:solidFill>
                  <a:srgbClr val="00B0F0"/>
                </a:solidFill>
                <a:latin typeface="Jokerman" panose="04090605060D06020702" pitchFamily="82" charset="0"/>
              </a:rPr>
              <a:t>olabilir.</a:t>
            </a:r>
            <a:endParaRPr lang="tr-TR" sz="4800" dirty="0">
              <a:solidFill>
                <a:srgbClr val="00B0F0"/>
              </a:solidFill>
              <a:latin typeface="Jokerman" panose="04090605060D06020702" pitchFamily="82" charset="0"/>
            </a:endParaRPr>
          </a:p>
          <a:p>
            <a:r>
              <a:rPr lang="tr-TR" sz="3200" dirty="0">
                <a:solidFill>
                  <a:srgbClr val="00B0F0"/>
                </a:solidFill>
                <a:latin typeface="Jokerman" panose="04090605060D06020702" pitchFamily="82" charset="0"/>
              </a:rPr>
              <a:t> </a:t>
            </a:r>
          </a:p>
          <a:p>
            <a:endParaRPr lang="tr-TR" dirty="0"/>
          </a:p>
        </p:txBody>
      </p:sp>
      <p:pic>
        <p:nvPicPr>
          <p:cNvPr id="18434" name="Picture 2" descr="http://xn--80aafka8aijbcicvsig8o.xn--p1ai/upload/iblock/a99/a9953f53a908c504a22c10f6e918537d.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74709" y="2293370"/>
            <a:ext cx="5112634" cy="401599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676345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8434"/>
                                        </p:tgtEl>
                                        <p:attrNameLst>
                                          <p:attrName>style.visibility</p:attrName>
                                        </p:attrNameLst>
                                      </p:cBhvr>
                                      <p:to>
                                        <p:strVal val="visible"/>
                                      </p:to>
                                    </p:set>
                                    <p:animEffect transition="in" filter="circle(in)">
                                      <p:cBhvr>
                                        <p:cTn id="17"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59809"/>
            <a:ext cx="9966279" cy="5449551"/>
          </a:xfrm>
        </p:spPr>
        <p:txBody>
          <a:bodyPr>
            <a:normAutofit/>
          </a:bodyPr>
          <a:lstStyle/>
          <a:p>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rPr>
              <a:t>Toplumumuz </a:t>
            </a:r>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hlinkClick r:id="rId2" tooltip="Kişisel bilgisayar"/>
              </a:rPr>
              <a:t>kişisel bilgisayarı</a:t>
            </a:r>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rPr>
              <a:t> ve onun taşınabilir eşdeğeri, </a:t>
            </a:r>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hlinkClick r:id="rId3" tooltip="Dizüstü bilgisayar"/>
              </a:rPr>
              <a:t>dizüstü bilgisayarını</a:t>
            </a:r>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rPr>
              <a:t>, </a:t>
            </a:r>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hlinkClick r:id="rId4" tooltip="Bilgi çağı"/>
              </a:rPr>
              <a:t>bilgi çağının</a:t>
            </a:r>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rPr>
              <a:t> simgeleri olarak tanıdılar ve </a:t>
            </a:r>
            <a:r>
              <a:rPr lang="tr-TR" sz="3600"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rPr>
              <a:t>bilgisayar</a:t>
            </a:r>
            <a:r>
              <a:rPr lang="tr-TR"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Jokerman" panose="04090605060D06020702" pitchFamily="82" charset="0"/>
              </a:rPr>
              <a:t> kavramıyla özdeşleştirdiler. Günümüzde çok yaygın kullanılmaktadırlar. Bilgisayarın temel çalışma prensibi ikili sayı sistemi yani sadece 0 ve 1 den oluşan kodlamalardır.</a:t>
            </a:r>
          </a:p>
        </p:txBody>
      </p:sp>
    </p:spTree>
    <p:extLst>
      <p:ext uri="{BB962C8B-B14F-4D97-AF65-F5344CB8AC3E}">
        <p14:creationId xmlns:p14="http://schemas.microsoft.com/office/powerpoint/2010/main" xmlns="" val="41188863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p:txBody>
          <a:bodyPr>
            <a:scene3d>
              <a:camera prst="orthographicFront"/>
              <a:lightRig rig="soft" dir="t">
                <a:rot lat="0" lon="0" rev="15600000"/>
              </a:lightRig>
            </a:scene3d>
            <a:sp3d extrusionH="57150" prstMaterial="softEdge">
              <a:bevelT w="25400" h="38100"/>
            </a:sp3d>
          </a:bodyPr>
          <a:lstStyle/>
          <a:p>
            <a:r>
              <a:rPr lang="tr-TR" b="1" cap="none" spc="0" dirty="0" smtClean="0">
                <a:ln/>
                <a:solidFill>
                  <a:schemeClr val="accent4"/>
                </a:solidFill>
                <a:latin typeface="Jokerman" panose="04090605060D06020702" pitchFamily="82" charset="0"/>
              </a:rPr>
              <a:t>YAZILIM:</a:t>
            </a:r>
            <a:endParaRPr lang="tr-TR" b="1" cap="none" spc="0" dirty="0">
              <a:ln/>
              <a:solidFill>
                <a:schemeClr val="accent4"/>
              </a:solidFill>
              <a:latin typeface="Jokerman" panose="04090605060D06020702" pitchFamily="82" charset="0"/>
            </a:endParaRPr>
          </a:p>
        </p:txBody>
      </p:sp>
      <p:sp>
        <p:nvSpPr>
          <p:cNvPr id="4" name="İçerik Yer Tutucusu 3"/>
          <p:cNvSpPr>
            <a:spLocks noGrp="1"/>
          </p:cNvSpPr>
          <p:nvPr>
            <p:ph idx="1"/>
          </p:nvPr>
        </p:nvSpPr>
        <p:spPr/>
        <p:txBody>
          <a:bodyPr>
            <a:normAutofit/>
          </a:bodyPr>
          <a:lstStyle/>
          <a:p>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Yazılım</a:t>
            </a:r>
            <a:r>
              <a:rPr lang="tr-TR" sz="2400" baseline="300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2"/>
              </a:rPr>
              <a:t>[1]</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değişik ve çeşitli görevler yapma amaçlı tasarlanmış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3" tooltip="Elektronik"/>
              </a:rPr>
              <a:t>elektronik</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4" tooltip="Aygıt"/>
              </a:rPr>
              <a:t>aygıtların</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birbirleriyle haberleşebilmesini ve uyumunu sağlayarak görevlerini ya da kullanılabilirliklerini geliştirmeye yarayan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5" tooltip="Makina"/>
              </a:rPr>
              <a:t>makina</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komutlarıdır.</a:t>
            </a:r>
          </a:p>
          <a:p>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Yazılım, elektronik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4" tooltip="Aygıt"/>
              </a:rPr>
              <a:t>aygıtların</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belirli bir işi yapmasını sağlayan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6" tooltip="Bilgisayar programı (sayfa mevcut değil)"/>
              </a:rPr>
              <a:t>programların</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tümüne verilen isimdir. Bir başka deyişle, var olan bir problemi çözmek amacıyla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7" tooltip="Bilgisayar"/>
              </a:rPr>
              <a:t>bilgisayar</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dili kullanılarak oluşturulmuş anlamlı anlatımlar bütünüdür. Yazılım için çeşitli diller mevcuttur. Bunlardan bazıları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8" tooltip="Pascal (programlama dili)"/>
              </a:rPr>
              <a:t>Pascal</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9" tooltip="C++"/>
              </a:rPr>
              <a:t>C++</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 ve </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hlinkClick r:id="rId10" tooltip="Java (programlama dili)"/>
              </a:rPr>
              <a:t>Java</a:t>
            </a:r>
            <a:r>
              <a:rPr lang="tr-TR" sz="2400" dirty="0">
                <a:ln w="0"/>
                <a:solidFill>
                  <a:schemeClr val="accent4">
                    <a:lumMod val="75000"/>
                  </a:schemeClr>
                </a:solidFill>
                <a:effectLst>
                  <a:outerShdw blurRad="38100" dist="19050" dir="2700000" algn="tl" rotWithShape="0">
                    <a:schemeClr val="dk1">
                      <a:alpha val="40000"/>
                    </a:schemeClr>
                  </a:outerShdw>
                </a:effectLst>
                <a:latin typeface="Jokerman" panose="04090605060D06020702" pitchFamily="82" charset="0"/>
              </a:rPr>
              <a:t>'dır.</a:t>
            </a:r>
          </a:p>
          <a:p>
            <a:endParaRPr lang="tr-TR" sz="2400" dirty="0">
              <a:ln w="0"/>
              <a:solidFill>
                <a:schemeClr val="accent1">
                  <a:lumMod val="20000"/>
                  <a:lumOff val="80000"/>
                </a:schemeClr>
              </a:solidFill>
              <a:effectLst>
                <a:outerShdw blurRad="38100" dist="19050" dir="2700000" algn="tl" rotWithShape="0">
                  <a:schemeClr val="dk1">
                    <a:alpha val="40000"/>
                  </a:schemeClr>
                </a:outerShdw>
              </a:effectLst>
              <a:latin typeface="Jokerman" panose="04090605060D06020702" pitchFamily="82" charset="0"/>
            </a:endParaRPr>
          </a:p>
        </p:txBody>
      </p:sp>
    </p:spTree>
    <p:extLst>
      <p:ext uri="{BB962C8B-B14F-4D97-AF65-F5344CB8AC3E}">
        <p14:creationId xmlns:p14="http://schemas.microsoft.com/office/powerpoint/2010/main" xmlns="" val="281960903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1024128" y="2251881"/>
            <a:ext cx="9720073" cy="4244452"/>
          </a:xfrm>
        </p:spPr>
        <p:txBody>
          <a:bodyPr>
            <a:normAutofit fontScale="92500" lnSpcReduction="20000"/>
          </a:bodyPr>
          <a:lstStyle/>
          <a:p>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Yazılım </a:t>
            </a:r>
            <a:r>
              <a:rPr lang="tr-TR" sz="2600" dirty="0" smtClean="0">
                <a:ln w="0"/>
                <a:solidFill>
                  <a:schemeClr val="accent1"/>
                </a:solidFill>
                <a:effectLst>
                  <a:outerShdw blurRad="38100" dist="25400" dir="5400000" algn="ctr" rotWithShape="0">
                    <a:srgbClr val="6E747A">
                      <a:alpha val="43000"/>
                    </a:srgbClr>
                  </a:outerShdw>
                </a:effectLst>
                <a:latin typeface="Jokerman" panose="04090605060D06020702" pitchFamily="82" charset="0"/>
              </a:rPr>
              <a:t>çeşitleri</a:t>
            </a:r>
            <a:endPar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a:p>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Sistem </a:t>
            </a:r>
            <a:r>
              <a:rPr lang="tr-TR" sz="2600" dirty="0" smtClean="0">
                <a:ln w="0"/>
                <a:solidFill>
                  <a:schemeClr val="accent1"/>
                </a:solidFill>
                <a:effectLst>
                  <a:outerShdw blurRad="38100" dist="25400" dir="5400000" algn="ctr" rotWithShape="0">
                    <a:srgbClr val="6E747A">
                      <a:alpha val="43000"/>
                    </a:srgbClr>
                  </a:outerShdw>
                </a:effectLst>
                <a:latin typeface="Jokerman" panose="04090605060D06020702" pitchFamily="82" charset="0"/>
              </a:rPr>
              <a:t>yazılımları:</a:t>
            </a:r>
            <a:endPar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a:p>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Sistem yazılımları bilgisayar kullanımı için gerekli ana fonksiyonları sağlar ve </a:t>
            </a:r>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2" tooltip="Bilgisayar donanımı"/>
              </a:rPr>
              <a:t>bilgisayar donanımına</a:t>
            </a:r>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rPr>
              <a:t> ve sistemin yürütülmesine yardımcı olur. Şu kombinasyonları içerir:</a:t>
            </a:r>
          </a:p>
          <a:p>
            <a:pPr>
              <a:buFont typeface="Arial" panose="020B0604020202020204" pitchFamily="34" charset="0"/>
              <a:buChar char="•"/>
            </a:pPr>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3" tooltip="Aygıt sürücüleri (sayfa mevcut değil)"/>
              </a:rPr>
              <a:t>Aygıt sürücüleri</a:t>
            </a:r>
            <a:endPar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a:p>
            <a:pPr>
              <a:buFont typeface="Arial" panose="020B0604020202020204" pitchFamily="34" charset="0"/>
              <a:buChar char="•"/>
            </a:pPr>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4" tooltip="İşletim sistemleri"/>
              </a:rPr>
              <a:t>İşletim sistemleri</a:t>
            </a:r>
            <a:endPar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a:p>
            <a:pPr>
              <a:buFont typeface="Arial" panose="020B0604020202020204" pitchFamily="34" charset="0"/>
              <a:buChar char="•"/>
            </a:pPr>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5" tooltip="Sunucu (bilişim)"/>
              </a:rPr>
              <a:t>Sunucular</a:t>
            </a:r>
            <a:endPar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a:p>
            <a:pPr>
              <a:buFont typeface="Arial" panose="020B0604020202020204" pitchFamily="34" charset="0"/>
              <a:buChar char="•"/>
            </a:pPr>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6" tooltip="Hizmet programları (sayfa mevcut değil)"/>
              </a:rPr>
              <a:t>Hizmet programları</a:t>
            </a:r>
            <a:endPar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a:p>
            <a:pPr>
              <a:buFont typeface="Arial" panose="020B0604020202020204" pitchFamily="34" charset="0"/>
              <a:buChar char="•"/>
            </a:pPr>
            <a:r>
              <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hlinkClick r:id="rId7" tooltip="Pencere sistemleri (sayfa mevcut değil)"/>
              </a:rPr>
              <a:t>Pencere sistemleri</a:t>
            </a:r>
            <a:endParaRPr lang="tr-TR" sz="2600" dirty="0">
              <a:ln w="0"/>
              <a:solidFill>
                <a:schemeClr val="accent1"/>
              </a:solidFill>
              <a:effectLst>
                <a:outerShdw blurRad="38100" dist="25400" dir="5400000" algn="ctr" rotWithShape="0">
                  <a:srgbClr val="6E747A">
                    <a:alpha val="43000"/>
                  </a:srgbClr>
                </a:outerShdw>
              </a:effectLst>
              <a:latin typeface="Jokerman" panose="04090605060D06020702" pitchFamily="82" charset="0"/>
            </a:endParaRPr>
          </a:p>
          <a:p>
            <a:endParaRPr lang="tr-TR" dirty="0"/>
          </a:p>
        </p:txBody>
      </p:sp>
    </p:spTree>
    <p:extLst>
      <p:ext uri="{BB962C8B-B14F-4D97-AF65-F5344CB8AC3E}">
        <p14:creationId xmlns:p14="http://schemas.microsoft.com/office/powerpoint/2010/main" xmlns="" val="38300729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heel(1)">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1)">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18866"/>
            <a:ext cx="9966279" cy="5490494"/>
          </a:xfrm>
        </p:spPr>
        <p:txBody>
          <a:bodyPr>
            <a:normAutofit/>
          </a:bodyPr>
          <a:lstStyle/>
          <a:p>
            <a:r>
              <a:rPr lang="tr-TR"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Sistem yazılımı çeşitli bağımsız donanım bileşenlerinin uyum içinde çalışmalarından sorumludur.</a:t>
            </a:r>
          </a:p>
          <a:p>
            <a:r>
              <a:rPr lang="tr-TR"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Sistem yazılımı bilgisayar donanımının işletilmesi ve uygulama yazılımının çalıştırılması için bir platform sağlamak için tasarlanmış bir bilgisayar yazılımıdır.</a:t>
            </a:r>
          </a:p>
          <a:p>
            <a:r>
              <a:rPr lang="tr-TR"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En temel sistem yazılımı türleri şunlardır:</a:t>
            </a:r>
            <a:endParaRPr lang="tr-TR" sz="3600"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endParaRPr>
          </a:p>
        </p:txBody>
      </p:sp>
    </p:spTree>
    <p:extLst>
      <p:ext uri="{BB962C8B-B14F-4D97-AF65-F5344CB8AC3E}">
        <p14:creationId xmlns:p14="http://schemas.microsoft.com/office/powerpoint/2010/main" xmlns="" val="423388922"/>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2800" dirty="0">
                <a:solidFill>
                  <a:schemeClr val="accent3">
                    <a:lumMod val="75000"/>
                  </a:schemeClr>
                </a:solidFill>
                <a:latin typeface="Jokerman" panose="04090605060D06020702" pitchFamily="82" charset="0"/>
              </a:rPr>
              <a:t>En temel sistem yazılımı türleri şunlardır</a:t>
            </a:r>
            <a:r>
              <a:rPr lang="tr-TR" dirty="0">
                <a:solidFill>
                  <a:srgbClr val="252525"/>
                </a:solidFill>
                <a:latin typeface="Arial" panose="020B0604020202020204" pitchFamily="34" charset="0"/>
              </a:rPr>
              <a:t>:</a:t>
            </a:r>
            <a:endParaRPr lang="tr-TR" dirty="0"/>
          </a:p>
        </p:txBody>
      </p:sp>
      <p:sp>
        <p:nvSpPr>
          <p:cNvPr id="3" name="İçerik Yer Tutucusu 2"/>
          <p:cNvSpPr>
            <a:spLocks noGrp="1"/>
          </p:cNvSpPr>
          <p:nvPr>
            <p:ph idx="1"/>
          </p:nvPr>
        </p:nvSpPr>
        <p:spPr>
          <a:xfrm>
            <a:off x="1024128" y="2333766"/>
            <a:ext cx="9720073" cy="4271749"/>
          </a:xfrm>
        </p:spPr>
        <p:txBody>
          <a:bodyPr>
            <a:normAutofit lnSpcReduction="10000"/>
          </a:bodyPr>
          <a:lstStyle/>
          <a:p>
            <a:pPr>
              <a:buFont typeface="Arial" panose="020B0604020202020204" pitchFamily="34" charset="0"/>
              <a:buChar char="•"/>
            </a:pPr>
            <a:r>
              <a:rPr lang="tr-TR" sz="2400" dirty="0">
                <a:solidFill>
                  <a:schemeClr val="accent3">
                    <a:lumMod val="75000"/>
                  </a:schemeClr>
                </a:solidFill>
                <a:latin typeface="Jokerman" panose="04090605060D06020702" pitchFamily="82" charset="0"/>
              </a:rPr>
              <a:t>Bilgisayar </a:t>
            </a:r>
            <a:r>
              <a:rPr lang="tr-TR" sz="2400" dirty="0" err="1">
                <a:solidFill>
                  <a:schemeClr val="accent3">
                    <a:lumMod val="75000"/>
                  </a:schemeClr>
                </a:solidFill>
                <a:latin typeface="Jokerman" panose="04090605060D06020702" pitchFamily="82" charset="0"/>
              </a:rPr>
              <a:t>BIOS’u</a:t>
            </a:r>
            <a:r>
              <a:rPr lang="tr-TR" sz="2400" dirty="0">
                <a:solidFill>
                  <a:schemeClr val="accent3">
                    <a:lumMod val="75000"/>
                  </a:schemeClr>
                </a:solidFill>
                <a:latin typeface="Jokerman" panose="04090605060D06020702" pitchFamily="82" charset="0"/>
              </a:rPr>
              <a:t> ve aygıt yazılımı: Bilgisayara bağlı veya bilgisayar içindeki donanımı çalıştırmak ve kontrol etmek için gereken temel işlevselliği sağlar.</a:t>
            </a:r>
          </a:p>
          <a:p>
            <a:pPr>
              <a:buFont typeface="Arial" panose="020B0604020202020204" pitchFamily="34" charset="0"/>
              <a:buChar char="•"/>
            </a:pPr>
            <a:r>
              <a:rPr lang="tr-TR" sz="2400" dirty="0">
                <a:solidFill>
                  <a:schemeClr val="accent3">
                    <a:lumMod val="75000"/>
                  </a:schemeClr>
                </a:solidFill>
                <a:latin typeface="Jokerman" panose="04090605060D06020702" pitchFamily="82" charset="0"/>
              </a:rPr>
              <a:t>İşletim sistemi ( önde gelen örnekler; Microsoft Windows, Mac OS X ve Linux olmak üzere): Bilgisayar parçalarının; hafıza ile diskler arasında veri alışverişi veya monitöre görüntü sağlamak gibi görevleri uygulayarak birlikte çalışmasına olanak sağlar. Ayrıca üst düzey sistem yazılımı ve uygulama yazılımlarının çalıştırılması için bir platform oluşturur.</a:t>
            </a:r>
          </a:p>
          <a:p>
            <a:pPr>
              <a:buFont typeface="Arial" panose="020B0604020202020204" pitchFamily="34" charset="0"/>
              <a:buChar char="•"/>
            </a:pPr>
            <a:r>
              <a:rPr lang="tr-TR" sz="2400" dirty="0">
                <a:solidFill>
                  <a:schemeClr val="accent3">
                    <a:lumMod val="75000"/>
                  </a:schemeClr>
                </a:solidFill>
                <a:latin typeface="Jokerman" panose="04090605060D06020702" pitchFamily="82" charset="0"/>
              </a:rPr>
              <a:t>Yardımcı yazılım: Bilgisayarın analiz edilmesine, yapılandırılmasına, yönetilmesine ve optimize edilmesine yardımcı olur.</a:t>
            </a:r>
          </a:p>
          <a:p>
            <a:endParaRPr lang="tr-TR" sz="2400" dirty="0">
              <a:solidFill>
                <a:schemeClr val="accent3">
                  <a:lumMod val="75000"/>
                </a:schemeClr>
              </a:solidFill>
              <a:latin typeface="Jokerman" panose="04090605060D06020702" pitchFamily="82" charset="0"/>
            </a:endParaRPr>
          </a:p>
        </p:txBody>
      </p:sp>
    </p:spTree>
    <p:extLst>
      <p:ext uri="{BB962C8B-B14F-4D97-AF65-F5344CB8AC3E}">
        <p14:creationId xmlns:p14="http://schemas.microsoft.com/office/powerpoint/2010/main" xmlns="" val="152573416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18866"/>
            <a:ext cx="9853685" cy="5691116"/>
          </a:xfrm>
        </p:spPr>
        <p:txBody>
          <a:bodyPr>
            <a:noAutofit/>
          </a:bodyPr>
          <a:lstStyle/>
          <a:p>
            <a:r>
              <a:rPr lang="tr-TR" sz="2800" b="1" spc="50" dirty="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Ayrıca sistem yazılımı terimi, bazı yayınlarda yazılım geliştirme araçlarını tanımlamak için de kullanılır. Bilgisayar alıcıları nadiren sahip olduğu işletim sistemini öncelikli olarak dikkate alarak bir bilgisayar alırlar. Fakat cep telefonu gibi aygıtları satın alan kişiler için bu durumun tersi geçerli olabilir. Çünkü </a:t>
            </a:r>
            <a:r>
              <a:rPr lang="tr-TR" sz="2800" b="1" spc="50" dirty="0" err="1">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iPhone</a:t>
            </a:r>
            <a:r>
              <a:rPr lang="tr-TR" sz="2800" b="1" spc="50" dirty="0">
                <a:ln w="9525" cmpd="sng">
                  <a:solidFill>
                    <a:schemeClr val="accent1"/>
                  </a:solidFill>
                  <a:prstDash val="solid"/>
                </a:ln>
                <a:solidFill>
                  <a:srgbClr val="70AD47">
                    <a:tint val="1000"/>
                  </a:srgbClr>
                </a:solidFill>
                <a:effectLst>
                  <a:glow rad="38100">
                    <a:schemeClr val="accent1">
                      <a:alpha val="40000"/>
                    </a:schemeClr>
                  </a:glow>
                </a:effectLst>
                <a:latin typeface="Jokerman" panose="04090605060D06020702" pitchFamily="82" charset="0"/>
              </a:rPr>
              <a:t> örneğinde olduğu gibi bu tür aygıtların sistem yazılımlarının, son kullanıcı tarafından değiştirilmesi oldukça zordur. Ayrıca sistem yazılımı genellikle dahili ya da önceden yüklenmiş şekilde, yararlı ve hatta gerekli bir alt yapı kodu olarak görev yapar. Sistem yazılımının dışında, kullanıcıların dokümanlar oluşturmasına, oyun oynamasına, müzik dinlemesine ya da İnternet'te gezinmesine olanak sağlayan yazılımlara uygulama yazılımı denir.</a:t>
            </a:r>
          </a:p>
        </p:txBody>
      </p:sp>
    </p:spTree>
    <p:extLst>
      <p:ext uri="{BB962C8B-B14F-4D97-AF65-F5344CB8AC3E}">
        <p14:creationId xmlns:p14="http://schemas.microsoft.com/office/powerpoint/2010/main" xmlns="" val="38977182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12192000" cy="2125775"/>
          </a:xfrm>
        </p:spPr>
        <p:style>
          <a:lnRef idx="0">
            <a:schemeClr val="accent3"/>
          </a:lnRef>
          <a:fillRef idx="3">
            <a:schemeClr val="accent3"/>
          </a:fillRef>
          <a:effectRef idx="3">
            <a:schemeClr val="accent3"/>
          </a:effectRef>
          <a:fontRef idx="minor">
            <a:schemeClr val="lt1"/>
          </a:fontRef>
        </p:style>
        <p:txBody>
          <a:bodyPr>
            <a:normAutofit/>
          </a:bodyPr>
          <a:lstStyle/>
          <a:p>
            <a:r>
              <a:rPr lang="tr-TR" sz="9600" dirty="0" smtClean="0">
                <a:ln>
                  <a:solidFill>
                    <a:schemeClr val="bg1"/>
                  </a:solidFill>
                </a:ln>
                <a:solidFill>
                  <a:srgbClr val="FFB3F1"/>
                </a:solidFill>
                <a:effectLst>
                  <a:glow rad="101600">
                    <a:schemeClr val="bg1">
                      <a:alpha val="60000"/>
                    </a:schemeClr>
                  </a:glow>
                </a:effectLst>
                <a:latin typeface="Jokerman" panose="04090605060D06020702" pitchFamily="82" charset="0"/>
              </a:rPr>
              <a:t>Nisa s</a:t>
            </a:r>
            <a:endParaRPr lang="tr-TR" sz="9600" dirty="0">
              <a:ln>
                <a:solidFill>
                  <a:schemeClr val="bg1"/>
                </a:solidFill>
              </a:ln>
              <a:solidFill>
                <a:srgbClr val="FFB3F1"/>
              </a:solidFill>
              <a:effectLst>
                <a:glow rad="101600">
                  <a:schemeClr val="bg1">
                    <a:alpha val="60000"/>
                  </a:schemeClr>
                </a:glow>
              </a:effectLst>
              <a:latin typeface="Jokerman" panose="04090605060D06020702" pitchFamily="82" charset="0"/>
            </a:endParaRPr>
          </a:p>
        </p:txBody>
      </p:sp>
      <p:sp>
        <p:nvSpPr>
          <p:cNvPr id="3" name="İçerik Yer Tutucusu 2"/>
          <p:cNvSpPr>
            <a:spLocks noGrp="1"/>
          </p:cNvSpPr>
          <p:nvPr>
            <p:ph idx="1"/>
          </p:nvPr>
        </p:nvSpPr>
        <p:spPr>
          <a:xfrm>
            <a:off x="0" y="2125775"/>
            <a:ext cx="12192000" cy="4732225"/>
          </a:xfrm>
        </p:spPr>
        <p:style>
          <a:lnRef idx="0">
            <a:schemeClr val="accent3"/>
          </a:lnRef>
          <a:fillRef idx="3">
            <a:schemeClr val="accent3"/>
          </a:fillRef>
          <a:effectRef idx="3">
            <a:schemeClr val="accent3"/>
          </a:effectRef>
          <a:fontRef idx="minor">
            <a:schemeClr val="lt1"/>
          </a:fontRef>
        </p:style>
        <p:txBody>
          <a:bodyPr>
            <a:normAutofit/>
          </a:bodyPr>
          <a:lstStyle/>
          <a:p>
            <a:r>
              <a:rPr lang="tr-TR" sz="2400" dirty="0" smtClean="0">
                <a:latin typeface="Jokerman" panose="04090605060D06020702" pitchFamily="82" charset="0"/>
              </a:rPr>
              <a:t>                                                    </a:t>
            </a:r>
          </a:p>
          <a:p>
            <a:endParaRPr lang="tr-TR" sz="2400" dirty="0">
              <a:latin typeface="Jokerman" panose="04090605060D06020702" pitchFamily="82" charset="0"/>
            </a:endParaRPr>
          </a:p>
          <a:p>
            <a:endParaRPr lang="tr-TR" sz="2400" dirty="0" smtClean="0">
              <a:latin typeface="Jokerman" panose="04090605060D06020702" pitchFamily="82" charset="0"/>
            </a:endParaRPr>
          </a:p>
          <a:p>
            <a:endParaRPr lang="tr-TR" sz="2400" dirty="0">
              <a:latin typeface="Jokerman" panose="04090605060D06020702" pitchFamily="82" charset="0"/>
            </a:endParaRPr>
          </a:p>
          <a:p>
            <a:endParaRPr lang="tr-TR" sz="2400" dirty="0" smtClean="0">
              <a:latin typeface="Jokerman" panose="04090605060D06020702" pitchFamily="82" charset="0"/>
            </a:endParaRPr>
          </a:p>
          <a:p>
            <a:endParaRPr lang="tr-TR" sz="2400" dirty="0">
              <a:latin typeface="Jokerman" panose="04090605060D06020702" pitchFamily="82" charset="0"/>
            </a:endParaRPr>
          </a:p>
          <a:p>
            <a:endParaRPr lang="tr-TR" sz="2400" dirty="0" smtClean="0">
              <a:latin typeface="Jokerman" panose="04090605060D06020702" pitchFamily="82" charset="0"/>
            </a:endParaRPr>
          </a:p>
          <a:p>
            <a:r>
              <a:rPr lang="tr-TR" sz="4400" dirty="0">
                <a:latin typeface="Jokerman" panose="04090605060D06020702" pitchFamily="82" charset="0"/>
              </a:rPr>
              <a:t> </a:t>
            </a:r>
            <a:r>
              <a:rPr lang="tr-TR" sz="4400" dirty="0" smtClean="0">
                <a:latin typeface="Jokerman" panose="04090605060D06020702" pitchFamily="82" charset="0"/>
              </a:rPr>
              <a:t>                                                </a:t>
            </a:r>
            <a:endParaRPr lang="tr-TR" sz="4400" dirty="0" smtClean="0">
              <a:solidFill>
                <a:schemeClr val="accent1">
                  <a:lumMod val="60000"/>
                  <a:lumOff val="40000"/>
                </a:schemeClr>
              </a:solidFill>
              <a:latin typeface="Jokerman" panose="04090605060D06020702" pitchFamily="82" charset="0"/>
            </a:endParaRPr>
          </a:p>
          <a:p>
            <a:endParaRPr lang="tr-TR" sz="2400" dirty="0">
              <a:latin typeface="Jokerman" panose="04090605060D06020702" pitchFamily="82" charset="0"/>
            </a:endParaRPr>
          </a:p>
          <a:p>
            <a:endParaRPr lang="tr-TR" sz="2400" dirty="0" smtClean="0">
              <a:latin typeface="Jokerman" panose="04090605060D06020702" pitchFamily="82" charset="0"/>
            </a:endParaRPr>
          </a:p>
          <a:p>
            <a:endParaRPr lang="tr-TR" sz="2400" dirty="0">
              <a:latin typeface="Jokerman" panose="04090605060D06020702" pitchFamily="82" charset="0"/>
            </a:endParaRPr>
          </a:p>
          <a:p>
            <a:endParaRPr lang="tr-TR" sz="2400" dirty="0" smtClean="0">
              <a:latin typeface="Jokerman" panose="04090605060D06020702" pitchFamily="82" charset="0"/>
            </a:endParaRPr>
          </a:p>
          <a:p>
            <a:endParaRPr lang="tr-TR" sz="2400" dirty="0">
              <a:latin typeface="Jokerman" panose="04090605060D06020702" pitchFamily="82" charset="0"/>
            </a:endParaRPr>
          </a:p>
          <a:p>
            <a:pPr marL="0" indent="0">
              <a:buNone/>
            </a:pPr>
            <a:endParaRPr lang="tr-TR" sz="2400" dirty="0" smtClean="0">
              <a:latin typeface="Jokerman" panose="04090605060D06020702" pitchFamily="82" charset="0"/>
            </a:endParaRPr>
          </a:p>
        </p:txBody>
      </p:sp>
      <p:sp>
        <p:nvSpPr>
          <p:cNvPr id="4" name="Kalp 3"/>
          <p:cNvSpPr/>
          <p:nvPr/>
        </p:nvSpPr>
        <p:spPr>
          <a:xfrm>
            <a:off x="4749422" y="0"/>
            <a:ext cx="7442578" cy="6858000"/>
          </a:xfrm>
          <a:prstGeom prst="heart">
            <a:avLst/>
          </a:prstGeom>
          <a:solidFill>
            <a:schemeClr val="accent1">
              <a:lumMod val="40000"/>
              <a:lumOff val="60000"/>
            </a:schemeClr>
          </a:solidFill>
          <a:ln w="34925">
            <a:noFill/>
          </a:ln>
          <a:effectLst>
            <a:glow rad="622300">
              <a:schemeClr val="bg1"/>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6273972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ox(in)">
                                      <p:cBhvr>
                                        <p:cTn id="17" dur="2000"/>
                                        <p:tgtEl>
                                          <p:spTgt spid="3">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ox(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18866"/>
            <a:ext cx="9966279" cy="5490494"/>
          </a:xfrm>
        </p:spPr>
        <p:txBody>
          <a:bodyPr>
            <a:normAutofit/>
          </a:bodyPr>
          <a:lstStyle/>
          <a:p>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rPr>
              <a:t>İstenilen yazılımı kayıt edip istenilen zamanda çalıştırabilmeleri bilgisayarları çok yönlü kılıp </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hlinkClick r:id="rId3" tooltip="Hesap makinesi"/>
              </a:rPr>
              <a:t>hesap makinelerinden</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rPr>
              <a:t> ayıran ana </a:t>
            </a:r>
            <a:r>
              <a:rPr lang="tr-TR" sz="2800" dirty="0" err="1">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rPr>
              <a:t>özellikleridir.</a:t>
            </a:r>
            <a:r>
              <a:rPr lang="tr-TR" sz="2800" dirty="0" err="1">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hlinkClick r:id="rId4" tooltip="Church-Turing tezi"/>
              </a:rPr>
              <a:t>Church</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hlinkClick r:id="rId4" tooltip="Church-Turing tezi"/>
              </a:rPr>
              <a:t>-Turing tezi</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rPr>
              <a:t> bu çok yönlülüğün </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hlinkClick r:id="rId5" tooltip="Matematiksel"/>
              </a:rPr>
              <a:t>matematiksel</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rPr>
              <a:t> ifadesidir ve herhangi bir bilgisayarın bir diğer bilgisayarın görevlerini yerine getirebileceğinin altını çizer. Dolayısıyla, karmaşıklıkları ne düzeyde olursa olsun, </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hlinkClick r:id="rId6" tooltip="Cep bilgisayarı"/>
              </a:rPr>
              <a:t>cep bilgisayarından</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rPr>
              <a:t> </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hlinkClick r:id="rId7" tooltip="Süper bilgisayar"/>
              </a:rPr>
              <a:t>süper bilgisayarlara</a:t>
            </a:r>
            <a:r>
              <a:rPr lang="tr-TR" sz="2800" dirty="0">
                <a:ln w="10160">
                  <a:solidFill>
                    <a:schemeClr val="accent5"/>
                  </a:solidFill>
                  <a:prstDash val="solid"/>
                </a:ln>
                <a:solidFill>
                  <a:srgbClr val="FFFFFF"/>
                </a:solidFill>
                <a:effectLst>
                  <a:outerShdw blurRad="38100" dist="38100" dir="2700000" algn="tl">
                    <a:srgbClr val="000000">
                      <a:alpha val="43137"/>
                    </a:srgbClr>
                  </a:outerShdw>
                </a:effectLst>
                <a:latin typeface="Jokerman" panose="04090605060D06020702" pitchFamily="82" charset="0"/>
              </a:rPr>
              <a:t> kadar, bellek ve zaman sınırı olmadığı takdirde hepsi aynı görevleri yerine getirebilirler.</a:t>
            </a:r>
          </a:p>
        </p:txBody>
      </p:sp>
    </p:spTree>
    <p:extLst>
      <p:ext uri="{BB962C8B-B14F-4D97-AF65-F5344CB8AC3E}">
        <p14:creationId xmlns:p14="http://schemas.microsoft.com/office/powerpoint/2010/main" xmlns="" val="18341113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1024128" y="218364"/>
            <a:ext cx="10085150" cy="1896357"/>
          </a:xfrm>
        </p:spPr>
        <p:txBody>
          <a:bodyPr>
            <a:normAutofit/>
            <a:scene3d>
              <a:camera prst="orthographicFront"/>
              <a:lightRig rig="soft" dir="t">
                <a:rot lat="0" lon="0" rev="15600000"/>
              </a:lightRig>
            </a:scene3d>
            <a:sp3d extrusionH="57150" prstMaterial="softEdge">
              <a:bevelT w="25400" h="38100"/>
            </a:sp3d>
          </a:bodyPr>
          <a:lstStyle/>
          <a:p>
            <a:r>
              <a:rPr lang="tr-TR" sz="2800" b="1" u="sng" cap="none" spc="0" dirty="0" smtClean="0">
                <a:ln/>
                <a:solidFill>
                  <a:schemeClr val="accent4"/>
                </a:solidFill>
                <a:latin typeface="Jokerman" panose="04090605060D06020702" pitchFamily="82" charset="0"/>
              </a:rPr>
              <a:t>Bilgisayarın tarihçesi     </a:t>
            </a:r>
            <a:r>
              <a:rPr lang="tr-TR" sz="2800" b="1" u="sng" cap="none" spc="0" dirty="0">
                <a:ln/>
                <a:solidFill>
                  <a:schemeClr val="accent4"/>
                </a:solidFill>
                <a:latin typeface="Jokerman" panose="04090605060D06020702" pitchFamily="82" charset="0"/>
              </a:rPr>
              <a:t> </a:t>
            </a:r>
            <a:r>
              <a:rPr lang="tr-TR" sz="2800" b="1" u="sng" cap="none" spc="0" dirty="0" smtClean="0">
                <a:ln/>
                <a:solidFill>
                  <a:schemeClr val="accent4"/>
                </a:solidFill>
                <a:latin typeface="Jokerman" panose="04090605060D06020702" pitchFamily="82" charset="0"/>
              </a:rPr>
              <a:t>            İLK    ABAKÜS</a:t>
            </a:r>
            <a:endParaRPr lang="tr-TR" sz="2800" b="1" u="sng" cap="none" spc="0" dirty="0">
              <a:ln/>
              <a:solidFill>
                <a:schemeClr val="accent4"/>
              </a:solidFill>
              <a:latin typeface="Jokerman" panose="04090605060D06020702" pitchFamily="82" charset="0"/>
            </a:endParaRPr>
          </a:p>
        </p:txBody>
      </p:sp>
      <p:sp>
        <p:nvSpPr>
          <p:cNvPr id="3" name="İçerik Yer Tutucusu 2"/>
          <p:cNvSpPr>
            <a:spLocks noGrp="1"/>
          </p:cNvSpPr>
          <p:nvPr>
            <p:ph idx="1"/>
          </p:nvPr>
        </p:nvSpPr>
        <p:spPr/>
        <p:txBody>
          <a:bodyPr>
            <a:normAutofit/>
            <a:scene3d>
              <a:camera prst="orthographicFront"/>
              <a:lightRig rig="soft" dir="t">
                <a:rot lat="0" lon="0" rev="15600000"/>
              </a:lightRig>
            </a:scene3d>
            <a:sp3d extrusionH="57150" prstMaterial="softEdge">
              <a:bevelT w="25400" h="38100"/>
            </a:sp3d>
          </a:bodyPr>
          <a:lstStyle/>
          <a:p>
            <a:r>
              <a:rPr lang="tr-TR" sz="2400" u="sng" dirty="0">
                <a:ln/>
                <a:solidFill>
                  <a:schemeClr val="accent4"/>
                </a:solidFill>
                <a:latin typeface="Jokerman" panose="04090605060D06020702" pitchFamily="82" charset="0"/>
              </a:rPr>
              <a:t>Bilgisayarın tarihçesi, bilgiyi hesaplamak, düzenlemek ve değiştirmek için kullanılan </a:t>
            </a:r>
            <a:r>
              <a:rPr lang="tr-TR" sz="2400" u="sng" dirty="0">
                <a:ln/>
                <a:solidFill>
                  <a:schemeClr val="accent4"/>
                </a:solidFill>
                <a:latin typeface="Jokerman" panose="04090605060D06020702" pitchFamily="82" charset="0"/>
                <a:hlinkClick r:id="rId2" tooltip="Yazılım"/>
              </a:rPr>
              <a:t>yazılım</a:t>
            </a:r>
            <a:r>
              <a:rPr lang="tr-TR" sz="2400" u="sng" dirty="0">
                <a:ln/>
                <a:solidFill>
                  <a:schemeClr val="accent4"/>
                </a:solidFill>
                <a:latin typeface="Jokerman" panose="04090605060D06020702" pitchFamily="82" charset="0"/>
              </a:rPr>
              <a:t> ve </a:t>
            </a:r>
            <a:r>
              <a:rPr lang="tr-TR" sz="2400" u="sng" dirty="0">
                <a:ln/>
                <a:solidFill>
                  <a:schemeClr val="accent4"/>
                </a:solidFill>
                <a:latin typeface="Jokerman" panose="04090605060D06020702" pitchFamily="82" charset="0"/>
                <a:hlinkClick r:id="rId3" tooltip="Donanım"/>
              </a:rPr>
              <a:t>donanımların</a:t>
            </a:r>
            <a:r>
              <a:rPr lang="tr-TR" sz="2400" u="sng" dirty="0">
                <a:ln/>
                <a:solidFill>
                  <a:schemeClr val="accent4"/>
                </a:solidFill>
                <a:latin typeface="Jokerman" panose="04090605060D06020702" pitchFamily="82" charset="0"/>
              </a:rPr>
              <a:t> tarihsel gelişiminden bahsetmektedir. Bilgisayar, en basit bakış açısıyla bir matematiksel işlemci, yani bir hesap aracıdır ve veri işler</a:t>
            </a:r>
            <a:r>
              <a:rPr lang="tr-TR" sz="2400" u="sng" dirty="0" smtClean="0">
                <a:ln/>
                <a:solidFill>
                  <a:schemeClr val="accent4"/>
                </a:solidFill>
                <a:latin typeface="Jokerman" panose="04090605060D06020702" pitchFamily="82" charset="0"/>
              </a:rPr>
              <a:t>.</a:t>
            </a:r>
            <a:r>
              <a:rPr lang="tr-TR" sz="2400" u="sng" dirty="0">
                <a:ln/>
                <a:solidFill>
                  <a:schemeClr val="accent4"/>
                </a:solidFill>
                <a:latin typeface="Jokerman" panose="04090605060D06020702" pitchFamily="82" charset="0"/>
              </a:rPr>
              <a:t> Bazı kaynaklarda basit hesap makinesi olan </a:t>
            </a:r>
            <a:r>
              <a:rPr lang="tr-TR" sz="2400" u="sng" dirty="0">
                <a:ln/>
                <a:solidFill>
                  <a:schemeClr val="accent4"/>
                </a:solidFill>
                <a:latin typeface="Jokerman" panose="04090605060D06020702" pitchFamily="82" charset="0"/>
                <a:hlinkClick r:id="rId4" tooltip="Abaküs"/>
              </a:rPr>
              <a:t>abaküs</a:t>
            </a:r>
            <a:r>
              <a:rPr lang="tr-TR" sz="2400" u="sng" dirty="0">
                <a:ln/>
                <a:solidFill>
                  <a:schemeClr val="accent4"/>
                </a:solidFill>
                <a:latin typeface="Jokerman" panose="04090605060D06020702" pitchFamily="82" charset="0"/>
              </a:rPr>
              <a:t>, ilk bilgisayar olarak tanımlanmaktadır. Bilgisayarın geçmişi yaklaşık 2000 yıl öncesine dayanmaktadır. 1642 yılında </a:t>
            </a:r>
            <a:r>
              <a:rPr lang="tr-TR" sz="2400" u="sng" dirty="0" err="1">
                <a:ln/>
                <a:solidFill>
                  <a:schemeClr val="accent4"/>
                </a:solidFill>
                <a:latin typeface="Jokerman" panose="04090605060D06020702" pitchFamily="82" charset="0"/>
                <a:hlinkClick r:id="rId5" tooltip="Blaise Pascal"/>
              </a:rPr>
              <a:t>Blaise</a:t>
            </a:r>
            <a:r>
              <a:rPr lang="tr-TR" sz="2400" u="sng" dirty="0">
                <a:ln/>
                <a:solidFill>
                  <a:schemeClr val="accent4"/>
                </a:solidFill>
                <a:latin typeface="Jokerman" panose="04090605060D06020702" pitchFamily="82" charset="0"/>
                <a:hlinkClick r:id="rId5" tooltip="Blaise Pascal"/>
              </a:rPr>
              <a:t> Pascal</a:t>
            </a:r>
            <a:r>
              <a:rPr lang="tr-TR" sz="2400" u="sng" dirty="0">
                <a:ln/>
                <a:solidFill>
                  <a:schemeClr val="accent4"/>
                </a:solidFill>
                <a:latin typeface="Jokerman" panose="04090605060D06020702" pitchFamily="82" charset="0"/>
              </a:rPr>
              <a:t> tarafından yapılan hesap makinesine her ne kadar </a:t>
            </a:r>
            <a:r>
              <a:rPr lang="tr-TR" sz="2400" u="sng" dirty="0">
                <a:ln/>
                <a:solidFill>
                  <a:schemeClr val="accent4"/>
                </a:solidFill>
                <a:latin typeface="Jokerman" panose="04090605060D06020702" pitchFamily="82" charset="0"/>
                <a:hlinkClick r:id="rId6" tooltip="Sayısal"/>
              </a:rPr>
              <a:t>sayısal</a:t>
            </a:r>
            <a:r>
              <a:rPr lang="tr-TR" sz="2400" u="sng" dirty="0">
                <a:ln/>
                <a:solidFill>
                  <a:schemeClr val="accent4"/>
                </a:solidFill>
                <a:latin typeface="Jokerman" panose="04090605060D06020702" pitchFamily="82" charset="0"/>
              </a:rPr>
              <a:t> dendiyse de bugünkü anlamda sayısal kavramından çok uzaktı.</a:t>
            </a:r>
            <a:r>
              <a:rPr lang="tr-TR" sz="2400" u="sng" baseline="30000" dirty="0">
                <a:ln/>
                <a:solidFill>
                  <a:schemeClr val="accent4"/>
                </a:solidFill>
                <a:latin typeface="Jokerman" panose="04090605060D06020702" pitchFamily="82" charset="0"/>
              </a:rPr>
              <a:t>[</a:t>
            </a:r>
            <a:r>
              <a:rPr lang="tr-TR" sz="2400" i="1" u="sng" baseline="30000" dirty="0">
                <a:ln/>
                <a:solidFill>
                  <a:schemeClr val="accent4"/>
                </a:solidFill>
                <a:latin typeface="Jokerman" panose="04090605060D06020702" pitchFamily="82" charset="0"/>
                <a:hlinkClick r:id="rId7" tooltip="Vikipedi:Kaynak gösterme"/>
              </a:rPr>
              <a:t>kaynak belirtilmeli</a:t>
            </a:r>
            <a:r>
              <a:rPr lang="tr-TR" sz="2400" u="sng" baseline="30000" dirty="0">
                <a:ln/>
                <a:solidFill>
                  <a:schemeClr val="accent4"/>
                </a:solidFill>
                <a:latin typeface="Jokerman" panose="04090605060D06020702" pitchFamily="82" charset="0"/>
              </a:rPr>
              <a:t>]</a:t>
            </a:r>
            <a:r>
              <a:rPr lang="tr-TR" sz="2400" u="sng" dirty="0">
                <a:ln/>
                <a:solidFill>
                  <a:schemeClr val="accent4"/>
                </a:solidFill>
                <a:latin typeface="Jokerman" panose="04090605060D06020702" pitchFamily="82" charset="0"/>
              </a:rPr>
              <a:t> Kaba tuşlarla sayı girişi yapılarak toplama ve çıkarma dışında bir işlem yapılamıyordu</a:t>
            </a:r>
            <a:r>
              <a:rPr lang="tr-TR" b="1" dirty="0">
                <a:ln/>
                <a:solidFill>
                  <a:schemeClr val="accent4"/>
                </a:solidFill>
                <a:latin typeface="Arial" panose="020B0604020202020204" pitchFamily="34" charset="0"/>
              </a:rPr>
              <a:t>.</a:t>
            </a:r>
            <a:endParaRPr lang="tr-TR" b="1" dirty="0">
              <a:ln/>
              <a:solidFill>
                <a:schemeClr val="accent4"/>
              </a:solidFill>
            </a:endParaRPr>
          </a:p>
        </p:txBody>
      </p:sp>
      <p:pic>
        <p:nvPicPr>
          <p:cNvPr id="1029" name="Picture 5" descr="https://upload.wikimedia.org/wikipedia/commons/thumb/a/af/Abacus_6.png/200px-Abacus_6.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9025633" y="227303"/>
            <a:ext cx="2863930" cy="1675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41811929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barn(inVertical)">
                                      <p:cBhvr>
                                        <p:cTn id="12" dur="5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64276" y="777923"/>
            <a:ext cx="9979926" cy="5531438"/>
          </a:xfrm>
        </p:spPr>
        <p:txBody>
          <a:bodyPr/>
          <a:lstStyle/>
          <a:p>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1671'de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2" tooltip="Gottfried Leibniz"/>
              </a:rPr>
              <a:t>Gottfreid</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2" tooltip="Gottfried Leibniz"/>
              </a:rPr>
              <a:t> Wilhelm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2" tooltip="Gottfried Leibniz"/>
              </a:rPr>
              <a:t>von</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2" tooltip="Gottfried Leibniz"/>
              </a:rPr>
              <a:t>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2" tooltip="Gottfried Leibniz"/>
              </a:rPr>
              <a:t>Leibniz</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 tarafından tasarlanan gelişmiş hesap makinesi, ancak 1694 yılında hayata geçirilebilmiş olup, özel dişliler aracılığıyla dört işlemi yapabiliyordu. Ancak Pascal ve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Leibniz</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 tarafından yapılan bu aygıtlar yaygın kullanım alanı bulamamışlardır.</a:t>
            </a:r>
          </a:p>
          <a:p>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Ticari anlamda kullanılabilen ilk mekanik hesap makinesi 1820 yılında </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3" tooltip="Charles Xavier Thomas (sayfa mevcut değil)"/>
              </a:rPr>
              <a:t>Charles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3" tooltip="Charles Xavier Thomas (sayfa mevcut değil)"/>
              </a:rPr>
              <a:t>Xavier</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3" tooltip="Charles Xavier Thomas (sayfa mevcut değil)"/>
              </a:rPr>
              <a:t> Thomas</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 tarafından yapılmıştır. </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4" tooltip="Charles Babbage"/>
              </a:rPr>
              <a:t>Charles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4" tooltip="Charles Babbage"/>
              </a:rPr>
              <a:t>Babbage</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 ise, uzun araştırmalar ve birkaç denemeden sonra buharla çalışan otomatik hesap makinesini 1823 yılında yapmıştır. Bu alanda ilk büyük gelişme; 1890'da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5" tooltip="Hermann Hollerith (sayfa mevcut değil)"/>
              </a:rPr>
              <a:t>Hermann</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5" tooltip="Hermann Hollerith (sayfa mevcut değil)"/>
              </a:rPr>
              <a:t> </a:t>
            </a:r>
            <a:r>
              <a:rPr lang="tr-TR"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5" tooltip="Hermann Hollerith (sayfa mevcut değil)"/>
              </a:rPr>
              <a:t>Hollerith</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 tarafından yapılan ve </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hlinkClick r:id="rId6" tooltip="Delikli kart"/>
              </a:rPr>
              <a:t>delikli kart</a:t>
            </a:r>
            <a:r>
              <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rPr>
              <a:t> sistemiyle veri girişi yapılan bilgisayar olmuştur. Bu sistemde işlem hızının artması ve hataların azalması büyük bir ilerleme sayılmıştır.</a:t>
            </a:r>
          </a:p>
          <a:p>
            <a:endParaRPr lang="tr-TR"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Jokerman" panose="04090605060D06020702" pitchFamily="82" charset="0"/>
            </a:endParaRPr>
          </a:p>
        </p:txBody>
      </p:sp>
    </p:spTree>
    <p:extLst>
      <p:ext uri="{BB962C8B-B14F-4D97-AF65-F5344CB8AC3E}">
        <p14:creationId xmlns:p14="http://schemas.microsoft.com/office/powerpoint/2010/main" xmlns="" val="17549760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91570" y="818866"/>
            <a:ext cx="9952631" cy="5490494"/>
          </a:xfrm>
        </p:spPr>
        <p:txBody>
          <a:bodyPr>
            <a:normAutofit/>
          </a:bodyPr>
          <a:lstStyle/>
          <a:p>
            <a:r>
              <a:rPr lang="tr-TR" sz="2400" dirty="0">
                <a:solidFill>
                  <a:schemeClr val="accent1">
                    <a:lumMod val="60000"/>
                    <a:lumOff val="40000"/>
                  </a:schemeClr>
                </a:solidFill>
                <a:latin typeface="Jokerman" panose="04090605060D06020702" pitchFamily="82" charset="0"/>
              </a:rPr>
              <a:t>Asıl büyük ilerlemeyi </a:t>
            </a:r>
            <a:r>
              <a:rPr lang="tr-TR" sz="2400" dirty="0" err="1">
                <a:solidFill>
                  <a:schemeClr val="accent1">
                    <a:lumMod val="60000"/>
                    <a:lumOff val="40000"/>
                  </a:schemeClr>
                </a:solidFill>
                <a:latin typeface="Jokerman" panose="04090605060D06020702" pitchFamily="82" charset="0"/>
                <a:hlinkClick r:id="rId2" tooltip="Howard Hathaway Aiken (sayfa mevcut değil)"/>
              </a:rPr>
              <a:t>Howard</a:t>
            </a:r>
            <a:r>
              <a:rPr lang="tr-TR" sz="2400" dirty="0">
                <a:solidFill>
                  <a:schemeClr val="accent1">
                    <a:lumMod val="60000"/>
                    <a:lumOff val="40000"/>
                  </a:schemeClr>
                </a:solidFill>
                <a:latin typeface="Jokerman" panose="04090605060D06020702" pitchFamily="82" charset="0"/>
                <a:hlinkClick r:id="rId2" tooltip="Howard Hathaway Aiken (sayfa mevcut değil)"/>
              </a:rPr>
              <a:t> </a:t>
            </a:r>
            <a:r>
              <a:rPr lang="tr-TR" sz="2400" dirty="0" err="1">
                <a:solidFill>
                  <a:schemeClr val="accent1">
                    <a:lumMod val="60000"/>
                    <a:lumOff val="40000"/>
                  </a:schemeClr>
                </a:solidFill>
                <a:latin typeface="Jokerman" panose="04090605060D06020702" pitchFamily="82" charset="0"/>
                <a:hlinkClick r:id="rId2" tooltip="Howard Hathaway Aiken (sayfa mevcut değil)"/>
              </a:rPr>
              <a:t>Hathaway</a:t>
            </a:r>
            <a:r>
              <a:rPr lang="tr-TR" sz="2400" dirty="0">
                <a:solidFill>
                  <a:schemeClr val="accent1">
                    <a:lumMod val="60000"/>
                    <a:lumOff val="40000"/>
                  </a:schemeClr>
                </a:solidFill>
                <a:latin typeface="Jokerman" panose="04090605060D06020702" pitchFamily="82" charset="0"/>
                <a:hlinkClick r:id="rId2" tooltip="Howard Hathaway Aiken (sayfa mevcut değil)"/>
              </a:rPr>
              <a:t> </a:t>
            </a:r>
            <a:r>
              <a:rPr lang="tr-TR" sz="2400" dirty="0" err="1">
                <a:solidFill>
                  <a:schemeClr val="accent1">
                    <a:lumMod val="60000"/>
                    <a:lumOff val="40000"/>
                  </a:schemeClr>
                </a:solidFill>
                <a:latin typeface="Jokerman" panose="04090605060D06020702" pitchFamily="82" charset="0"/>
                <a:hlinkClick r:id="rId2" tooltip="Howard Hathaway Aiken (sayfa mevcut değil)"/>
              </a:rPr>
              <a:t>Aiken</a:t>
            </a:r>
            <a:r>
              <a:rPr lang="tr-TR" sz="2400" dirty="0">
                <a:solidFill>
                  <a:schemeClr val="accent1">
                    <a:lumMod val="60000"/>
                    <a:lumOff val="40000"/>
                  </a:schemeClr>
                </a:solidFill>
                <a:latin typeface="Jokerman" panose="04090605060D06020702" pitchFamily="82" charset="0"/>
              </a:rPr>
              <a:t>, 1937'de </a:t>
            </a:r>
            <a:r>
              <a:rPr lang="tr-TR" sz="2400" dirty="0">
                <a:solidFill>
                  <a:schemeClr val="accent1">
                    <a:lumMod val="60000"/>
                    <a:lumOff val="40000"/>
                  </a:schemeClr>
                </a:solidFill>
                <a:latin typeface="Jokerman" panose="04090605060D06020702" pitchFamily="82" charset="0"/>
                <a:hlinkClick r:id="rId3" tooltip="Mark 1 (sayfa mevcut değil)"/>
              </a:rPr>
              <a:t>Mark 1</a:t>
            </a:r>
            <a:r>
              <a:rPr lang="tr-TR" sz="2400" dirty="0">
                <a:solidFill>
                  <a:schemeClr val="accent1">
                    <a:lumMod val="60000"/>
                    <a:lumOff val="40000"/>
                  </a:schemeClr>
                </a:solidFill>
                <a:latin typeface="Jokerman" panose="04090605060D06020702" pitchFamily="82" charset="0"/>
              </a:rPr>
              <a:t> adını verdiği bilgisayarda yarı elektronik devreler kullanmakla yapmıştır. Mark 1 de </a:t>
            </a:r>
            <a:r>
              <a:rPr lang="tr-TR" sz="2400" dirty="0">
                <a:solidFill>
                  <a:schemeClr val="accent1">
                    <a:lumMod val="60000"/>
                    <a:lumOff val="40000"/>
                  </a:schemeClr>
                </a:solidFill>
                <a:latin typeface="Jokerman" panose="04090605060D06020702" pitchFamily="82" charset="0"/>
                <a:hlinkClick r:id="rId4" tooltip="Delikli kart"/>
              </a:rPr>
              <a:t>delikli kart</a:t>
            </a:r>
            <a:r>
              <a:rPr lang="tr-TR" sz="2400" dirty="0">
                <a:solidFill>
                  <a:schemeClr val="accent1">
                    <a:lumMod val="60000"/>
                    <a:lumOff val="40000"/>
                  </a:schemeClr>
                </a:solidFill>
                <a:latin typeface="Jokerman" panose="04090605060D06020702" pitchFamily="82" charset="0"/>
              </a:rPr>
              <a:t> sistemiyle çalışmasına karşın; daha önceki benzerlerinden farklı olarak, </a:t>
            </a:r>
            <a:r>
              <a:rPr lang="tr-TR" sz="2400" dirty="0">
                <a:solidFill>
                  <a:schemeClr val="accent1">
                    <a:lumMod val="60000"/>
                    <a:lumOff val="40000"/>
                  </a:schemeClr>
                </a:solidFill>
                <a:latin typeface="Jokerman" panose="04090605060D06020702" pitchFamily="82" charset="0"/>
                <a:hlinkClick r:id="rId5" tooltip="Logaritma"/>
              </a:rPr>
              <a:t>logaritma</a:t>
            </a:r>
            <a:r>
              <a:rPr lang="tr-TR" sz="2400" dirty="0">
                <a:solidFill>
                  <a:schemeClr val="accent1">
                    <a:lumMod val="60000"/>
                    <a:lumOff val="40000"/>
                  </a:schemeClr>
                </a:solidFill>
                <a:latin typeface="Jokerman" panose="04090605060D06020702" pitchFamily="82" charset="0"/>
              </a:rPr>
              <a:t> ve </a:t>
            </a:r>
            <a:r>
              <a:rPr lang="tr-TR" sz="2400" dirty="0">
                <a:solidFill>
                  <a:schemeClr val="accent1">
                    <a:lumMod val="60000"/>
                    <a:lumOff val="40000"/>
                  </a:schemeClr>
                </a:solidFill>
                <a:latin typeface="Jokerman" panose="04090605060D06020702" pitchFamily="82" charset="0"/>
                <a:hlinkClick r:id="rId6" tooltip="Trigonometri"/>
              </a:rPr>
              <a:t>trigonometri</a:t>
            </a:r>
            <a:r>
              <a:rPr lang="tr-TR" sz="2400" dirty="0">
                <a:solidFill>
                  <a:schemeClr val="accent1">
                    <a:lumMod val="60000"/>
                    <a:lumOff val="40000"/>
                  </a:schemeClr>
                </a:solidFill>
                <a:latin typeface="Jokerman" panose="04090605060D06020702" pitchFamily="82" charset="0"/>
              </a:rPr>
              <a:t> fonksiyonlarını da hesaplayabiliyordu. Yavaş olduğu halde, tam otomatik olarak çalışması ve uzun işlemleri çözebilmesi ona büyük avantaj sağlıyordu.</a:t>
            </a:r>
          </a:p>
          <a:p>
            <a:r>
              <a:rPr lang="tr-TR" sz="2400" dirty="0">
                <a:solidFill>
                  <a:schemeClr val="accent1">
                    <a:lumMod val="60000"/>
                    <a:lumOff val="40000"/>
                  </a:schemeClr>
                </a:solidFill>
                <a:latin typeface="Jokerman" panose="04090605060D06020702" pitchFamily="82" charset="0"/>
              </a:rPr>
              <a:t>Çağdaş bilgisayarların tarihi 4 döneme ayrılarak incelenir.</a:t>
            </a:r>
          </a:p>
          <a:p>
            <a:endParaRPr lang="tr-TR" sz="2400" dirty="0">
              <a:solidFill>
                <a:schemeClr val="accent1">
                  <a:lumMod val="60000"/>
                  <a:lumOff val="40000"/>
                </a:schemeClr>
              </a:solidFill>
              <a:latin typeface="Jokerman" panose="04090605060D06020702" pitchFamily="82" charset="0"/>
            </a:endParaRPr>
          </a:p>
        </p:txBody>
      </p:sp>
    </p:spTree>
    <p:extLst>
      <p:ext uri="{BB962C8B-B14F-4D97-AF65-F5344CB8AC3E}">
        <p14:creationId xmlns:p14="http://schemas.microsoft.com/office/powerpoint/2010/main" xmlns="" val="41145281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7922" y="846161"/>
            <a:ext cx="9966279" cy="5463199"/>
          </a:xfrm>
        </p:spPr>
        <p:txBody>
          <a:bodyPr>
            <a:scene3d>
              <a:camera prst="orthographicFront"/>
              <a:lightRig rig="harsh" dir="t"/>
            </a:scene3d>
            <a:sp3d extrusionH="57150" prstMaterial="matte">
              <a:bevelT w="63500" h="12700" prst="angle"/>
              <a:contourClr>
                <a:schemeClr val="bg1">
                  <a:lumMod val="65000"/>
                </a:schemeClr>
              </a:contourClr>
            </a:sp3d>
          </a:bodyPr>
          <a:lstStyle/>
          <a:p>
            <a:r>
              <a:rPr lang="tr-TR" sz="2400" b="1" u="sng"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Çağdaş bilgisayarların tarihi 4 döneme ayrılarak incelenir.</a:t>
            </a:r>
          </a:p>
          <a:p>
            <a:pPr>
              <a:buFont typeface="Arial" panose="020B0604020202020204" pitchFamily="34" charset="0"/>
              <a:buChar char="•"/>
            </a:pP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1. Kuşak (1950-1958): Lambalı teknolojiye dayanan </a:t>
            </a:r>
            <a:r>
              <a:rPr lang="tr-TR" sz="2400" b="1" dirty="0"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Eniac</a:t>
            </a: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 benzeri çok büyük aygıtlar.</a:t>
            </a:r>
          </a:p>
          <a:p>
            <a:pPr>
              <a:buFont typeface="Arial" panose="020B0604020202020204" pitchFamily="34" charset="0"/>
              <a:buChar char="•"/>
            </a:pP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2. Kuşak (1958-1964): </a:t>
            </a:r>
            <a:r>
              <a:rPr lang="tr-TR" sz="2400" b="1" dirty="0"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hlinkClick r:id="rId2" tooltip="Transistör"/>
              </a:rPr>
              <a:t>Transistör</a:t>
            </a: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 kullanan bilgisayarlar.</a:t>
            </a:r>
          </a:p>
          <a:p>
            <a:pPr>
              <a:buFont typeface="Arial" panose="020B0604020202020204" pitchFamily="34" charset="0"/>
              <a:buChar char="•"/>
            </a:pP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3. Kuşak (1965-1971): </a:t>
            </a:r>
            <a:r>
              <a:rPr lang="tr-TR" sz="2400" b="1" dirty="0"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Transistör</a:t>
            </a: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 yerine </a:t>
            </a:r>
            <a:r>
              <a:rPr lang="tr-TR" sz="2400" b="1" dirty="0"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hlinkClick r:id="rId3" tooltip="Tümdevre"/>
              </a:rPr>
              <a:t>tümdevre</a:t>
            </a: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 kullanan bilgisayarlar. Bu dönemde bilgisayarları kendi aralarında iletişim de kurabiliyorlar.</a:t>
            </a:r>
          </a:p>
          <a:p>
            <a:pPr>
              <a:buFont typeface="Arial" panose="020B0604020202020204" pitchFamily="34" charset="0"/>
              <a:buChar char="•"/>
            </a:pP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4. Kuşak (1972-günümüz): Günümüz </a:t>
            </a:r>
            <a:r>
              <a:rPr lang="tr-TR" sz="2400" b="1" dirty="0"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bilgisayaları</a:t>
            </a:r>
            <a:r>
              <a:rPr lang="tr-TR"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Jokerman" panose="04090605060D06020702" pitchFamily="82" charset="0"/>
              </a:rPr>
              <a:t>.</a:t>
            </a:r>
          </a:p>
          <a:p>
            <a:endParaRPr lang="tr-TR" b="1" dirty="0">
              <a:ln/>
              <a:solidFill>
                <a:schemeClr val="accent3"/>
              </a:solidFill>
            </a:endParaRPr>
          </a:p>
        </p:txBody>
      </p:sp>
    </p:spTree>
    <p:extLst>
      <p:ext uri="{BB962C8B-B14F-4D97-AF65-F5344CB8AC3E}">
        <p14:creationId xmlns:p14="http://schemas.microsoft.com/office/powerpoint/2010/main" xmlns="" val="11271967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1"/>
          <p:cNvSpPr>
            <a:spLocks noGrp="1"/>
          </p:cNvSpPr>
          <p:nvPr>
            <p:ph type="title"/>
          </p:nvPr>
        </p:nvSpPr>
        <p:spPr>
          <a:xfrm>
            <a:off x="819412" y="573618"/>
            <a:ext cx="9720072" cy="1499616"/>
          </a:xfrm>
        </p:spPr>
        <p:txBody>
          <a:bodyPr/>
          <a:lstStyle/>
          <a:p>
            <a:r>
              <a:rPr lang="tr-TR" dirty="0" smtClean="0"/>
              <a:t>                    </a:t>
            </a:r>
            <a:r>
              <a:rPr lang="tr-TR" sz="3600" dirty="0" smtClean="0">
                <a:latin typeface="Jokerman" panose="04090605060D06020702" pitchFamily="82" charset="0"/>
              </a:rPr>
              <a:t>ilk bilgisayar </a:t>
            </a:r>
            <a:r>
              <a:rPr lang="tr-TR" sz="3600" dirty="0" err="1" smtClean="0">
                <a:latin typeface="Jokerman" panose="04090605060D06020702" pitchFamily="82" charset="0"/>
              </a:rPr>
              <a:t>eniac</a:t>
            </a:r>
            <a:r>
              <a:rPr lang="tr-TR" sz="3600" dirty="0" smtClean="0">
                <a:latin typeface="Jokerman" panose="04090605060D06020702" pitchFamily="82" charset="0"/>
              </a:rPr>
              <a:t> </a:t>
            </a:r>
            <a:endParaRPr lang="tr-TR" sz="3600" dirty="0">
              <a:latin typeface="Jokerman" panose="04090605060D06020702" pitchFamily="82" charset="0"/>
            </a:endParaRPr>
          </a:p>
        </p:txBody>
      </p:sp>
      <p:sp>
        <p:nvSpPr>
          <p:cNvPr id="3" name="İçerik Yer Tutucusu 2"/>
          <p:cNvSpPr>
            <a:spLocks noGrp="1"/>
          </p:cNvSpPr>
          <p:nvPr>
            <p:ph idx="1"/>
          </p:nvPr>
        </p:nvSpPr>
        <p:spPr>
          <a:xfrm>
            <a:off x="819413" y="2493332"/>
            <a:ext cx="9911142" cy="3795556"/>
          </a:xfrm>
        </p:spPr>
        <p:txBody>
          <a:bodyPr>
            <a:normAutofit/>
          </a:bodyPr>
          <a:lstStyle/>
          <a:p>
            <a:r>
              <a:rPr lang="tr-TR" sz="2400" dirty="0">
                <a:solidFill>
                  <a:srgbClr val="0B0080"/>
                </a:solidFill>
                <a:latin typeface="Jokerman" panose="04090605060D06020702" pitchFamily="82" charset="0"/>
                <a:hlinkClick r:id="rId2" tooltip="II. Dünya Savaşı"/>
              </a:rPr>
              <a:t>II.</a:t>
            </a:r>
            <a:r>
              <a:rPr lang="tr-TR" dirty="0">
                <a:solidFill>
                  <a:srgbClr val="0B0080"/>
                </a:solidFill>
                <a:latin typeface="Jokerman" panose="04090605060D06020702" pitchFamily="82" charset="0"/>
                <a:hlinkClick r:id="rId2" tooltip="II. Dünya Savaşı"/>
              </a:rPr>
              <a:t> </a:t>
            </a:r>
            <a:r>
              <a:rPr lang="tr-TR" sz="2400" dirty="0">
                <a:solidFill>
                  <a:srgbClr val="0B0080"/>
                </a:solidFill>
                <a:latin typeface="Jokerman" panose="04090605060D06020702" pitchFamily="82" charset="0"/>
                <a:hlinkClick r:id="rId2" tooltip="II. Dünya Savaşı"/>
              </a:rPr>
              <a:t>Dünya Savaşı</a:t>
            </a:r>
            <a:r>
              <a:rPr lang="tr-TR" sz="2400" dirty="0">
                <a:solidFill>
                  <a:srgbClr val="252525"/>
                </a:solidFill>
                <a:latin typeface="Jokerman" panose="04090605060D06020702" pitchFamily="82" charset="0"/>
              </a:rPr>
              <a:t> sürecinde, ordunun daha hızlı bilgisayarlara gereksinim duyması, bilgisayar tarihinde bir devrim yaratan </a:t>
            </a:r>
            <a:r>
              <a:rPr lang="tr-TR" sz="2400" dirty="0" err="1">
                <a:solidFill>
                  <a:srgbClr val="0B0080"/>
                </a:solidFill>
                <a:latin typeface="Jokerman" panose="04090605060D06020702" pitchFamily="82" charset="0"/>
                <a:hlinkClick r:id="rId3" tooltip="ENIAC"/>
              </a:rPr>
              <a:t>ENIAC</a:t>
            </a:r>
            <a:r>
              <a:rPr lang="tr-TR" sz="2400" dirty="0" err="1">
                <a:solidFill>
                  <a:srgbClr val="252525"/>
                </a:solidFill>
                <a:latin typeface="Jokerman" panose="04090605060D06020702" pitchFamily="82" charset="0"/>
              </a:rPr>
              <a:t>'ın</a:t>
            </a:r>
            <a:r>
              <a:rPr lang="tr-TR" sz="2400" dirty="0">
                <a:solidFill>
                  <a:srgbClr val="252525"/>
                </a:solidFill>
                <a:latin typeface="Jokerman" panose="04090605060D06020702" pitchFamily="82" charset="0"/>
              </a:rPr>
              <a:t> yapılmasına yol açmıştır. ENIAC, </a:t>
            </a:r>
            <a:r>
              <a:rPr lang="tr-TR" sz="2400" dirty="0">
                <a:solidFill>
                  <a:srgbClr val="A55858"/>
                </a:solidFill>
                <a:latin typeface="Jokerman" panose="04090605060D06020702" pitchFamily="82" charset="0"/>
                <a:hlinkClick r:id="rId4" tooltip="J. Presper Eckert (sayfa mevcut değil)"/>
              </a:rPr>
              <a:t>J. </a:t>
            </a:r>
            <a:r>
              <a:rPr lang="tr-TR" sz="2400" dirty="0" err="1">
                <a:solidFill>
                  <a:srgbClr val="A55858"/>
                </a:solidFill>
                <a:latin typeface="Jokerman" panose="04090605060D06020702" pitchFamily="82" charset="0"/>
                <a:hlinkClick r:id="rId4" tooltip="J. Presper Eckert (sayfa mevcut değil)"/>
              </a:rPr>
              <a:t>Presper</a:t>
            </a:r>
            <a:r>
              <a:rPr lang="tr-TR" sz="2400" dirty="0">
                <a:solidFill>
                  <a:srgbClr val="A55858"/>
                </a:solidFill>
                <a:latin typeface="Jokerman" panose="04090605060D06020702" pitchFamily="82" charset="0"/>
                <a:hlinkClick r:id="rId4" tooltip="J. Presper Eckert (sayfa mevcut değil)"/>
              </a:rPr>
              <a:t> </a:t>
            </a:r>
            <a:r>
              <a:rPr lang="tr-TR" sz="2400" dirty="0" err="1">
                <a:solidFill>
                  <a:srgbClr val="A55858"/>
                </a:solidFill>
                <a:latin typeface="Jokerman" panose="04090605060D06020702" pitchFamily="82" charset="0"/>
                <a:hlinkClick r:id="rId4" tooltip="J. Presper Eckert (sayfa mevcut değil)"/>
              </a:rPr>
              <a:t>Eckert</a:t>
            </a:r>
            <a:r>
              <a:rPr lang="tr-TR" sz="2400" dirty="0">
                <a:solidFill>
                  <a:srgbClr val="252525"/>
                </a:solidFill>
                <a:latin typeface="Jokerman" panose="04090605060D06020702" pitchFamily="82" charset="0"/>
              </a:rPr>
              <a:t> ve </a:t>
            </a:r>
            <a:r>
              <a:rPr lang="tr-TR" sz="2400" dirty="0">
                <a:solidFill>
                  <a:srgbClr val="A55858"/>
                </a:solidFill>
                <a:latin typeface="Jokerman" panose="04090605060D06020702" pitchFamily="82" charset="0"/>
                <a:hlinkClick r:id="rId5" tooltip="John W. Mauchly (sayfa mevcut değil)"/>
              </a:rPr>
              <a:t>John W. </a:t>
            </a:r>
            <a:r>
              <a:rPr lang="tr-TR" sz="2400" dirty="0" err="1">
                <a:solidFill>
                  <a:srgbClr val="A55858"/>
                </a:solidFill>
                <a:latin typeface="Jokerman" panose="04090605060D06020702" pitchFamily="82" charset="0"/>
                <a:hlinkClick r:id="rId5" tooltip="John W. Mauchly (sayfa mevcut değil)"/>
              </a:rPr>
              <a:t>Mauchly</a:t>
            </a:r>
            <a:r>
              <a:rPr lang="tr-TR" sz="2400" dirty="0">
                <a:solidFill>
                  <a:srgbClr val="252525"/>
                </a:solidFill>
                <a:latin typeface="Jokerman" panose="04090605060D06020702" pitchFamily="82" charset="0"/>
              </a:rPr>
              <a:t> ekibiyle 1945 yılında yapıldı. En büyük özelliği; bugünkü çiplerin atası sayılabilecek elektron tüpleri ve </a:t>
            </a:r>
            <a:r>
              <a:rPr lang="tr-TR" sz="2400" dirty="0">
                <a:solidFill>
                  <a:srgbClr val="0B0080"/>
                </a:solidFill>
                <a:latin typeface="Jokerman" panose="04090605060D06020702" pitchFamily="82" charset="0"/>
                <a:hlinkClick r:id="rId6" tooltip="RAM"/>
              </a:rPr>
              <a:t>RAM</a:t>
            </a:r>
            <a:r>
              <a:rPr lang="tr-TR" sz="2400" dirty="0">
                <a:solidFill>
                  <a:srgbClr val="252525"/>
                </a:solidFill>
                <a:latin typeface="Jokerman" panose="04090605060D06020702" pitchFamily="82" charset="0"/>
              </a:rPr>
              <a:t> bellek kullanılması olmuştur. Tasarlanmış programları çalıştırabilme özelliğiyle ENIAC, geniş bir ev kadar (167 m</a:t>
            </a:r>
            <a:r>
              <a:rPr lang="tr-TR" sz="2400" baseline="30000" dirty="0">
                <a:solidFill>
                  <a:srgbClr val="252525"/>
                </a:solidFill>
                <a:latin typeface="Jokerman" panose="04090605060D06020702" pitchFamily="82" charset="0"/>
              </a:rPr>
              <a:t>2</a:t>
            </a:r>
            <a:r>
              <a:rPr lang="tr-TR" sz="2400" dirty="0">
                <a:solidFill>
                  <a:srgbClr val="252525"/>
                </a:solidFill>
                <a:latin typeface="Jokerman" panose="04090605060D06020702" pitchFamily="82" charset="0"/>
              </a:rPr>
              <a:t>) yer kaplıyor ve saatte yaklaşık 180 </a:t>
            </a:r>
            <a:r>
              <a:rPr lang="tr-TR" sz="2400" dirty="0">
                <a:solidFill>
                  <a:srgbClr val="0B0080"/>
                </a:solidFill>
                <a:latin typeface="Jokerman" panose="04090605060D06020702" pitchFamily="82" charset="0"/>
                <a:hlinkClick r:id="rId7" tooltip="KW"/>
              </a:rPr>
              <a:t>kW</a:t>
            </a:r>
            <a:r>
              <a:rPr lang="tr-TR" sz="2400" dirty="0">
                <a:solidFill>
                  <a:srgbClr val="252525"/>
                </a:solidFill>
                <a:latin typeface="Jokerman" panose="04090605060D06020702" pitchFamily="82" charset="0"/>
              </a:rPr>
              <a:t> elektrik harcıyordu. </a:t>
            </a:r>
            <a:r>
              <a:rPr lang="tr-TR" sz="2400" dirty="0" err="1">
                <a:solidFill>
                  <a:srgbClr val="252525"/>
                </a:solidFill>
                <a:latin typeface="Jokerman" panose="04090605060D06020702" pitchFamily="82" charset="0"/>
              </a:rPr>
              <a:t>ENIAC'ın</a:t>
            </a:r>
            <a:r>
              <a:rPr lang="tr-TR" sz="2400" dirty="0">
                <a:solidFill>
                  <a:srgbClr val="252525"/>
                </a:solidFill>
                <a:latin typeface="Jokerman" panose="04090605060D06020702" pitchFamily="82" charset="0"/>
              </a:rPr>
              <a:t> ardından kısa ömürlü olan ve </a:t>
            </a:r>
            <a:r>
              <a:rPr lang="tr-TR" sz="2400" dirty="0">
                <a:solidFill>
                  <a:srgbClr val="A55858"/>
                </a:solidFill>
                <a:latin typeface="Jokerman" panose="04090605060D06020702" pitchFamily="82" charset="0"/>
                <a:hlinkClick r:id="rId8" tooltip="DEVAC (sayfa mevcut değil)"/>
              </a:rPr>
              <a:t>DEVAC</a:t>
            </a:r>
            <a:r>
              <a:rPr lang="tr-TR" sz="2400" dirty="0">
                <a:solidFill>
                  <a:srgbClr val="252525"/>
                </a:solidFill>
                <a:latin typeface="Jokerman" panose="04090605060D06020702" pitchFamily="82" charset="0"/>
              </a:rPr>
              <a:t> adı verilen bilgisayar ve ticari anlamda satışa sunulan ilk bilgisayar olan </a:t>
            </a:r>
            <a:r>
              <a:rPr lang="tr-TR" sz="2400" dirty="0" err="1">
                <a:solidFill>
                  <a:srgbClr val="A55858"/>
                </a:solidFill>
                <a:latin typeface="Jokerman" panose="04090605060D06020702" pitchFamily="82" charset="0"/>
                <a:hlinkClick r:id="rId9" tooltip="UNIVAC (sayfa mevcut değil)"/>
              </a:rPr>
              <a:t>UNIVAC</a:t>
            </a:r>
            <a:r>
              <a:rPr lang="tr-TR" sz="2400" dirty="0" err="1">
                <a:solidFill>
                  <a:srgbClr val="252525"/>
                </a:solidFill>
                <a:latin typeface="Jokerman" panose="04090605060D06020702" pitchFamily="82" charset="0"/>
              </a:rPr>
              <a:t>'ın</a:t>
            </a:r>
            <a:r>
              <a:rPr lang="tr-TR" sz="2400" dirty="0">
                <a:solidFill>
                  <a:srgbClr val="252525"/>
                </a:solidFill>
                <a:latin typeface="Jokerman" panose="04090605060D06020702" pitchFamily="82" charset="0"/>
              </a:rPr>
              <a:t> yapılması 1952 yılına dek uzanmıştır.</a:t>
            </a:r>
            <a:endParaRPr lang="tr-TR" sz="2400" dirty="0">
              <a:latin typeface="Jokerman" panose="04090605060D06020702" pitchFamily="82" charset="0"/>
            </a:endParaRPr>
          </a:p>
        </p:txBody>
      </p:sp>
      <p:pic>
        <p:nvPicPr>
          <p:cNvPr id="2050" name="Picture 2" descr="https://upload.wikimedia.org/wikipedia/commons/thumb/4/4e/Eniac.jpg/200px-Eniac.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9154235" y="153520"/>
            <a:ext cx="2787555" cy="2132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50403889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tegral">
  <a:themeElements>
    <a:clrScheme name="Kırmızı Mor">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Entegral">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682D6EBE-8D36-4FF2-9DB3-F3D8D7B6715D}"/>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392</TotalTime>
  <Words>598</Words>
  <Application>Microsoft Office PowerPoint</Application>
  <PresentationFormat>Özel</PresentationFormat>
  <Paragraphs>93</Paragraphs>
  <Slides>35</Slides>
  <Notes>3</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Entegral</vt:lpstr>
      <vt:lpstr>BİLGİSAYAR</vt:lpstr>
      <vt:lpstr>BİLGİSAYAR</vt:lpstr>
      <vt:lpstr>Slayt 3</vt:lpstr>
      <vt:lpstr>Slayt 4</vt:lpstr>
      <vt:lpstr>Bilgisayarın tarihçesi                  İLK    ABAKÜS</vt:lpstr>
      <vt:lpstr>Slayt 6</vt:lpstr>
      <vt:lpstr>Slayt 7</vt:lpstr>
      <vt:lpstr>Slayt 8</vt:lpstr>
      <vt:lpstr>                    ilk bilgisayar eniac </vt:lpstr>
      <vt:lpstr>       İlk ticari bilgisayar  univac</vt:lpstr>
      <vt:lpstr>GEÇMİŞ BİLGİSAYAR</vt:lpstr>
      <vt:lpstr>GÜNÜMÜZ BİLGİSAYAR</vt:lpstr>
      <vt:lpstr>BİLGİSAYARIN YAPISI</vt:lpstr>
      <vt:lpstr>Slayt 14</vt:lpstr>
      <vt:lpstr>Slayt 15</vt:lpstr>
      <vt:lpstr>DONANIM</vt:lpstr>
      <vt:lpstr>Slayt 17</vt:lpstr>
      <vt:lpstr>Slayt 18</vt:lpstr>
      <vt:lpstr>Slayt 19</vt:lpstr>
      <vt:lpstr>Slayt 20</vt:lpstr>
      <vt:lpstr>Slayt 21</vt:lpstr>
      <vt:lpstr>Slayt 22</vt:lpstr>
      <vt:lpstr>Slayt 23</vt:lpstr>
      <vt:lpstr>Slayt 24</vt:lpstr>
      <vt:lpstr>Bilgisayardaki    depolama  birimleri    şunlardır:</vt:lpstr>
      <vt:lpstr>Slayt 26</vt:lpstr>
      <vt:lpstr>Slayt 27</vt:lpstr>
      <vt:lpstr>Slayt 28</vt:lpstr>
      <vt:lpstr>Slayt 29</vt:lpstr>
      <vt:lpstr>YAZILIM:</vt:lpstr>
      <vt:lpstr>Slayt 31</vt:lpstr>
      <vt:lpstr>Slayt 32</vt:lpstr>
      <vt:lpstr>En temel sistem yazılımı türleri şunlardır:</vt:lpstr>
      <vt:lpstr>Slayt 34</vt:lpstr>
      <vt:lpstr>Nisa s</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2015-11-13T16:08:03Z</dcterms:created>
  <dcterms:modified xsi:type="dcterms:W3CDTF">2015-12-29T17:04:50Z</dcterms:modified>
  <cp:category>www.sorubak.com</cp:category>
</cp:coreProperties>
</file>