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6"/>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onstantia" pitchFamily="18" charset="0"/>
              </a:defRPr>
            </a:lvl1pPr>
          </a:lstStyle>
          <a:p>
            <a:endParaRPr lang="tr-TR"/>
          </a:p>
        </p:txBody>
      </p:sp>
      <p:sp>
        <p:nvSpPr>
          <p:cNvPr id="4096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onstantia" pitchFamily="18" charset="0"/>
              </a:defRPr>
            </a:lvl1pPr>
          </a:lstStyle>
          <a:p>
            <a:fld id="{C2DA77D5-A130-4CA0-B082-DF97ABB87250}" type="datetimeFigureOut">
              <a:rPr lang="tr-TR"/>
              <a:pPr/>
              <a:t>30.12.2015</a:t>
            </a:fld>
            <a:endParaRPr lang="tr-TR"/>
          </a:p>
        </p:txBody>
      </p:sp>
      <p:sp>
        <p:nvSpPr>
          <p:cNvPr id="409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096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096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onstantia" pitchFamily="18" charset="0"/>
              </a:defRPr>
            </a:lvl1pPr>
          </a:lstStyle>
          <a:p>
            <a:endParaRPr lang="tr-TR"/>
          </a:p>
        </p:txBody>
      </p:sp>
      <p:sp>
        <p:nvSpPr>
          <p:cNvPr id="4096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onstantia" pitchFamily="18" charset="0"/>
              </a:defRPr>
            </a:lvl1pPr>
          </a:lstStyle>
          <a:p>
            <a:fld id="{DCB247C0-10D2-4D74-BEA8-84905B3D0D60}" type="slidenum">
              <a:rPr lang="tr-TR"/>
              <a:pPr/>
              <a:t>‹#›</a:t>
            </a:fld>
            <a:endParaRPr lang="tr-T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p:txBody>
          <a:bodyPr/>
          <a:lstStyle/>
          <a:p>
            <a:r>
              <a:rPr lang="tr-TR" sz="1200" kern="1200" dirty="0" smtClean="0">
                <a:solidFill>
                  <a:schemeClr val="tx1"/>
                </a:solidFill>
                <a:latin typeface="Calibri" pitchFamily="34" charset="0"/>
                <a:ea typeface="+mn-ea"/>
                <a:cs typeface="+mn-cs"/>
              </a:rPr>
              <a:t>www.</a:t>
            </a:r>
            <a:r>
              <a:rPr lang="tr-TR" sz="1200" kern="1200" dirty="0" err="1" smtClean="0">
                <a:solidFill>
                  <a:schemeClr val="tx1"/>
                </a:solidFill>
                <a:latin typeface="Calibri" pitchFamily="34" charset="0"/>
                <a:ea typeface="+mn-ea"/>
                <a:cs typeface="+mn-cs"/>
              </a:rPr>
              <a:t>sorubak</a:t>
            </a:r>
            <a:r>
              <a:rPr lang="tr-TR" sz="1200" kern="1200" dirty="0" smtClean="0">
                <a:solidFill>
                  <a:schemeClr val="tx1"/>
                </a:solidFill>
                <a:latin typeface="Calibri" pitchFamily="34" charset="0"/>
                <a:ea typeface="+mn-ea"/>
                <a:cs typeface="+mn-cs"/>
              </a:rPr>
              <a:t>.com</a:t>
            </a:r>
            <a:endParaRPr lang="tr-T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p:txBody>
          <a:bodyPr/>
          <a:lstStyle/>
          <a:p>
            <a:endParaRPr lang="tr-TR"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tr-TR" smtClean="0"/>
              <a:t>Asıl başlık stili için tıklatın</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4" name="Date Placeholder 29"/>
          <p:cNvSpPr>
            <a:spLocks noGrp="1"/>
          </p:cNvSpPr>
          <p:nvPr>
            <p:ph type="dt" sz="half" idx="10"/>
          </p:nvPr>
        </p:nvSpPr>
        <p:spPr/>
        <p:txBody>
          <a:bodyPr/>
          <a:lstStyle>
            <a:lvl1pPr>
              <a:defRPr/>
            </a:lvl1pPr>
          </a:lstStyle>
          <a:p>
            <a:pPr>
              <a:defRPr/>
            </a:pPr>
            <a:fld id="{6AAAD68B-5222-46EF-A6E4-20D5F435A9A2}" type="datetimeFigureOut">
              <a:rPr lang="tr-TR"/>
              <a:pPr>
                <a:defRPr/>
              </a:pPr>
              <a:t>30.12.2015</a:t>
            </a:fld>
            <a:endParaRPr lang="tr-TR"/>
          </a:p>
        </p:txBody>
      </p:sp>
      <p:sp>
        <p:nvSpPr>
          <p:cNvPr id="5" name="Footer Placeholder 18"/>
          <p:cNvSpPr>
            <a:spLocks noGrp="1"/>
          </p:cNvSpPr>
          <p:nvPr>
            <p:ph type="ftr" sz="quarter" idx="11"/>
          </p:nvPr>
        </p:nvSpPr>
        <p:spPr/>
        <p:txBody>
          <a:bodyPr/>
          <a:lstStyle>
            <a:lvl1pPr>
              <a:defRPr/>
            </a:lvl1pPr>
          </a:lstStyle>
          <a:p>
            <a:pPr>
              <a:defRPr/>
            </a:pPr>
            <a:endParaRPr lang="tr-TR"/>
          </a:p>
        </p:txBody>
      </p:sp>
      <p:sp>
        <p:nvSpPr>
          <p:cNvPr id="6" name="Slide Number Placeholder 26"/>
          <p:cNvSpPr>
            <a:spLocks noGrp="1"/>
          </p:cNvSpPr>
          <p:nvPr>
            <p:ph type="sldNum" sz="quarter" idx="12"/>
          </p:nvPr>
        </p:nvSpPr>
        <p:spPr/>
        <p:txBody>
          <a:bodyPr/>
          <a:lstStyle>
            <a:lvl1pPr>
              <a:defRPr/>
            </a:lvl1pPr>
          </a:lstStyle>
          <a:p>
            <a:pPr>
              <a:defRPr/>
            </a:pPr>
            <a:fld id="{FF4DFBA5-5C38-4BEE-93B5-908A6AB95BE0}" type="slidenum">
              <a:rPr lang="tr-TR"/>
              <a:pPr>
                <a:defRPr/>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9"/>
          <p:cNvSpPr>
            <a:spLocks noGrp="1"/>
          </p:cNvSpPr>
          <p:nvPr>
            <p:ph type="dt" sz="half" idx="10"/>
          </p:nvPr>
        </p:nvSpPr>
        <p:spPr/>
        <p:txBody>
          <a:bodyPr/>
          <a:lstStyle>
            <a:lvl1pPr>
              <a:defRPr/>
            </a:lvl1pPr>
          </a:lstStyle>
          <a:p>
            <a:pPr>
              <a:defRPr/>
            </a:pPr>
            <a:fld id="{79DB52A5-9B12-44B3-BA90-EEABF854060D}" type="datetimeFigureOut">
              <a:rPr lang="tr-TR"/>
              <a:pPr>
                <a:defRPr/>
              </a:pPr>
              <a:t>30.12.2015</a:t>
            </a:fld>
            <a:endParaRPr lang="tr-TR"/>
          </a:p>
        </p:txBody>
      </p:sp>
      <p:sp>
        <p:nvSpPr>
          <p:cNvPr id="5" name="Footer Placeholder 21"/>
          <p:cNvSpPr>
            <a:spLocks noGrp="1"/>
          </p:cNvSpPr>
          <p:nvPr>
            <p:ph type="ftr" sz="quarter" idx="11"/>
          </p:nvPr>
        </p:nvSpPr>
        <p:spPr/>
        <p:txBody>
          <a:bodyPr/>
          <a:lstStyle>
            <a:lvl1pPr>
              <a:defRPr/>
            </a:lvl1pPr>
          </a:lstStyle>
          <a:p>
            <a:pPr>
              <a:defRPr/>
            </a:pPr>
            <a:endParaRPr lang="tr-TR"/>
          </a:p>
        </p:txBody>
      </p:sp>
      <p:sp>
        <p:nvSpPr>
          <p:cNvPr id="6" name="Slide Number Placeholder 17"/>
          <p:cNvSpPr>
            <a:spLocks noGrp="1"/>
          </p:cNvSpPr>
          <p:nvPr>
            <p:ph type="sldNum" sz="quarter" idx="12"/>
          </p:nvPr>
        </p:nvSpPr>
        <p:spPr/>
        <p:txBody>
          <a:bodyPr/>
          <a:lstStyle>
            <a:lvl1pPr>
              <a:defRPr/>
            </a:lvl1pPr>
          </a:lstStyle>
          <a:p>
            <a:pPr>
              <a:defRPr/>
            </a:pPr>
            <a:fld id="{E6B00826-1276-4902-877D-CC58C3F713FA}"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9"/>
          <p:cNvSpPr>
            <a:spLocks noGrp="1"/>
          </p:cNvSpPr>
          <p:nvPr>
            <p:ph type="dt" sz="half" idx="10"/>
          </p:nvPr>
        </p:nvSpPr>
        <p:spPr/>
        <p:txBody>
          <a:bodyPr/>
          <a:lstStyle>
            <a:lvl1pPr>
              <a:defRPr/>
            </a:lvl1pPr>
          </a:lstStyle>
          <a:p>
            <a:pPr>
              <a:defRPr/>
            </a:pPr>
            <a:fld id="{4B8C986B-3F04-43E6-BDE1-C6E14D0296D9}" type="datetimeFigureOut">
              <a:rPr lang="tr-TR"/>
              <a:pPr>
                <a:defRPr/>
              </a:pPr>
              <a:t>30.12.2015</a:t>
            </a:fld>
            <a:endParaRPr lang="tr-TR"/>
          </a:p>
        </p:txBody>
      </p:sp>
      <p:sp>
        <p:nvSpPr>
          <p:cNvPr id="5" name="Footer Placeholder 21"/>
          <p:cNvSpPr>
            <a:spLocks noGrp="1"/>
          </p:cNvSpPr>
          <p:nvPr>
            <p:ph type="ftr" sz="quarter" idx="11"/>
          </p:nvPr>
        </p:nvSpPr>
        <p:spPr/>
        <p:txBody>
          <a:bodyPr/>
          <a:lstStyle>
            <a:lvl1pPr>
              <a:defRPr/>
            </a:lvl1pPr>
          </a:lstStyle>
          <a:p>
            <a:pPr>
              <a:defRPr/>
            </a:pPr>
            <a:endParaRPr lang="tr-TR"/>
          </a:p>
        </p:txBody>
      </p:sp>
      <p:sp>
        <p:nvSpPr>
          <p:cNvPr id="6" name="Slide Number Placeholder 17"/>
          <p:cNvSpPr>
            <a:spLocks noGrp="1"/>
          </p:cNvSpPr>
          <p:nvPr>
            <p:ph type="sldNum" sz="quarter" idx="12"/>
          </p:nvPr>
        </p:nvSpPr>
        <p:spPr/>
        <p:txBody>
          <a:bodyPr/>
          <a:lstStyle>
            <a:lvl1pPr>
              <a:defRPr/>
            </a:lvl1pPr>
          </a:lstStyle>
          <a:p>
            <a:pPr>
              <a:defRPr/>
            </a:pPr>
            <a:fld id="{AA13CCA1-EDFE-4A3B-8FFC-DF99C0A6E9AF}"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9"/>
          <p:cNvSpPr>
            <a:spLocks noGrp="1"/>
          </p:cNvSpPr>
          <p:nvPr>
            <p:ph type="dt" sz="half" idx="10"/>
          </p:nvPr>
        </p:nvSpPr>
        <p:spPr/>
        <p:txBody>
          <a:bodyPr/>
          <a:lstStyle>
            <a:lvl1pPr>
              <a:defRPr/>
            </a:lvl1pPr>
          </a:lstStyle>
          <a:p>
            <a:pPr>
              <a:defRPr/>
            </a:pPr>
            <a:fld id="{118CA0AB-77F8-4433-A6F2-3B63B7BD1D61}" type="datetimeFigureOut">
              <a:rPr lang="tr-TR"/>
              <a:pPr>
                <a:defRPr/>
              </a:pPr>
              <a:t>30.12.2015</a:t>
            </a:fld>
            <a:endParaRPr lang="tr-TR"/>
          </a:p>
        </p:txBody>
      </p:sp>
      <p:sp>
        <p:nvSpPr>
          <p:cNvPr id="5" name="Footer Placeholder 21"/>
          <p:cNvSpPr>
            <a:spLocks noGrp="1"/>
          </p:cNvSpPr>
          <p:nvPr>
            <p:ph type="ftr" sz="quarter" idx="11"/>
          </p:nvPr>
        </p:nvSpPr>
        <p:spPr/>
        <p:txBody>
          <a:bodyPr/>
          <a:lstStyle>
            <a:lvl1pPr>
              <a:defRPr/>
            </a:lvl1pPr>
          </a:lstStyle>
          <a:p>
            <a:pPr>
              <a:defRPr/>
            </a:pPr>
            <a:endParaRPr lang="tr-TR"/>
          </a:p>
        </p:txBody>
      </p:sp>
      <p:sp>
        <p:nvSpPr>
          <p:cNvPr id="6" name="Slide Number Placeholder 17"/>
          <p:cNvSpPr>
            <a:spLocks noGrp="1"/>
          </p:cNvSpPr>
          <p:nvPr>
            <p:ph type="sldNum" sz="quarter" idx="12"/>
          </p:nvPr>
        </p:nvSpPr>
        <p:spPr/>
        <p:txBody>
          <a:bodyPr/>
          <a:lstStyle>
            <a:lvl1pPr>
              <a:defRPr/>
            </a:lvl1pPr>
          </a:lstStyle>
          <a:p>
            <a:pPr>
              <a:defRPr/>
            </a:pPr>
            <a:fld id="{52BC7481-2048-466B-9035-8617787976DE}"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tr-TR" smtClean="0"/>
              <a:t>Asıl başlık stili için tıklatın</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lvl1pPr>
              <a:defRPr/>
            </a:lvl1pPr>
          </a:lstStyle>
          <a:p>
            <a:pPr>
              <a:defRPr/>
            </a:pPr>
            <a:fld id="{7EFDB588-64DB-4C8B-8626-9D2E15175322}" type="datetimeFigureOut">
              <a:rPr lang="tr-TR"/>
              <a:pPr>
                <a:defRPr/>
              </a:pPr>
              <a:t>30.12.2015</a:t>
            </a:fld>
            <a:endParaRPr lang="tr-TR"/>
          </a:p>
        </p:txBody>
      </p:sp>
      <p:sp>
        <p:nvSpPr>
          <p:cNvPr id="5" name="Footer Placeholder 4"/>
          <p:cNvSpPr>
            <a:spLocks noGrp="1"/>
          </p:cNvSpPr>
          <p:nvPr>
            <p:ph type="ftr" sz="quarter" idx="11"/>
          </p:nvPr>
        </p:nvSpPr>
        <p:spPr/>
        <p:txBody>
          <a:bodyPr/>
          <a:lstStyle>
            <a:lvl1pPr>
              <a:defRPr/>
            </a:lvl1pPr>
          </a:lstStyle>
          <a:p>
            <a:pPr>
              <a:defRPr/>
            </a:pPr>
            <a:endParaRPr lang="tr-TR"/>
          </a:p>
        </p:txBody>
      </p:sp>
      <p:sp>
        <p:nvSpPr>
          <p:cNvPr id="6" name="Slide Number Placeholder 5"/>
          <p:cNvSpPr>
            <a:spLocks noGrp="1"/>
          </p:cNvSpPr>
          <p:nvPr>
            <p:ph type="sldNum" sz="quarter" idx="12"/>
          </p:nvPr>
        </p:nvSpPr>
        <p:spPr/>
        <p:txBody>
          <a:bodyPr/>
          <a:lstStyle>
            <a:lvl1pPr>
              <a:defRPr/>
            </a:lvl1pPr>
          </a:lstStyle>
          <a:p>
            <a:pPr>
              <a:defRPr/>
            </a:pPr>
            <a:fld id="{58FB5E4B-FBF5-4ECF-8D84-29CF1DC517CF}" type="slidenum">
              <a:rPr lang="tr-TR"/>
              <a:pPr>
                <a:defRPr/>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Date Placeholder 9"/>
          <p:cNvSpPr>
            <a:spLocks noGrp="1"/>
          </p:cNvSpPr>
          <p:nvPr>
            <p:ph type="dt" sz="half" idx="10"/>
          </p:nvPr>
        </p:nvSpPr>
        <p:spPr/>
        <p:txBody>
          <a:bodyPr/>
          <a:lstStyle>
            <a:lvl1pPr>
              <a:defRPr/>
            </a:lvl1pPr>
          </a:lstStyle>
          <a:p>
            <a:pPr>
              <a:defRPr/>
            </a:pPr>
            <a:fld id="{0280F021-5870-4431-8DCB-9C41E18CFD46}" type="datetimeFigureOut">
              <a:rPr lang="tr-TR"/>
              <a:pPr>
                <a:defRPr/>
              </a:pPr>
              <a:t>30.12.2015</a:t>
            </a:fld>
            <a:endParaRPr lang="tr-TR"/>
          </a:p>
        </p:txBody>
      </p:sp>
      <p:sp>
        <p:nvSpPr>
          <p:cNvPr id="6" name="Footer Placeholder 21"/>
          <p:cNvSpPr>
            <a:spLocks noGrp="1"/>
          </p:cNvSpPr>
          <p:nvPr>
            <p:ph type="ftr" sz="quarter" idx="11"/>
          </p:nvPr>
        </p:nvSpPr>
        <p:spPr/>
        <p:txBody>
          <a:bodyPr/>
          <a:lstStyle>
            <a:lvl1pPr>
              <a:defRPr/>
            </a:lvl1pPr>
          </a:lstStyle>
          <a:p>
            <a:pPr>
              <a:defRPr/>
            </a:pPr>
            <a:endParaRPr lang="tr-TR"/>
          </a:p>
        </p:txBody>
      </p:sp>
      <p:sp>
        <p:nvSpPr>
          <p:cNvPr id="7" name="Slide Number Placeholder 17"/>
          <p:cNvSpPr>
            <a:spLocks noGrp="1"/>
          </p:cNvSpPr>
          <p:nvPr>
            <p:ph type="sldNum" sz="quarter" idx="12"/>
          </p:nvPr>
        </p:nvSpPr>
        <p:spPr/>
        <p:txBody>
          <a:bodyPr/>
          <a:lstStyle>
            <a:lvl1pPr>
              <a:defRPr/>
            </a:lvl1pPr>
          </a:lstStyle>
          <a:p>
            <a:pPr>
              <a:defRPr/>
            </a:pPr>
            <a:fld id="{0D0DA013-AEB9-46E1-9033-3B374CD140F1}"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9"/>
          <p:cNvSpPr>
            <a:spLocks noGrp="1"/>
          </p:cNvSpPr>
          <p:nvPr>
            <p:ph type="dt" sz="half" idx="10"/>
          </p:nvPr>
        </p:nvSpPr>
        <p:spPr/>
        <p:txBody>
          <a:bodyPr/>
          <a:lstStyle>
            <a:lvl1pPr>
              <a:defRPr/>
            </a:lvl1pPr>
          </a:lstStyle>
          <a:p>
            <a:pPr>
              <a:defRPr/>
            </a:pPr>
            <a:fld id="{E974FF4B-1C9C-46B8-9545-4C2A79A4D12E}" type="datetimeFigureOut">
              <a:rPr lang="tr-TR"/>
              <a:pPr>
                <a:defRPr/>
              </a:pPr>
              <a:t>30.12.2015</a:t>
            </a:fld>
            <a:endParaRPr lang="tr-TR"/>
          </a:p>
        </p:txBody>
      </p:sp>
      <p:sp>
        <p:nvSpPr>
          <p:cNvPr id="8" name="Footer Placeholder 21"/>
          <p:cNvSpPr>
            <a:spLocks noGrp="1"/>
          </p:cNvSpPr>
          <p:nvPr>
            <p:ph type="ftr" sz="quarter" idx="11"/>
          </p:nvPr>
        </p:nvSpPr>
        <p:spPr/>
        <p:txBody>
          <a:bodyPr/>
          <a:lstStyle>
            <a:lvl1pPr>
              <a:defRPr/>
            </a:lvl1pPr>
          </a:lstStyle>
          <a:p>
            <a:pPr>
              <a:defRPr/>
            </a:pPr>
            <a:endParaRPr lang="tr-TR"/>
          </a:p>
        </p:txBody>
      </p:sp>
      <p:sp>
        <p:nvSpPr>
          <p:cNvPr id="9" name="Slide Number Placeholder 17"/>
          <p:cNvSpPr>
            <a:spLocks noGrp="1"/>
          </p:cNvSpPr>
          <p:nvPr>
            <p:ph type="sldNum" sz="quarter" idx="12"/>
          </p:nvPr>
        </p:nvSpPr>
        <p:spPr/>
        <p:txBody>
          <a:bodyPr/>
          <a:lstStyle>
            <a:lvl1pPr>
              <a:defRPr/>
            </a:lvl1pPr>
          </a:lstStyle>
          <a:p>
            <a:pPr>
              <a:defRPr/>
            </a:pPr>
            <a:fld id="{A03644DE-B615-4C76-BB49-CB2032EB1A1F}"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tr-TR" smtClean="0"/>
              <a:t>Asıl başlık stili için tıklatın</a:t>
            </a:r>
            <a:endParaRPr lang="en-US"/>
          </a:p>
        </p:txBody>
      </p:sp>
      <p:sp>
        <p:nvSpPr>
          <p:cNvPr id="3" name="Date Placeholder 9"/>
          <p:cNvSpPr>
            <a:spLocks noGrp="1"/>
          </p:cNvSpPr>
          <p:nvPr>
            <p:ph type="dt" sz="half" idx="10"/>
          </p:nvPr>
        </p:nvSpPr>
        <p:spPr/>
        <p:txBody>
          <a:bodyPr/>
          <a:lstStyle>
            <a:lvl1pPr>
              <a:defRPr/>
            </a:lvl1pPr>
          </a:lstStyle>
          <a:p>
            <a:pPr>
              <a:defRPr/>
            </a:pPr>
            <a:fld id="{91D05C78-E6C0-48FB-8DF0-98A191D5DEE8}" type="datetimeFigureOut">
              <a:rPr lang="tr-TR"/>
              <a:pPr>
                <a:defRPr/>
              </a:pPr>
              <a:t>30.12.2015</a:t>
            </a:fld>
            <a:endParaRPr lang="tr-TR"/>
          </a:p>
        </p:txBody>
      </p:sp>
      <p:sp>
        <p:nvSpPr>
          <p:cNvPr id="4" name="Footer Placeholder 21"/>
          <p:cNvSpPr>
            <a:spLocks noGrp="1"/>
          </p:cNvSpPr>
          <p:nvPr>
            <p:ph type="ftr" sz="quarter" idx="11"/>
          </p:nvPr>
        </p:nvSpPr>
        <p:spPr/>
        <p:txBody>
          <a:bodyPr/>
          <a:lstStyle>
            <a:lvl1pPr>
              <a:defRPr/>
            </a:lvl1pPr>
          </a:lstStyle>
          <a:p>
            <a:pPr>
              <a:defRPr/>
            </a:pPr>
            <a:endParaRPr lang="tr-TR"/>
          </a:p>
        </p:txBody>
      </p:sp>
      <p:sp>
        <p:nvSpPr>
          <p:cNvPr id="5" name="Slide Number Placeholder 17"/>
          <p:cNvSpPr>
            <a:spLocks noGrp="1"/>
          </p:cNvSpPr>
          <p:nvPr>
            <p:ph type="sldNum" sz="quarter" idx="12"/>
          </p:nvPr>
        </p:nvSpPr>
        <p:spPr/>
        <p:txBody>
          <a:bodyPr/>
          <a:lstStyle>
            <a:lvl1pPr>
              <a:defRPr/>
            </a:lvl1pPr>
          </a:lstStyle>
          <a:p>
            <a:pPr>
              <a:defRPr/>
            </a:pPr>
            <a:fld id="{0FBC856C-74F6-4438-9637-AC3B9CA60334}"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3F58BB26-A667-4D58-BDEB-D4679110AB3E}" type="datetimeFigureOut">
              <a:rPr lang="tr-TR"/>
              <a:pPr>
                <a:defRPr/>
              </a:pPr>
              <a:t>30.12.2015</a:t>
            </a:fld>
            <a:endParaRPr lang="tr-TR"/>
          </a:p>
        </p:txBody>
      </p:sp>
      <p:sp>
        <p:nvSpPr>
          <p:cNvPr id="3" name="Footer Placeholder 21"/>
          <p:cNvSpPr>
            <a:spLocks noGrp="1"/>
          </p:cNvSpPr>
          <p:nvPr>
            <p:ph type="ftr" sz="quarter" idx="11"/>
          </p:nvPr>
        </p:nvSpPr>
        <p:spPr/>
        <p:txBody>
          <a:bodyPr/>
          <a:lstStyle>
            <a:lvl1pPr>
              <a:defRPr/>
            </a:lvl1pPr>
          </a:lstStyle>
          <a:p>
            <a:pPr>
              <a:defRPr/>
            </a:pPr>
            <a:endParaRPr lang="tr-TR"/>
          </a:p>
        </p:txBody>
      </p:sp>
      <p:sp>
        <p:nvSpPr>
          <p:cNvPr id="4" name="Slide Number Placeholder 17"/>
          <p:cNvSpPr>
            <a:spLocks noGrp="1"/>
          </p:cNvSpPr>
          <p:nvPr>
            <p:ph type="sldNum" sz="quarter" idx="12"/>
          </p:nvPr>
        </p:nvSpPr>
        <p:spPr/>
        <p:txBody>
          <a:bodyPr/>
          <a:lstStyle>
            <a:lvl1pPr>
              <a:defRPr/>
            </a:lvl1pPr>
          </a:lstStyle>
          <a:p>
            <a:pPr>
              <a:defRPr/>
            </a:pPr>
            <a:fld id="{789B661A-4D39-424D-A3AC-7CF4E6E0CEBA}"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tr-TR" smtClean="0"/>
              <a:t>Asıl başlık stili için tıklatın</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Date Placeholder 9"/>
          <p:cNvSpPr>
            <a:spLocks noGrp="1"/>
          </p:cNvSpPr>
          <p:nvPr>
            <p:ph type="dt" sz="half" idx="10"/>
          </p:nvPr>
        </p:nvSpPr>
        <p:spPr/>
        <p:txBody>
          <a:bodyPr/>
          <a:lstStyle>
            <a:lvl1pPr>
              <a:defRPr/>
            </a:lvl1pPr>
          </a:lstStyle>
          <a:p>
            <a:pPr>
              <a:defRPr/>
            </a:pPr>
            <a:fld id="{89B3E056-B9A3-47EE-8619-3619FDF5B2DF}" type="datetimeFigureOut">
              <a:rPr lang="tr-TR"/>
              <a:pPr>
                <a:defRPr/>
              </a:pPr>
              <a:t>30.12.2015</a:t>
            </a:fld>
            <a:endParaRPr lang="tr-TR"/>
          </a:p>
        </p:txBody>
      </p:sp>
      <p:sp>
        <p:nvSpPr>
          <p:cNvPr id="6" name="Footer Placeholder 21"/>
          <p:cNvSpPr>
            <a:spLocks noGrp="1"/>
          </p:cNvSpPr>
          <p:nvPr>
            <p:ph type="ftr" sz="quarter" idx="11"/>
          </p:nvPr>
        </p:nvSpPr>
        <p:spPr/>
        <p:txBody>
          <a:bodyPr/>
          <a:lstStyle>
            <a:lvl1pPr>
              <a:defRPr/>
            </a:lvl1pPr>
          </a:lstStyle>
          <a:p>
            <a:pPr>
              <a:defRPr/>
            </a:pPr>
            <a:endParaRPr lang="tr-TR"/>
          </a:p>
        </p:txBody>
      </p:sp>
      <p:sp>
        <p:nvSpPr>
          <p:cNvPr id="7" name="Slide Number Placeholder 17"/>
          <p:cNvSpPr>
            <a:spLocks noGrp="1"/>
          </p:cNvSpPr>
          <p:nvPr>
            <p:ph type="sldNum" sz="quarter" idx="12"/>
          </p:nvPr>
        </p:nvSpPr>
        <p:spPr/>
        <p:txBody>
          <a:bodyPr/>
          <a:lstStyle>
            <a:lvl1pPr>
              <a:defRPr/>
            </a:lvl1pPr>
          </a:lstStyle>
          <a:p>
            <a:pPr>
              <a:defRPr/>
            </a:pPr>
            <a:fld id="{3DE82C67-3448-4C86-90A6-2BF1B24B5FFC}"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5" name="Snip and Round Single Corner Rectangle 8"/>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ight Triangle 11"/>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tr-TR" smtClean="0"/>
              <a:t>Asıl başlık stili için tıklatın</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tr-TR" noProof="0" smtClean="0"/>
              <a:t>Resim eklemek için simgeyi tıklatın</a:t>
            </a:r>
            <a:endParaRPr lang="en-US" noProof="0" dirty="0"/>
          </a:p>
        </p:txBody>
      </p:sp>
      <p:sp>
        <p:nvSpPr>
          <p:cNvPr id="9" name="Date Placeholder 4"/>
          <p:cNvSpPr>
            <a:spLocks noGrp="1"/>
          </p:cNvSpPr>
          <p:nvPr>
            <p:ph type="dt" sz="half" idx="10"/>
          </p:nvPr>
        </p:nvSpPr>
        <p:spPr/>
        <p:txBody>
          <a:bodyPr/>
          <a:lstStyle>
            <a:lvl1pPr>
              <a:defRPr/>
            </a:lvl1pPr>
          </a:lstStyle>
          <a:p>
            <a:pPr>
              <a:defRPr/>
            </a:pPr>
            <a:fld id="{37A7DFA9-E33C-4450-84F6-80229322F3D8}" type="datetimeFigureOut">
              <a:rPr lang="tr-TR"/>
              <a:pPr>
                <a:defRPr/>
              </a:pPr>
              <a:t>30.12.2015</a:t>
            </a:fld>
            <a:endParaRPr lang="tr-TR"/>
          </a:p>
        </p:txBody>
      </p:sp>
      <p:sp>
        <p:nvSpPr>
          <p:cNvPr id="10" name="Footer Placeholder 5"/>
          <p:cNvSpPr>
            <a:spLocks noGrp="1"/>
          </p:cNvSpPr>
          <p:nvPr>
            <p:ph type="ftr" sz="quarter" idx="11"/>
          </p:nvPr>
        </p:nvSpPr>
        <p:spPr/>
        <p:txBody>
          <a:bodyPr/>
          <a:lstStyle>
            <a:lvl1pPr>
              <a:defRPr/>
            </a:lvl1pPr>
          </a:lstStyle>
          <a:p>
            <a:pPr>
              <a:defRPr/>
            </a:pPr>
            <a:endParaRPr lang="tr-TR"/>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455A57BF-C9ED-4C40-9554-9736AC71E39C}"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tr-TR" smtClean="0"/>
              <a:t>Asıl başlık stili için tıklatın</a:t>
            </a:r>
            <a:endParaRPr lang="en-US" smtClean="0"/>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5577645C-D3DA-4064-B71B-50A44916A6F6}" type="datetimeFigureOut">
              <a:rPr lang="tr-TR"/>
              <a:pPr>
                <a:defRPr/>
              </a:pPr>
              <a:t>30.12.2015</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cs typeface="+mn-cs"/>
              </a:defRPr>
            </a:lvl1pPr>
          </a:lstStyle>
          <a:p>
            <a:pPr>
              <a:defRPr/>
            </a:pPr>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CB55F3C9-2F1B-4B09-9234-0B430AE582F0}" type="slidenum">
              <a:rPr lang="tr-TR"/>
              <a:pPr>
                <a:defRPr/>
              </a:pPr>
              <a:t>‹#›</a:t>
            </a:fld>
            <a:endParaRPr lang="tr-TR"/>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grpSp>
    </p:spTree>
  </p:cSld>
  <p:clrMap bg1="lt1" tx1="dk1" bg2="lt2" tx2="dk2" accent1="accent1" accent2="accent2" accent3="accent3" accent4="accent4" accent5="accent5" accent6="accent6" hlink="hlink" folHlink="folHlink"/>
  <p:sldLayoutIdLst>
    <p:sldLayoutId id="2147483696" r:id="rId1"/>
    <p:sldLayoutId id="2147483695" r:id="rId2"/>
    <p:sldLayoutId id="2147483697" r:id="rId3"/>
    <p:sldLayoutId id="2147483694" r:id="rId4"/>
    <p:sldLayoutId id="2147483693" r:id="rId5"/>
    <p:sldLayoutId id="2147483692" r:id="rId6"/>
    <p:sldLayoutId id="2147483691" r:id="rId7"/>
    <p:sldLayoutId id="2147483690" r:id="rId8"/>
    <p:sldLayoutId id="2147483698" r:id="rId9"/>
    <p:sldLayoutId id="2147483689" r:id="rId10"/>
    <p:sldLayoutId id="2147483688" r:id="rId11"/>
  </p:sldLayoutIdLst>
  <p:txStyles>
    <p:titleStyle>
      <a:lvl1pPr algn="l" rtl="0" fontAlgn="base">
        <a:spcBef>
          <a:spcPct val="0"/>
        </a:spcBef>
        <a:spcAft>
          <a:spcPct val="0"/>
        </a:spcAft>
        <a:defRPr sz="5000"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D0BE40"/>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D0BE40"/>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877F6C"/>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egitimhane.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400600"/>
          </a:xfrm>
        </p:spPr>
        <p:txBody>
          <a:bodyPr>
            <a:noAutofit/>
          </a:bodyPr>
          <a:lstStyle/>
          <a:p>
            <a:pPr algn="ctr" fontAlgn="auto">
              <a:spcAft>
                <a:spcPts val="0"/>
              </a:spcAft>
              <a:defRPr/>
            </a:pPr>
            <a:r>
              <a:rPr lang="tr-TR" sz="7200" dirty="0" smtClean="0">
                <a:solidFill>
                  <a:srgbClr val="FF0000"/>
                </a:solidFill>
              </a:rPr>
              <a:t>ŞİDDETLE İSTİSMARIN,BİREYİN SOSYAL VE RUHSAL GELİŞİMİNE ETKİLERİ</a:t>
            </a:r>
            <a:br>
              <a:rPr lang="tr-TR" sz="7200" dirty="0" smtClean="0">
                <a:solidFill>
                  <a:srgbClr val="FF0000"/>
                </a:solidFill>
              </a:rPr>
            </a:br>
            <a:endParaRPr lang="tr-TR" sz="7200" dirty="0">
              <a:solidFill>
                <a:srgbClr val="FF0000"/>
              </a:solidFill>
            </a:endParaRPr>
          </a:p>
        </p:txBody>
      </p:sp>
      <p:sp>
        <p:nvSpPr>
          <p:cNvPr id="13314" name="Rectangle 2"/>
          <p:cNvSpPr>
            <a:spLocks noChangeArrowheads="1"/>
          </p:cNvSpPr>
          <p:nvPr/>
        </p:nvSpPr>
        <p:spPr bwMode="auto">
          <a:xfrm>
            <a:off x="3779838" y="6491288"/>
            <a:ext cx="2419350" cy="366712"/>
          </a:xfrm>
          <a:prstGeom prst="rect">
            <a:avLst/>
          </a:prstGeom>
          <a:noFill/>
          <a:ln w="9525">
            <a:noFill/>
            <a:miter lim="800000"/>
            <a:headEnd/>
            <a:tailEnd/>
          </a:ln>
          <a:effectLst/>
        </p:spPr>
        <p:txBody>
          <a:bodyPr wrap="none" anchor="ctr">
            <a:spAutoFit/>
          </a:bodyPr>
          <a:lstStyle/>
          <a:p>
            <a:r>
              <a:rPr lang="tr-TR">
                <a:hlinkClick r:id="rId2"/>
              </a:rPr>
              <a:t>www.egitimhane.com</a:t>
            </a:r>
            <a:r>
              <a:rPr lang="tr-T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lstStyle/>
          <a:p>
            <a:pPr algn="l" fontAlgn="auto">
              <a:spcAft>
                <a:spcPts val="0"/>
              </a:spcAft>
              <a:defRPr/>
            </a:pPr>
            <a:r>
              <a:rPr lang="tr-TR" sz="6000" dirty="0" smtClean="0"/>
              <a:t>4-EKONOMİK </a:t>
            </a:r>
            <a:r>
              <a:rPr lang="tr-TR" sz="6000" dirty="0"/>
              <a:t>KÖKENLİ </a:t>
            </a:r>
            <a:r>
              <a:rPr lang="tr-TR" sz="6000" dirty="0" smtClean="0"/>
              <a:t>NEDENLER:</a:t>
            </a:r>
            <a:br>
              <a:rPr lang="tr-TR" sz="6000" dirty="0" smtClean="0"/>
            </a:br>
            <a:r>
              <a:rPr lang="tr-TR" sz="3600" dirty="0" smtClean="0">
                <a:solidFill>
                  <a:srgbClr val="002060"/>
                </a:solidFill>
              </a:rPr>
              <a:t>-AİLE BİREYLERİNİN İŞSİZ KALMASI</a:t>
            </a:r>
            <a:br>
              <a:rPr lang="tr-TR" sz="3600" dirty="0" smtClean="0">
                <a:solidFill>
                  <a:srgbClr val="002060"/>
                </a:solidFill>
              </a:rPr>
            </a:br>
            <a:r>
              <a:rPr lang="tr-TR" sz="3600" dirty="0" smtClean="0">
                <a:solidFill>
                  <a:srgbClr val="002060"/>
                </a:solidFill>
              </a:rPr>
              <a:t/>
            </a:r>
            <a:br>
              <a:rPr lang="tr-TR" sz="3600" dirty="0" smtClean="0">
                <a:solidFill>
                  <a:srgbClr val="002060"/>
                </a:solidFill>
              </a:rPr>
            </a:br>
            <a:r>
              <a:rPr lang="tr-TR" sz="3600" dirty="0" smtClean="0">
                <a:solidFill>
                  <a:srgbClr val="002060"/>
                </a:solidFill>
              </a:rPr>
              <a:t>-GELİR DAĞILIMINDA DENGESİZLİKLER</a:t>
            </a:r>
            <a:br>
              <a:rPr lang="tr-TR" sz="3600" dirty="0" smtClean="0">
                <a:solidFill>
                  <a:srgbClr val="002060"/>
                </a:solidFill>
              </a:rPr>
            </a:br>
            <a:r>
              <a:rPr lang="tr-TR" sz="3600" dirty="0" smtClean="0">
                <a:solidFill>
                  <a:srgbClr val="002060"/>
                </a:solidFill>
              </a:rPr>
              <a:t/>
            </a:r>
            <a:br>
              <a:rPr lang="tr-TR" sz="3600" dirty="0" smtClean="0">
                <a:solidFill>
                  <a:srgbClr val="002060"/>
                </a:solidFill>
              </a:rPr>
            </a:br>
            <a:r>
              <a:rPr lang="tr-TR" sz="3600" dirty="0" smtClean="0">
                <a:solidFill>
                  <a:srgbClr val="002060"/>
                </a:solidFill>
              </a:rPr>
              <a:t>-AŞIRI TÜKETİMİN ÖZENDİRİLMESİ</a:t>
            </a:r>
            <a:br>
              <a:rPr lang="tr-TR" sz="3600" dirty="0" smtClean="0">
                <a:solidFill>
                  <a:srgbClr val="002060"/>
                </a:solidFill>
              </a:rPr>
            </a:br>
            <a:r>
              <a:rPr lang="tr-TR" sz="3600" dirty="0" smtClean="0">
                <a:solidFill>
                  <a:srgbClr val="002060"/>
                </a:solidFill>
              </a:rPr>
              <a:t/>
            </a:r>
            <a:br>
              <a:rPr lang="tr-TR" sz="3600" dirty="0" smtClean="0">
                <a:solidFill>
                  <a:srgbClr val="002060"/>
                </a:solidFill>
              </a:rPr>
            </a:br>
            <a:r>
              <a:rPr lang="tr-TR" sz="3600" dirty="0" smtClean="0">
                <a:solidFill>
                  <a:srgbClr val="002060"/>
                </a:solidFill>
              </a:rPr>
              <a:t>-BÖLGELER ARASI EKONOMİK FARKLILIKLAR</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lstStyle/>
          <a:p>
            <a:pPr algn="l" fontAlgn="auto">
              <a:spcAft>
                <a:spcPts val="0"/>
              </a:spcAft>
              <a:defRPr/>
            </a:pPr>
            <a:r>
              <a:rPr lang="tr-TR" dirty="0" smtClean="0"/>
              <a:t>ŞİDDDET VE İSTİSMARIN ETKİLERİ</a:t>
            </a:r>
            <a:br>
              <a:rPr lang="tr-TR" dirty="0" smtClean="0"/>
            </a:br>
            <a:r>
              <a:rPr lang="tr-TR" dirty="0" smtClean="0"/>
              <a:t/>
            </a:r>
            <a:br>
              <a:rPr lang="tr-TR" dirty="0" smtClean="0"/>
            </a:br>
            <a:r>
              <a:rPr lang="tr-TR" sz="3600" dirty="0" smtClean="0">
                <a:solidFill>
                  <a:schemeClr val="bg1">
                    <a:lumMod val="95000"/>
                    <a:lumOff val="5000"/>
                  </a:schemeClr>
                </a:solidFill>
              </a:rPr>
              <a:t>A-UYGULANAN KİŞİLERDEKİ ETKİLERİ</a:t>
            </a:r>
            <a:r>
              <a:rPr lang="tr-TR" sz="3600" dirty="0" smtClean="0"/>
              <a:t/>
            </a:r>
            <a:br>
              <a:rPr lang="tr-TR" sz="3600" dirty="0" smtClean="0"/>
            </a:br>
            <a:r>
              <a:rPr lang="tr-TR" sz="3600" dirty="0" smtClean="0"/>
              <a:t/>
            </a:r>
            <a:br>
              <a:rPr lang="tr-TR" sz="3600" dirty="0" smtClean="0"/>
            </a:br>
            <a:r>
              <a:rPr lang="tr-TR" sz="3600" dirty="0" smtClean="0">
                <a:solidFill>
                  <a:schemeClr val="bg1">
                    <a:lumMod val="95000"/>
                    <a:lumOff val="5000"/>
                  </a:schemeClr>
                </a:solidFill>
              </a:rPr>
              <a:t>B-UYGULAYANLAR ÜZERİNDEKİ ETKİLERİ </a:t>
            </a:r>
            <a:r>
              <a:rPr lang="tr-TR" sz="3600" dirty="0" smtClean="0"/>
              <a:t/>
            </a:r>
            <a:br>
              <a:rPr lang="tr-TR" sz="3600" dirty="0" smtClean="0"/>
            </a:br>
            <a:endParaRPr lang="tr-TR" sz="3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lstStyle/>
          <a:p>
            <a:pPr algn="l" fontAlgn="auto">
              <a:spcAft>
                <a:spcPts val="0"/>
              </a:spcAft>
              <a:defRPr/>
            </a:pPr>
            <a:r>
              <a:rPr lang="tr-TR" sz="6000" dirty="0">
                <a:solidFill>
                  <a:schemeClr val="bg1">
                    <a:lumMod val="95000"/>
                    <a:lumOff val="5000"/>
                  </a:schemeClr>
                </a:solidFill>
              </a:rPr>
              <a:t>A-UYGULANAN KİŞİLERDEKİ </a:t>
            </a:r>
            <a:r>
              <a:rPr lang="tr-TR" sz="6000" dirty="0" smtClean="0">
                <a:solidFill>
                  <a:schemeClr val="bg1">
                    <a:lumMod val="95000"/>
                    <a:lumOff val="5000"/>
                  </a:schemeClr>
                </a:solidFill>
              </a:rPr>
              <a:t>ETKİLERİ:</a:t>
            </a:r>
            <a:br>
              <a:rPr lang="tr-TR" sz="6000" dirty="0" smtClean="0">
                <a:solidFill>
                  <a:schemeClr val="bg1">
                    <a:lumMod val="95000"/>
                    <a:lumOff val="5000"/>
                  </a:schemeClr>
                </a:solidFill>
              </a:rPr>
            </a:br>
            <a:r>
              <a:rPr lang="tr-TR" sz="6000" dirty="0" smtClean="0">
                <a:solidFill>
                  <a:schemeClr val="bg1">
                    <a:lumMod val="95000"/>
                    <a:lumOff val="5000"/>
                  </a:schemeClr>
                </a:solidFill>
              </a:rPr>
              <a:t/>
            </a:r>
            <a:br>
              <a:rPr lang="tr-TR" sz="6000" dirty="0" smtClean="0">
                <a:solidFill>
                  <a:schemeClr val="bg1">
                    <a:lumMod val="95000"/>
                    <a:lumOff val="5000"/>
                  </a:schemeClr>
                </a:solidFill>
              </a:rPr>
            </a:br>
            <a:r>
              <a:rPr lang="tr-TR" sz="4000" dirty="0" smtClean="0">
                <a:solidFill>
                  <a:srgbClr val="FFC000"/>
                </a:solidFill>
              </a:rPr>
              <a:t>1-</a:t>
            </a:r>
            <a:r>
              <a:rPr lang="tr-TR" sz="3600" dirty="0" smtClean="0">
                <a:solidFill>
                  <a:srgbClr val="FFC000"/>
                </a:solidFill>
              </a:rPr>
              <a:t>BEDENSEL ETKİLERİ</a:t>
            </a:r>
            <a:br>
              <a:rPr lang="tr-TR" sz="3600" dirty="0" smtClean="0">
                <a:solidFill>
                  <a:srgbClr val="FFC000"/>
                </a:solidFill>
              </a:rPr>
            </a:br>
            <a:r>
              <a:rPr lang="tr-TR" sz="3600" dirty="0" smtClean="0">
                <a:solidFill>
                  <a:srgbClr val="FFC000"/>
                </a:solidFill>
              </a:rPr>
              <a:t/>
            </a:r>
            <a:br>
              <a:rPr lang="tr-TR" sz="3600" dirty="0" smtClean="0">
                <a:solidFill>
                  <a:srgbClr val="FFC000"/>
                </a:solidFill>
              </a:rPr>
            </a:br>
            <a:r>
              <a:rPr lang="tr-TR" sz="3600" dirty="0" smtClean="0">
                <a:solidFill>
                  <a:srgbClr val="FFC000"/>
                </a:solidFill>
              </a:rPr>
              <a:t>2-DUYGUSAL VE ZİHİNSEL ETKİLERİ</a:t>
            </a:r>
            <a:br>
              <a:rPr lang="tr-TR" sz="3600" dirty="0" smtClean="0">
                <a:solidFill>
                  <a:srgbClr val="FFC000"/>
                </a:solidFill>
              </a:rPr>
            </a:br>
            <a:r>
              <a:rPr lang="tr-TR" sz="3600" dirty="0" smtClean="0">
                <a:solidFill>
                  <a:srgbClr val="FFC000"/>
                </a:solidFill>
              </a:rPr>
              <a:t/>
            </a:r>
            <a:br>
              <a:rPr lang="tr-TR" sz="3600" dirty="0" smtClean="0">
                <a:solidFill>
                  <a:srgbClr val="FFC000"/>
                </a:solidFill>
              </a:rPr>
            </a:br>
            <a:r>
              <a:rPr lang="tr-TR" sz="3600" dirty="0" smtClean="0">
                <a:solidFill>
                  <a:srgbClr val="FFC000"/>
                </a:solidFill>
              </a:rPr>
              <a:t>3-SOSYAL ETKİLERİ</a:t>
            </a:r>
            <a:endParaRPr lang="tr-TR" dirty="0">
              <a:solidFill>
                <a:srgbClr val="FFC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normAutofit fontScale="90000"/>
          </a:bodyPr>
          <a:lstStyle/>
          <a:p>
            <a:pPr algn="l" fontAlgn="auto">
              <a:spcAft>
                <a:spcPts val="0"/>
              </a:spcAft>
              <a:defRPr/>
            </a:pPr>
            <a:r>
              <a:rPr lang="tr-TR" sz="6600" dirty="0">
                <a:solidFill>
                  <a:srgbClr val="FFC000"/>
                </a:solidFill>
              </a:rPr>
              <a:t>1-</a:t>
            </a:r>
            <a:r>
              <a:rPr lang="tr-TR" sz="6000" dirty="0">
                <a:solidFill>
                  <a:srgbClr val="FFC000"/>
                </a:solidFill>
              </a:rPr>
              <a:t>BEDENSEL </a:t>
            </a:r>
            <a:r>
              <a:rPr lang="tr-TR" sz="6000" dirty="0" smtClean="0">
                <a:solidFill>
                  <a:srgbClr val="FFC000"/>
                </a:solidFill>
              </a:rPr>
              <a:t>ETKİLERİ:</a:t>
            </a:r>
            <a:br>
              <a:rPr lang="tr-TR" sz="6000" dirty="0" smtClean="0">
                <a:solidFill>
                  <a:srgbClr val="FFC000"/>
                </a:solidFill>
              </a:rPr>
            </a:br>
            <a:r>
              <a:rPr lang="tr-TR" sz="3600" dirty="0" smtClean="0">
                <a:solidFill>
                  <a:srgbClr val="FFC000"/>
                </a:solidFill>
              </a:rPr>
              <a:t> </a:t>
            </a:r>
            <a:r>
              <a:rPr lang="tr-TR" sz="3600" dirty="0" smtClean="0">
                <a:solidFill>
                  <a:schemeClr val="bg1">
                    <a:lumMod val="95000"/>
                    <a:lumOff val="5000"/>
                  </a:schemeClr>
                </a:solidFill>
              </a:rPr>
              <a:t>-FİZİKSEL ŞİDDETİN UYGULANMASI DURUMLARINDA GÖRÜLÜR.</a:t>
            </a:r>
            <a:br>
              <a:rPr lang="tr-TR" sz="3600" dirty="0" smtClean="0">
                <a:solidFill>
                  <a:schemeClr val="bg1">
                    <a:lumMod val="95000"/>
                    <a:lumOff val="5000"/>
                  </a:schemeClr>
                </a:solidFill>
              </a:rPr>
            </a:br>
            <a:r>
              <a:rPr lang="tr-TR" sz="3600" dirty="0">
                <a:solidFill>
                  <a:schemeClr val="bg1">
                    <a:lumMod val="95000"/>
                    <a:lumOff val="5000"/>
                  </a:schemeClr>
                </a:solidFill>
              </a:rPr>
              <a:t> </a:t>
            </a:r>
            <a:r>
              <a:rPr lang="tr-TR" sz="3600" dirty="0" smtClean="0">
                <a:solidFill>
                  <a:schemeClr val="bg1">
                    <a:lumMod val="95000"/>
                    <a:lumOff val="5000"/>
                  </a:schemeClr>
                </a:solidFill>
              </a:rPr>
              <a:t>-VÜCUDUN ÇEŞİTLİ KESİMLERİNDE OLUŞAN(YARA,MORLUK,ŞİŞME,KESİK, YANIK,KIRIK,KALICI SAKATLANMALAR,YAŞAMIN SONA ERMESİ)</a:t>
            </a:r>
            <a:br>
              <a:rPr lang="tr-TR" sz="3600" dirty="0" smtClean="0">
                <a:solidFill>
                  <a:schemeClr val="bg1">
                    <a:lumMod val="95000"/>
                    <a:lumOff val="5000"/>
                  </a:schemeClr>
                </a:solidFill>
              </a:rPr>
            </a:br>
            <a:r>
              <a:rPr lang="tr-TR" sz="3600" dirty="0">
                <a:solidFill>
                  <a:schemeClr val="bg1">
                    <a:lumMod val="95000"/>
                    <a:lumOff val="5000"/>
                  </a:schemeClr>
                </a:solidFill>
              </a:rPr>
              <a:t> </a:t>
            </a:r>
            <a:r>
              <a:rPr lang="tr-TR" sz="3600" dirty="0" smtClean="0">
                <a:solidFill>
                  <a:schemeClr val="bg1">
                    <a:lumMod val="95000"/>
                    <a:lumOff val="5000"/>
                  </a:schemeClr>
                </a:solidFill>
              </a:rPr>
              <a:t>-ÇOCUKLARDA BÜYÜME VE GELİŞME GERİLİĞİ.</a:t>
            </a:r>
            <a:r>
              <a:rPr lang="tr-TR" sz="6000" dirty="0" smtClean="0">
                <a:solidFill>
                  <a:schemeClr val="bg1">
                    <a:lumMod val="95000"/>
                    <a:lumOff val="5000"/>
                  </a:schemeClr>
                </a:solidFill>
              </a:rPr>
              <a:t/>
            </a:r>
            <a:br>
              <a:rPr lang="tr-TR" sz="6000" dirty="0" smtClean="0">
                <a:solidFill>
                  <a:schemeClr val="bg1">
                    <a:lumMod val="95000"/>
                    <a:lumOff val="5000"/>
                  </a:schemeClr>
                </a:solidFill>
              </a:rPr>
            </a:br>
            <a:endParaRPr lang="tr-TR" dirty="0">
              <a:solidFill>
                <a:schemeClr val="bg1">
                  <a:lumMod val="95000"/>
                  <a:lumOff val="5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normAutofit fontScale="90000"/>
          </a:bodyPr>
          <a:lstStyle/>
          <a:p>
            <a:pPr algn="l" fontAlgn="auto">
              <a:spcAft>
                <a:spcPts val="0"/>
              </a:spcAft>
              <a:defRPr/>
            </a:pPr>
            <a:r>
              <a:rPr lang="tr-TR" sz="6000" dirty="0">
                <a:solidFill>
                  <a:srgbClr val="FFC000"/>
                </a:solidFill>
              </a:rPr>
              <a:t>2-DUYGUSAL VE ZİHİNSEL </a:t>
            </a:r>
            <a:r>
              <a:rPr lang="tr-TR" sz="6000" dirty="0" smtClean="0">
                <a:solidFill>
                  <a:srgbClr val="FFC000"/>
                </a:solidFill>
              </a:rPr>
              <a:t>ETKİLERİ:</a:t>
            </a:r>
            <a:br>
              <a:rPr lang="tr-TR" sz="6000" dirty="0" smtClean="0">
                <a:solidFill>
                  <a:srgbClr val="FFC000"/>
                </a:solidFill>
              </a:rPr>
            </a:br>
            <a:r>
              <a:rPr lang="tr-TR" sz="6000" dirty="0" smtClean="0">
                <a:solidFill>
                  <a:srgbClr val="FFC000"/>
                </a:solidFill>
              </a:rPr>
              <a:t/>
            </a:r>
            <a:br>
              <a:rPr lang="tr-TR" sz="6000" dirty="0" smtClean="0">
                <a:solidFill>
                  <a:srgbClr val="FFC000"/>
                </a:solidFill>
              </a:rPr>
            </a:br>
            <a:r>
              <a:rPr lang="tr-TR" sz="3600" dirty="0" smtClean="0">
                <a:solidFill>
                  <a:srgbClr val="7030A0"/>
                </a:solidFill>
              </a:rPr>
              <a:t>-BEDENSEL ETKİLERDEN DAHA ÖNEMLİDİR.</a:t>
            </a:r>
            <a:br>
              <a:rPr lang="tr-TR" sz="3600" dirty="0" smtClean="0">
                <a:solidFill>
                  <a:srgbClr val="7030A0"/>
                </a:solidFill>
              </a:rPr>
            </a:br>
            <a:r>
              <a:rPr lang="tr-TR" sz="3600" dirty="0" smtClean="0">
                <a:solidFill>
                  <a:srgbClr val="7030A0"/>
                </a:solidFill>
              </a:rPr>
              <a:t/>
            </a:r>
            <a:br>
              <a:rPr lang="tr-TR" sz="3600" dirty="0" smtClean="0">
                <a:solidFill>
                  <a:srgbClr val="7030A0"/>
                </a:solidFill>
              </a:rPr>
            </a:br>
            <a:r>
              <a:rPr lang="tr-TR" sz="3600" dirty="0" smtClean="0">
                <a:solidFill>
                  <a:srgbClr val="7030A0"/>
                </a:solidFill>
              </a:rPr>
              <a:t>-BEDENSEL ETKİLER TEDAVİ EDİLEBİLİR VE ORTADAN KALDIRILABİLİR.</a:t>
            </a:r>
            <a:br>
              <a:rPr lang="tr-TR" sz="3600" dirty="0" smtClean="0">
                <a:solidFill>
                  <a:srgbClr val="7030A0"/>
                </a:solidFill>
              </a:rPr>
            </a:br>
            <a:r>
              <a:rPr lang="tr-TR" sz="3600" dirty="0" smtClean="0">
                <a:solidFill>
                  <a:srgbClr val="7030A0"/>
                </a:solidFill>
              </a:rPr>
              <a:t/>
            </a:r>
            <a:br>
              <a:rPr lang="tr-TR" sz="3600" dirty="0" smtClean="0">
                <a:solidFill>
                  <a:srgbClr val="7030A0"/>
                </a:solidFill>
              </a:rPr>
            </a:br>
            <a:r>
              <a:rPr lang="tr-TR" sz="3600" dirty="0" smtClean="0">
                <a:solidFill>
                  <a:srgbClr val="7030A0"/>
                </a:solidFill>
              </a:rPr>
              <a:t>-ANCAK RUHSAL ETKİLERİN TEDAVİSİ ZOR VE UZUN SÜRELİDİR.YAŞAM BOYU SÜREBİLİR.</a:t>
            </a:r>
            <a:endParaRPr lang="tr-TR" dirty="0">
              <a:solidFill>
                <a:srgbClr val="7030A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lstStyle/>
          <a:p>
            <a:pPr algn="l" fontAlgn="auto">
              <a:spcAft>
                <a:spcPts val="0"/>
              </a:spcAft>
              <a:defRPr/>
            </a:pPr>
            <a:r>
              <a:rPr lang="tr-TR" sz="5400" dirty="0">
                <a:solidFill>
                  <a:srgbClr val="FFC000"/>
                </a:solidFill>
              </a:rPr>
              <a:t>-BU KİŞİLERDE</a:t>
            </a:r>
            <a:r>
              <a:rPr lang="tr-TR" sz="5400" dirty="0" smtClean="0">
                <a:solidFill>
                  <a:srgbClr val="FFC000"/>
                </a:solidFill>
              </a:rPr>
              <a:t>,</a:t>
            </a:r>
            <a:r>
              <a:rPr lang="tr-TR" sz="3600" dirty="0" smtClean="0">
                <a:solidFill>
                  <a:srgbClr val="FFC000"/>
                </a:solidFill>
              </a:rPr>
              <a:t/>
            </a:r>
            <a:br>
              <a:rPr lang="tr-TR" sz="3600" dirty="0" smtClean="0">
                <a:solidFill>
                  <a:srgbClr val="FFC000"/>
                </a:solidFill>
              </a:rPr>
            </a:br>
            <a:r>
              <a:rPr lang="tr-TR" sz="3600" dirty="0" smtClean="0">
                <a:solidFill>
                  <a:srgbClr val="7030A0"/>
                </a:solidFill>
              </a:rPr>
              <a:t>-BİLİŞSEL </a:t>
            </a:r>
            <a:r>
              <a:rPr lang="tr-TR" sz="3600" dirty="0">
                <a:solidFill>
                  <a:srgbClr val="7030A0"/>
                </a:solidFill>
              </a:rPr>
              <a:t>BOZUKLUKLAR</a:t>
            </a:r>
            <a:r>
              <a:rPr lang="tr-TR" sz="3600" dirty="0" smtClean="0">
                <a:solidFill>
                  <a:srgbClr val="7030A0"/>
                </a:solidFill>
              </a:rPr>
              <a:t>,</a:t>
            </a:r>
            <a:br>
              <a:rPr lang="tr-TR" sz="3600" dirty="0" smtClean="0">
                <a:solidFill>
                  <a:srgbClr val="7030A0"/>
                </a:solidFill>
              </a:rPr>
            </a:br>
            <a:r>
              <a:rPr lang="tr-TR" sz="3600" dirty="0" smtClean="0">
                <a:solidFill>
                  <a:srgbClr val="7030A0"/>
                </a:solidFill>
              </a:rPr>
              <a:t>-KENDİNİ </a:t>
            </a:r>
            <a:r>
              <a:rPr lang="tr-TR" sz="3600" dirty="0">
                <a:solidFill>
                  <a:srgbClr val="7030A0"/>
                </a:solidFill>
              </a:rPr>
              <a:t>KÜÇÜK VE ÖNEMSİZ GÖRME</a:t>
            </a:r>
            <a:r>
              <a:rPr lang="tr-TR" sz="3600" dirty="0" smtClean="0">
                <a:solidFill>
                  <a:srgbClr val="7030A0"/>
                </a:solidFill>
              </a:rPr>
              <a:t>,</a:t>
            </a:r>
            <a:br>
              <a:rPr lang="tr-TR" sz="3600" dirty="0" smtClean="0">
                <a:solidFill>
                  <a:srgbClr val="7030A0"/>
                </a:solidFill>
              </a:rPr>
            </a:br>
            <a:r>
              <a:rPr lang="tr-TR" sz="3600" dirty="0" smtClean="0">
                <a:solidFill>
                  <a:srgbClr val="7030A0"/>
                </a:solidFill>
              </a:rPr>
              <a:t>-SOSYAL </a:t>
            </a:r>
            <a:r>
              <a:rPr lang="tr-TR" sz="3600" dirty="0">
                <a:solidFill>
                  <a:srgbClr val="7030A0"/>
                </a:solidFill>
              </a:rPr>
              <a:t>YAŞAMDAN UZAKLAŞMA</a:t>
            </a:r>
            <a:r>
              <a:rPr lang="tr-TR" sz="3600" dirty="0" smtClean="0">
                <a:solidFill>
                  <a:srgbClr val="7030A0"/>
                </a:solidFill>
              </a:rPr>
              <a:t>,</a:t>
            </a:r>
            <a:br>
              <a:rPr lang="tr-TR" sz="3600" dirty="0" smtClean="0">
                <a:solidFill>
                  <a:srgbClr val="7030A0"/>
                </a:solidFill>
              </a:rPr>
            </a:br>
            <a:r>
              <a:rPr lang="tr-TR" sz="3600" dirty="0" smtClean="0">
                <a:solidFill>
                  <a:srgbClr val="7030A0"/>
                </a:solidFill>
              </a:rPr>
              <a:t>-KENDİNE </a:t>
            </a:r>
            <a:r>
              <a:rPr lang="tr-TR" sz="3600" dirty="0">
                <a:solidFill>
                  <a:srgbClr val="7030A0"/>
                </a:solidFill>
              </a:rPr>
              <a:t>DUYDUĞU GÜVENİ VE SAYSIYI KAYBETME </a:t>
            </a:r>
            <a:r>
              <a:rPr lang="tr-TR" sz="3600" dirty="0" smtClean="0">
                <a:solidFill>
                  <a:srgbClr val="7030A0"/>
                </a:solidFill>
              </a:rPr>
              <a:t/>
            </a:r>
            <a:br>
              <a:rPr lang="tr-TR" sz="3600" dirty="0" smtClean="0">
                <a:solidFill>
                  <a:srgbClr val="7030A0"/>
                </a:solidFill>
              </a:rPr>
            </a:br>
            <a:r>
              <a:rPr lang="tr-TR" sz="3600" dirty="0">
                <a:solidFill>
                  <a:srgbClr val="7030A0"/>
                </a:solidFill>
              </a:rPr>
              <a:t> </a:t>
            </a:r>
            <a:r>
              <a:rPr lang="tr-TR" sz="3600" dirty="0" smtClean="0">
                <a:solidFill>
                  <a:srgbClr val="7030A0"/>
                </a:solidFill>
              </a:rPr>
              <a:t>   GİBİ </a:t>
            </a:r>
            <a:r>
              <a:rPr lang="tr-TR" sz="3600" dirty="0">
                <a:solidFill>
                  <a:srgbClr val="7030A0"/>
                </a:solidFill>
              </a:rPr>
              <a:t>RUHSAL VE ZİHİNSEL ÇÖKÜNTÜLER YARATABİLİR.</a:t>
            </a:r>
            <a:br>
              <a:rPr lang="tr-TR" sz="3600" dirty="0">
                <a:solidFill>
                  <a:srgbClr val="7030A0"/>
                </a:solidFill>
              </a:rPr>
            </a:br>
            <a:endParaRPr lang="tr-TR" sz="3600" dirty="0">
              <a:solidFill>
                <a:srgbClr val="7030A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lstStyle/>
          <a:p>
            <a:pPr algn="l" fontAlgn="auto">
              <a:spcAft>
                <a:spcPts val="0"/>
              </a:spcAft>
              <a:defRPr/>
            </a:pPr>
            <a:r>
              <a:rPr lang="tr-TR" sz="4800" dirty="0" smtClean="0"/>
              <a:t>ÇOCUKLARDA İSTİSMARININ RUHSAL ETKİLERİ:</a:t>
            </a:r>
            <a:br>
              <a:rPr lang="tr-TR" sz="4800" dirty="0" smtClean="0"/>
            </a:br>
            <a:r>
              <a:rPr lang="tr-TR" sz="3600" dirty="0" smtClean="0">
                <a:solidFill>
                  <a:srgbClr val="7030A0"/>
                </a:solidFill>
              </a:rPr>
              <a:t>-GÜVEN DUYGULARINI KAYBETME</a:t>
            </a:r>
            <a:br>
              <a:rPr lang="tr-TR" sz="3600" dirty="0" smtClean="0">
                <a:solidFill>
                  <a:srgbClr val="7030A0"/>
                </a:solidFill>
              </a:rPr>
            </a:br>
            <a:r>
              <a:rPr lang="tr-TR" sz="3600" dirty="0" smtClean="0">
                <a:solidFill>
                  <a:srgbClr val="7030A0"/>
                </a:solidFill>
              </a:rPr>
              <a:t>-KİŞİLİK BOZUKLUKLARI </a:t>
            </a:r>
            <a:r>
              <a:rPr lang="tr-TR" sz="2800" dirty="0" smtClean="0">
                <a:solidFill>
                  <a:srgbClr val="7030A0"/>
                </a:solidFill>
              </a:rPr>
              <a:t>(SEVGİSİZ OLMA)  </a:t>
            </a:r>
            <a:br>
              <a:rPr lang="tr-TR" sz="2800" dirty="0" smtClean="0">
                <a:solidFill>
                  <a:srgbClr val="7030A0"/>
                </a:solidFill>
              </a:rPr>
            </a:br>
            <a:r>
              <a:rPr lang="tr-TR" sz="3600" dirty="0" smtClean="0">
                <a:solidFill>
                  <a:srgbClr val="7030A0"/>
                </a:solidFill>
              </a:rPr>
              <a:t>-BÜYÜDÜKLERİNDE ŞİDDET EĞİLİMİ,SÜÇ İŞLEMEYE YATKIN,MADDE BAĞIMLISI,KENDİNE ZARAR VEREN KİŞİLER HALİNE GELİRLER.</a:t>
            </a:r>
            <a:br>
              <a:rPr lang="tr-TR" sz="3600" dirty="0" smtClean="0">
                <a:solidFill>
                  <a:srgbClr val="7030A0"/>
                </a:solidFill>
              </a:rPr>
            </a:br>
            <a:endParaRPr lang="tr-TR" sz="2800" dirty="0">
              <a:solidFill>
                <a:srgbClr val="7030A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lstStyle/>
          <a:p>
            <a:pPr algn="l" fontAlgn="auto">
              <a:spcAft>
                <a:spcPts val="0"/>
              </a:spcAft>
              <a:defRPr/>
            </a:pPr>
            <a:r>
              <a:rPr lang="tr-TR" sz="6000" dirty="0">
                <a:solidFill>
                  <a:srgbClr val="FFC000"/>
                </a:solidFill>
              </a:rPr>
              <a:t>3-SOSYAL </a:t>
            </a:r>
            <a:r>
              <a:rPr lang="tr-TR" sz="6000" dirty="0" smtClean="0">
                <a:solidFill>
                  <a:srgbClr val="FFC000"/>
                </a:solidFill>
              </a:rPr>
              <a:t>ETKİLERİ:</a:t>
            </a:r>
            <a:br>
              <a:rPr lang="tr-TR" sz="6000" dirty="0" smtClean="0">
                <a:solidFill>
                  <a:srgbClr val="FFC000"/>
                </a:solidFill>
              </a:rPr>
            </a:br>
            <a:r>
              <a:rPr lang="tr-TR" sz="3600" dirty="0" smtClean="0">
                <a:solidFill>
                  <a:schemeClr val="bg1">
                    <a:lumMod val="95000"/>
                    <a:lumOff val="5000"/>
                  </a:schemeClr>
                </a:solidFill>
              </a:rPr>
              <a:t>-ŞİDDET VE İSTİSMAR SONUNDA BEDEN VE RUH SAĞLIKLARI BOZULMUŞ BİREYLERDEN OLUŞAN TOPLUMU GELECEKTE SOSYAL SORUNLAR BEKLEMEKTEDİR.</a:t>
            </a:r>
            <a:br>
              <a:rPr lang="tr-TR" sz="3600" dirty="0" smtClean="0">
                <a:solidFill>
                  <a:schemeClr val="bg1">
                    <a:lumMod val="95000"/>
                    <a:lumOff val="5000"/>
                  </a:schemeClr>
                </a:solidFill>
              </a:rPr>
            </a:br>
            <a:r>
              <a:rPr lang="tr-TR" sz="3600" dirty="0">
                <a:solidFill>
                  <a:schemeClr val="bg1">
                    <a:lumMod val="95000"/>
                    <a:lumOff val="5000"/>
                  </a:schemeClr>
                </a:solidFill>
              </a:rPr>
              <a:t>-</a:t>
            </a:r>
            <a:r>
              <a:rPr lang="tr-TR" sz="3600" dirty="0" smtClean="0">
                <a:solidFill>
                  <a:schemeClr val="bg1">
                    <a:lumMod val="95000"/>
                    <a:lumOff val="5000"/>
                  </a:schemeClr>
                </a:solidFill>
              </a:rPr>
              <a:t>BU BİREYLERİN İSTENMEMELERİ DIŞLANMALARI YENİ SOSYAL SORUNLAR OLUŞTURACAKTIR.</a:t>
            </a:r>
            <a:br>
              <a:rPr lang="tr-TR" sz="3600" dirty="0" smtClean="0">
                <a:solidFill>
                  <a:schemeClr val="bg1">
                    <a:lumMod val="95000"/>
                    <a:lumOff val="5000"/>
                  </a:schemeClr>
                </a:solidFill>
              </a:rPr>
            </a:br>
            <a:endParaRPr lang="tr-TR" sz="3600" dirty="0">
              <a:solidFill>
                <a:schemeClr val="bg1">
                  <a:lumMod val="95000"/>
                  <a:lumOff val="5000"/>
                </a:schemeClr>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lstStyle/>
          <a:p>
            <a:pPr algn="l" fontAlgn="auto">
              <a:spcAft>
                <a:spcPts val="0"/>
              </a:spcAft>
              <a:defRPr/>
            </a:pPr>
            <a:r>
              <a:rPr lang="tr-TR" sz="6000" dirty="0">
                <a:solidFill>
                  <a:schemeClr val="bg1">
                    <a:lumMod val="95000"/>
                    <a:lumOff val="5000"/>
                  </a:schemeClr>
                </a:solidFill>
              </a:rPr>
              <a:t>B-UYGULAYANLAR ÜZERİNDEKİ </a:t>
            </a:r>
            <a:r>
              <a:rPr lang="tr-TR" sz="6000" dirty="0" smtClean="0">
                <a:solidFill>
                  <a:schemeClr val="bg1">
                    <a:lumMod val="95000"/>
                    <a:lumOff val="5000"/>
                  </a:schemeClr>
                </a:solidFill>
              </a:rPr>
              <a:t>ETKİLERİ:</a:t>
            </a:r>
            <a:br>
              <a:rPr lang="tr-TR" sz="6000" dirty="0" smtClean="0">
                <a:solidFill>
                  <a:schemeClr val="bg1">
                    <a:lumMod val="95000"/>
                    <a:lumOff val="5000"/>
                  </a:schemeClr>
                </a:solidFill>
              </a:rPr>
            </a:br>
            <a:r>
              <a:rPr lang="tr-TR" sz="6000" dirty="0" smtClean="0">
                <a:solidFill>
                  <a:schemeClr val="bg1">
                    <a:lumMod val="95000"/>
                    <a:lumOff val="5000"/>
                  </a:schemeClr>
                </a:solidFill>
              </a:rPr>
              <a:t/>
            </a:r>
            <a:br>
              <a:rPr lang="tr-TR" sz="6000" dirty="0" smtClean="0">
                <a:solidFill>
                  <a:schemeClr val="bg1">
                    <a:lumMod val="95000"/>
                    <a:lumOff val="5000"/>
                  </a:schemeClr>
                </a:solidFill>
              </a:rPr>
            </a:br>
            <a:r>
              <a:rPr lang="tr-TR" sz="3600" dirty="0" smtClean="0">
                <a:solidFill>
                  <a:schemeClr val="bg1">
                    <a:lumMod val="95000"/>
                    <a:lumOff val="5000"/>
                  </a:schemeClr>
                </a:solidFill>
              </a:rPr>
              <a:t>1-RUHSAL ETKİSİ</a:t>
            </a:r>
            <a:br>
              <a:rPr lang="tr-TR" sz="3600" dirty="0" smtClean="0">
                <a:solidFill>
                  <a:schemeClr val="bg1">
                    <a:lumMod val="95000"/>
                    <a:lumOff val="5000"/>
                  </a:schemeClr>
                </a:solidFill>
              </a:rPr>
            </a:br>
            <a:r>
              <a:rPr lang="tr-TR" sz="3600" dirty="0" smtClean="0">
                <a:solidFill>
                  <a:schemeClr val="bg1">
                    <a:lumMod val="95000"/>
                    <a:lumOff val="5000"/>
                  </a:schemeClr>
                </a:solidFill>
              </a:rPr>
              <a:t/>
            </a:r>
            <a:br>
              <a:rPr lang="tr-TR" sz="3600" dirty="0" smtClean="0">
                <a:solidFill>
                  <a:schemeClr val="bg1">
                    <a:lumMod val="95000"/>
                    <a:lumOff val="5000"/>
                  </a:schemeClr>
                </a:solidFill>
              </a:rPr>
            </a:br>
            <a:r>
              <a:rPr lang="tr-TR" sz="3600" dirty="0" smtClean="0">
                <a:solidFill>
                  <a:schemeClr val="bg1">
                    <a:lumMod val="95000"/>
                    <a:lumOff val="5000"/>
                  </a:schemeClr>
                </a:solidFill>
              </a:rPr>
              <a:t>2-SOSYAL ETKİSİ</a:t>
            </a:r>
            <a:br>
              <a:rPr lang="tr-TR" sz="3600" dirty="0" smtClean="0">
                <a:solidFill>
                  <a:schemeClr val="bg1">
                    <a:lumMod val="95000"/>
                    <a:lumOff val="5000"/>
                  </a:schemeClr>
                </a:solidFill>
              </a:rPr>
            </a:br>
            <a:endParaRPr lang="tr-TR" sz="36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lstStyle/>
          <a:p>
            <a:pPr algn="l" fontAlgn="auto">
              <a:spcAft>
                <a:spcPts val="0"/>
              </a:spcAft>
              <a:defRPr/>
            </a:pPr>
            <a:r>
              <a:rPr lang="tr-TR" sz="6000" dirty="0">
                <a:solidFill>
                  <a:schemeClr val="bg1">
                    <a:lumMod val="95000"/>
                    <a:lumOff val="5000"/>
                  </a:schemeClr>
                </a:solidFill>
              </a:rPr>
              <a:t>1-RUHSAL </a:t>
            </a:r>
            <a:r>
              <a:rPr lang="tr-TR" sz="6000" dirty="0" smtClean="0">
                <a:solidFill>
                  <a:schemeClr val="bg1">
                    <a:lumMod val="95000"/>
                    <a:lumOff val="5000"/>
                  </a:schemeClr>
                </a:solidFill>
              </a:rPr>
              <a:t>ETKİSİ:</a:t>
            </a:r>
            <a:br>
              <a:rPr lang="tr-TR" sz="6000" dirty="0" smtClean="0">
                <a:solidFill>
                  <a:schemeClr val="bg1">
                    <a:lumMod val="95000"/>
                    <a:lumOff val="5000"/>
                  </a:schemeClr>
                </a:solidFill>
              </a:rPr>
            </a:br>
            <a:r>
              <a:rPr lang="tr-TR" sz="6000" dirty="0" smtClean="0">
                <a:solidFill>
                  <a:schemeClr val="bg1">
                    <a:lumMod val="95000"/>
                    <a:lumOff val="5000"/>
                  </a:schemeClr>
                </a:solidFill>
              </a:rPr>
              <a:t>  </a:t>
            </a:r>
            <a:r>
              <a:rPr lang="tr-TR" sz="3600" dirty="0" smtClean="0">
                <a:solidFill>
                  <a:schemeClr val="bg1">
                    <a:lumMod val="95000"/>
                    <a:lumOff val="5000"/>
                  </a:schemeClr>
                </a:solidFill>
              </a:rPr>
              <a:t>ŞİDDETİ UYGULAYAN KİŞİ BİR SÜRE SONRA ;</a:t>
            </a:r>
            <a:br>
              <a:rPr lang="tr-TR" sz="3600" dirty="0" smtClean="0">
                <a:solidFill>
                  <a:schemeClr val="bg1">
                    <a:lumMod val="95000"/>
                    <a:lumOff val="5000"/>
                  </a:schemeClr>
                </a:solidFill>
              </a:rPr>
            </a:br>
            <a:r>
              <a:rPr lang="tr-TR" sz="3600" dirty="0">
                <a:solidFill>
                  <a:schemeClr val="bg1">
                    <a:lumMod val="95000"/>
                    <a:lumOff val="5000"/>
                  </a:schemeClr>
                </a:solidFill>
              </a:rPr>
              <a:t>-</a:t>
            </a:r>
            <a:r>
              <a:rPr lang="tr-TR" sz="3600" dirty="0" smtClean="0">
                <a:solidFill>
                  <a:schemeClr val="bg1">
                    <a:lumMod val="95000"/>
                    <a:lumOff val="5000"/>
                  </a:schemeClr>
                </a:solidFill>
              </a:rPr>
              <a:t>BU İŞTEN UTANIR,</a:t>
            </a:r>
            <a:br>
              <a:rPr lang="tr-TR" sz="3600" dirty="0" smtClean="0">
                <a:solidFill>
                  <a:schemeClr val="bg1">
                    <a:lumMod val="95000"/>
                    <a:lumOff val="5000"/>
                  </a:schemeClr>
                </a:solidFill>
              </a:rPr>
            </a:br>
            <a:r>
              <a:rPr lang="tr-TR" sz="3600" dirty="0" smtClean="0">
                <a:solidFill>
                  <a:schemeClr val="bg1">
                    <a:lumMod val="95000"/>
                    <a:lumOff val="5000"/>
                  </a:schemeClr>
                </a:solidFill>
              </a:rPr>
              <a:t>-KENDİNİ SUÇLAR,</a:t>
            </a:r>
            <a:br>
              <a:rPr lang="tr-TR" sz="3600" dirty="0" smtClean="0">
                <a:solidFill>
                  <a:schemeClr val="bg1">
                    <a:lumMod val="95000"/>
                    <a:lumOff val="5000"/>
                  </a:schemeClr>
                </a:solidFill>
              </a:rPr>
            </a:br>
            <a:r>
              <a:rPr lang="tr-TR" sz="3600" dirty="0" smtClean="0">
                <a:solidFill>
                  <a:schemeClr val="bg1">
                    <a:lumMod val="95000"/>
                    <a:lumOff val="5000"/>
                  </a:schemeClr>
                </a:solidFill>
              </a:rPr>
              <a:t>- KENDİNİ CEZALANDIRMAYA ÇALIŞIR</a:t>
            </a:r>
            <a:r>
              <a:rPr lang="tr-TR" sz="2400" dirty="0" smtClean="0">
                <a:solidFill>
                  <a:schemeClr val="bg1">
                    <a:lumMod val="95000"/>
                    <a:lumOff val="5000"/>
                  </a:schemeClr>
                </a:solidFill>
              </a:rPr>
              <a:t>.(</a:t>
            </a:r>
            <a:r>
              <a:rPr lang="tr-TR" sz="2400" dirty="0">
                <a:solidFill>
                  <a:schemeClr val="bg1">
                    <a:lumMod val="95000"/>
                    <a:lumOff val="5000"/>
                  </a:schemeClr>
                </a:solidFill>
              </a:rPr>
              <a:t>DUYGU VE DAVRANIŞLARINI KONTROL EDEMEDİĞİ İÇİN </a:t>
            </a:r>
            <a:r>
              <a:rPr lang="tr-TR" sz="2400" dirty="0" smtClean="0">
                <a:solidFill>
                  <a:schemeClr val="bg1">
                    <a:lumMod val="95000"/>
                    <a:lumOff val="5000"/>
                  </a:schemeClr>
                </a:solidFill>
              </a:rPr>
              <a:t>)</a:t>
            </a:r>
            <a:br>
              <a:rPr lang="tr-TR" sz="2400" dirty="0" smtClean="0">
                <a:solidFill>
                  <a:schemeClr val="bg1">
                    <a:lumMod val="95000"/>
                    <a:lumOff val="5000"/>
                  </a:schemeClr>
                </a:solidFill>
              </a:rPr>
            </a:br>
            <a:r>
              <a:rPr lang="tr-TR" sz="2400" dirty="0">
                <a:solidFill>
                  <a:schemeClr val="bg1">
                    <a:lumMod val="95000"/>
                    <a:lumOff val="5000"/>
                  </a:schemeClr>
                </a:solidFill>
              </a:rPr>
              <a:t>-</a:t>
            </a:r>
            <a:r>
              <a:rPr lang="tr-TR" sz="3600" dirty="0" smtClean="0">
                <a:solidFill>
                  <a:schemeClr val="bg1">
                    <a:lumMod val="95000"/>
                    <a:lumOff val="5000"/>
                  </a:schemeClr>
                </a:solidFill>
              </a:rPr>
              <a:t>PİŞMANLIK DUYAR.</a:t>
            </a:r>
            <a:br>
              <a:rPr lang="tr-TR" sz="3600" dirty="0" smtClean="0">
                <a:solidFill>
                  <a:schemeClr val="bg1">
                    <a:lumMod val="95000"/>
                    <a:lumOff val="5000"/>
                  </a:schemeClr>
                </a:solidFill>
              </a:rPr>
            </a:br>
            <a:r>
              <a:rPr lang="tr-TR" sz="3600" dirty="0">
                <a:solidFill>
                  <a:schemeClr val="bg1">
                    <a:lumMod val="95000"/>
                    <a:lumOff val="5000"/>
                  </a:schemeClr>
                </a:solidFill>
              </a:rPr>
              <a:t>-</a:t>
            </a:r>
            <a:r>
              <a:rPr lang="tr-TR" sz="3600" dirty="0" smtClean="0">
                <a:solidFill>
                  <a:schemeClr val="bg1">
                    <a:lumMod val="95000"/>
                    <a:lumOff val="5000"/>
                  </a:schemeClr>
                </a:solidFill>
              </a:rPr>
              <a:t>ÖZ GÜVENİNİ YİTİREBİLİR.</a:t>
            </a:r>
            <a:endParaRPr lang="tr-TR"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112568"/>
          </a:xfrm>
        </p:spPr>
        <p:txBody>
          <a:bodyPr/>
          <a:lstStyle/>
          <a:p>
            <a:pPr algn="l" fontAlgn="auto">
              <a:spcAft>
                <a:spcPts val="0"/>
              </a:spcAft>
              <a:defRPr/>
            </a:pPr>
            <a:r>
              <a:rPr lang="tr-TR" dirty="0" smtClean="0">
                <a:solidFill>
                  <a:srgbClr val="FF0000"/>
                </a:solidFill>
              </a:rPr>
              <a:t>ŞİDDET NEDİR:</a:t>
            </a:r>
            <a:r>
              <a:rPr lang="tr-TR" dirty="0" smtClean="0"/>
              <a:t/>
            </a:r>
            <a:br>
              <a:rPr lang="tr-TR" dirty="0" smtClean="0"/>
            </a:br>
            <a:r>
              <a:rPr lang="tr-TR" dirty="0" smtClean="0"/>
              <a:t/>
            </a:r>
            <a:br>
              <a:rPr lang="tr-TR" dirty="0" smtClean="0"/>
            </a:br>
            <a:r>
              <a:rPr lang="tr-TR" sz="3600" dirty="0" smtClean="0"/>
              <a:t>KARŞIDAKİ KİŞİYE ÜSTÜNLÜK SAĞLAMA,ONDAN ÇIKAR ELDE ETME,SAYGINLIK KAZANMA VEYA SİNDİRME GİBİ AMAÇLARLA </a:t>
            </a:r>
            <a:r>
              <a:rPr lang="tr-TR" sz="3600" dirty="0" smtClean="0">
                <a:solidFill>
                  <a:srgbClr val="FF0000"/>
                </a:solidFill>
              </a:rPr>
              <a:t>FİZİKSEL,SÖZLÜ,PSİKOLOJİK YA DA İŞARETLERLE</a:t>
            </a:r>
            <a:r>
              <a:rPr lang="tr-TR" sz="3600" dirty="0" smtClean="0"/>
              <a:t> UYGULANAN AŞIRILIKLARDIR. </a:t>
            </a:r>
            <a:endParaRPr lang="tr-TR" sz="3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lstStyle/>
          <a:p>
            <a:pPr algn="l" fontAlgn="auto">
              <a:spcAft>
                <a:spcPts val="0"/>
              </a:spcAft>
              <a:defRPr/>
            </a:pPr>
            <a:r>
              <a:rPr lang="tr-TR" sz="6000" dirty="0">
                <a:solidFill>
                  <a:schemeClr val="bg1">
                    <a:lumMod val="95000"/>
                    <a:lumOff val="5000"/>
                  </a:schemeClr>
                </a:solidFill>
              </a:rPr>
              <a:t>2-SOSYAL </a:t>
            </a:r>
            <a:r>
              <a:rPr lang="tr-TR" sz="6000" dirty="0" smtClean="0">
                <a:solidFill>
                  <a:schemeClr val="bg1">
                    <a:lumMod val="95000"/>
                    <a:lumOff val="5000"/>
                  </a:schemeClr>
                </a:solidFill>
              </a:rPr>
              <a:t>ETKİSİ:</a:t>
            </a:r>
            <a:br>
              <a:rPr lang="tr-TR" sz="6000" dirty="0" smtClean="0">
                <a:solidFill>
                  <a:schemeClr val="bg1">
                    <a:lumMod val="95000"/>
                    <a:lumOff val="5000"/>
                  </a:schemeClr>
                </a:solidFill>
              </a:rPr>
            </a:br>
            <a:r>
              <a:rPr lang="tr-TR" sz="6000" dirty="0" smtClean="0">
                <a:solidFill>
                  <a:schemeClr val="bg1">
                    <a:lumMod val="95000"/>
                    <a:lumOff val="5000"/>
                  </a:schemeClr>
                </a:solidFill>
              </a:rPr>
              <a:t/>
            </a:r>
            <a:br>
              <a:rPr lang="tr-TR" sz="6000" dirty="0" smtClean="0">
                <a:solidFill>
                  <a:schemeClr val="bg1">
                    <a:lumMod val="95000"/>
                    <a:lumOff val="5000"/>
                  </a:schemeClr>
                </a:solidFill>
              </a:rPr>
            </a:br>
            <a:r>
              <a:rPr lang="tr-TR" sz="3600" dirty="0" smtClean="0">
                <a:solidFill>
                  <a:schemeClr val="bg1">
                    <a:lumMod val="95000"/>
                    <a:lumOff val="5000"/>
                  </a:schemeClr>
                </a:solidFill>
              </a:rPr>
              <a:t>TOPLUM,ŞİDDET UYGULAYAN KİŞİLERİ ONAYLAMAYAN AÇIKÇA ORTAYA KOYABİLİR VE BU KİŞİLERİ DIŞLAYABİLİRSE CAYDIRICI ETKİSİ OLABİLİR.</a:t>
            </a:r>
            <a:r>
              <a:rPr lang="tr-TR" sz="6000" dirty="0" smtClean="0">
                <a:solidFill>
                  <a:schemeClr val="bg1">
                    <a:lumMod val="95000"/>
                    <a:lumOff val="5000"/>
                  </a:schemeClr>
                </a:solidFill>
              </a:rPr>
              <a:t/>
            </a:r>
            <a:br>
              <a:rPr lang="tr-TR" sz="6000" dirty="0" smtClean="0">
                <a:solidFill>
                  <a:schemeClr val="bg1">
                    <a:lumMod val="95000"/>
                    <a:lumOff val="5000"/>
                  </a:schemeClr>
                </a:solidFill>
              </a:rPr>
            </a:b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normAutofit fontScale="90000"/>
          </a:bodyPr>
          <a:lstStyle/>
          <a:p>
            <a:pPr algn="l" fontAlgn="auto">
              <a:spcAft>
                <a:spcPts val="0"/>
              </a:spcAft>
              <a:defRPr/>
            </a:pPr>
            <a:r>
              <a:rPr lang="tr-TR" dirty="0" smtClean="0"/>
              <a:t>‘İNSAN HAKLARI EVRENSEL </a:t>
            </a:r>
            <a:r>
              <a:rPr lang="tr-TR" sz="6000" dirty="0" smtClean="0"/>
              <a:t>BİLDİRGESİ’</a:t>
            </a:r>
            <a:br>
              <a:rPr lang="tr-TR" sz="6000" dirty="0" smtClean="0"/>
            </a:br>
            <a:r>
              <a:rPr lang="tr-TR" sz="6000" dirty="0"/>
              <a:t> </a:t>
            </a:r>
            <a:r>
              <a:rPr lang="tr-TR" sz="6000" dirty="0" smtClean="0"/>
              <a:t> </a:t>
            </a:r>
            <a:r>
              <a:rPr lang="tr-TR" sz="3600" dirty="0" smtClean="0">
                <a:solidFill>
                  <a:srgbClr val="002060"/>
                </a:solidFill>
              </a:rPr>
              <a:t>TÜM İNSANLARIN ÖNCELİKLE İNSAN OLMASI NEDENİYLE BAZI HAKLARA SAHİP OLDUĞUNU AÇIKLAR.BU HAKLARA SAHİPOLMA NEDENİYLE HER İNSANIN ŞİDDET VE İSTİSMARADAN KORUNMASI GEREKTİĞİNİ,HAKLARINI KORUMAK İÇİN UĞRAŞ VERMENİN DE İNSANLIK ONURUNUN GEREĞİ OLDUĞUNU BELİRTMESİ AÇISINDAN ÖNEMLİDİR.</a:t>
            </a:r>
            <a:endParaRPr lang="tr-TR" sz="3600" dirty="0">
              <a:solidFill>
                <a:srgbClr val="00206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normAutofit fontScale="90000"/>
          </a:bodyPr>
          <a:lstStyle/>
          <a:p>
            <a:pPr algn="l" fontAlgn="auto">
              <a:spcAft>
                <a:spcPts val="0"/>
              </a:spcAft>
              <a:defRPr/>
            </a:pPr>
            <a:r>
              <a:rPr lang="tr-TR" dirty="0" smtClean="0"/>
              <a:t>ÜLKEMİZDE;</a:t>
            </a:r>
            <a:br>
              <a:rPr lang="tr-TR" dirty="0" smtClean="0"/>
            </a:br>
            <a:r>
              <a:rPr lang="tr-TR" sz="3600" dirty="0" smtClean="0">
                <a:solidFill>
                  <a:schemeClr val="bg1">
                    <a:lumMod val="95000"/>
                    <a:lumOff val="5000"/>
                  </a:schemeClr>
                </a:solidFill>
              </a:rPr>
              <a:t>T.C. AİLE VE SOSYAL POLİTİKALAR BAKANLIĞININ İL İLÇE TEŞKİLATLARININ,ŞİDDET VE İSTİSMARA UĞRAYAN BİREYLERİN SORUNLARIYLA İLGİLENMEKTE,GEREKLİ ÖNLEMLERİ ALMAYA ÇALIŞMAKTADIR.BU BAĞLAMDA </a:t>
            </a:r>
            <a:r>
              <a:rPr lang="tr-TR" sz="3600" dirty="0" smtClean="0">
                <a:solidFill>
                  <a:srgbClr val="FF0000"/>
                </a:solidFill>
              </a:rPr>
              <a:t>ALO 183 </a:t>
            </a:r>
            <a:r>
              <a:rPr lang="tr-TR" sz="3600" dirty="0" smtClean="0">
                <a:solidFill>
                  <a:schemeClr val="bg1">
                    <a:lumMod val="95000"/>
                    <a:lumOff val="5000"/>
                  </a:schemeClr>
                </a:solidFill>
              </a:rPr>
              <a:t>HATTI KURULMUŞTUR.BURADA ÇAĞRI YAPAN HERKES DİNLENEREK GEREKSİNİM DUYDUĞU HİZMET KONUSUNDA YARDIMCI OLUNMAKTADIR.</a:t>
            </a:r>
            <a:endParaRPr lang="tr-TR" dirty="0">
              <a:solidFill>
                <a:schemeClr val="bg1">
                  <a:lumMod val="95000"/>
                  <a:lumOff val="5000"/>
                </a:schemeClr>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lstStyle/>
          <a:p>
            <a:pPr algn="l" fontAlgn="auto">
              <a:spcAft>
                <a:spcPts val="0"/>
              </a:spcAft>
              <a:defRPr/>
            </a:pPr>
            <a:r>
              <a:rPr lang="tr-TR" sz="3600" dirty="0" smtClean="0"/>
              <a:t>ACİL DURUMLAR:</a:t>
            </a:r>
            <a:br>
              <a:rPr lang="tr-TR" sz="3600" dirty="0" smtClean="0"/>
            </a:br>
            <a:r>
              <a:rPr lang="tr-TR" sz="3600" dirty="0" smtClean="0"/>
              <a:t/>
            </a:r>
            <a:br>
              <a:rPr lang="tr-TR" sz="3600" dirty="0" smtClean="0"/>
            </a:br>
            <a:r>
              <a:rPr lang="tr-TR" sz="3600" dirty="0"/>
              <a:t> </a:t>
            </a:r>
            <a:r>
              <a:rPr lang="tr-TR" sz="3600" dirty="0" smtClean="0"/>
              <a:t> </a:t>
            </a:r>
            <a:r>
              <a:rPr lang="tr-TR" sz="3600" dirty="0" smtClean="0">
                <a:solidFill>
                  <a:schemeClr val="bg1">
                    <a:lumMod val="95000"/>
                    <a:lumOff val="5000"/>
                  </a:schemeClr>
                </a:solidFill>
              </a:rPr>
              <a:t>ŞİDDET KONUSUNDA ACİL MÜDAHALEYİ GEREKTİREN DURUMLAR O İLDEKİ EMNİYET,JANDARMA VE SOSYAL HİZMETLER MÜDÜRLÜĞÜNDE GÖREVLİ ACİL MÜDAHALE EKİBİNE YA DA SORUMLUSUNA BİLDİRİLMELİDİR.</a:t>
            </a:r>
            <a:endParaRPr lang="tr-TR" sz="3600" dirty="0">
              <a:solidFill>
                <a:schemeClr val="bg1">
                  <a:lumMod val="95000"/>
                  <a:lumOff val="5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lstStyle/>
          <a:p>
            <a:pPr algn="ctr" fontAlgn="auto">
              <a:spcAft>
                <a:spcPts val="0"/>
              </a:spcAft>
              <a:defRPr/>
            </a:pPr>
            <a:r>
              <a:rPr lang="tr-TR" dirty="0" smtClean="0"/>
              <a:t>TEŞEKKÜR EDERİZ.</a:t>
            </a:r>
            <a:br>
              <a:rPr lang="tr-TR" dirty="0" smtClean="0"/>
            </a:br>
            <a:r>
              <a:rPr lang="tr-TR" smtClean="0"/>
              <a:t/>
            </a:r>
            <a:br>
              <a:rPr lang="tr-TR" smtClean="0"/>
            </a:b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lstStyle/>
          <a:p>
            <a:pPr algn="l" fontAlgn="auto">
              <a:spcAft>
                <a:spcPts val="0"/>
              </a:spcAft>
              <a:defRPr/>
            </a:pPr>
            <a:r>
              <a:rPr lang="tr-TR" dirty="0" smtClean="0"/>
              <a:t>ŞİDDET;</a:t>
            </a:r>
            <a:r>
              <a:rPr lang="tr-TR" sz="4000" dirty="0" smtClean="0">
                <a:solidFill>
                  <a:schemeClr val="bg2">
                    <a:lumMod val="50000"/>
                  </a:schemeClr>
                </a:solidFill>
              </a:rPr>
              <a:t>KARŞIDAKİNİN</a:t>
            </a:r>
            <a:br>
              <a:rPr lang="tr-TR" sz="4000" dirty="0" smtClean="0">
                <a:solidFill>
                  <a:schemeClr val="bg2">
                    <a:lumMod val="50000"/>
                  </a:schemeClr>
                </a:solidFill>
              </a:rPr>
            </a:br>
            <a:r>
              <a:rPr lang="tr-TR" sz="4000" dirty="0" smtClean="0">
                <a:solidFill>
                  <a:schemeClr val="bg2">
                    <a:lumMod val="50000"/>
                  </a:schemeClr>
                </a:solidFill>
              </a:rPr>
              <a:t> </a:t>
            </a:r>
            <a:r>
              <a:rPr lang="tr-TR" sz="4000" dirty="0" smtClean="0">
                <a:solidFill>
                  <a:srgbClr val="0070C0"/>
                </a:solidFill>
              </a:rPr>
              <a:t>YAŞAM,</a:t>
            </a:r>
            <a:br>
              <a:rPr lang="tr-TR" sz="4000" dirty="0" smtClean="0">
                <a:solidFill>
                  <a:srgbClr val="0070C0"/>
                </a:solidFill>
              </a:rPr>
            </a:br>
            <a:r>
              <a:rPr lang="tr-TR" sz="4000" dirty="0" smtClean="0">
                <a:solidFill>
                  <a:srgbClr val="0070C0"/>
                </a:solidFill>
              </a:rPr>
              <a:t>ÖZGÜRLÜK,</a:t>
            </a:r>
            <a:br>
              <a:rPr lang="tr-TR" sz="4000" dirty="0" smtClean="0">
                <a:solidFill>
                  <a:srgbClr val="0070C0"/>
                </a:solidFill>
              </a:rPr>
            </a:br>
            <a:r>
              <a:rPr lang="tr-TR" sz="4000" dirty="0" smtClean="0">
                <a:solidFill>
                  <a:srgbClr val="0070C0"/>
                </a:solidFill>
              </a:rPr>
              <a:t>İRADE,İSTEK,</a:t>
            </a:r>
            <a:br>
              <a:rPr lang="tr-TR" sz="4000" dirty="0" smtClean="0">
                <a:solidFill>
                  <a:srgbClr val="0070C0"/>
                </a:solidFill>
              </a:rPr>
            </a:br>
            <a:r>
              <a:rPr lang="tr-TR" sz="4000" dirty="0" smtClean="0">
                <a:solidFill>
                  <a:srgbClr val="0070C0"/>
                </a:solidFill>
              </a:rPr>
              <a:t>HAK VE SAĞLIĞINA </a:t>
            </a:r>
            <a:br>
              <a:rPr lang="tr-TR" sz="4000" dirty="0" smtClean="0">
                <a:solidFill>
                  <a:srgbClr val="0070C0"/>
                </a:solidFill>
              </a:rPr>
            </a:br>
            <a:r>
              <a:rPr lang="tr-TR" sz="4000" dirty="0" smtClean="0">
                <a:solidFill>
                  <a:schemeClr val="bg2">
                    <a:lumMod val="50000"/>
                  </a:schemeClr>
                </a:solidFill>
              </a:rPr>
              <a:t>ZARAR VERİP BU HAKLARININ ORTADAN KALDIRILIMASINA NEDEN OLUR. </a:t>
            </a:r>
            <a:endParaRPr lang="tr-TR" sz="4000" dirty="0">
              <a:solidFill>
                <a:schemeClr val="bg2">
                  <a:lumMod val="50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lstStyle/>
          <a:p>
            <a:pPr algn="l" fontAlgn="auto">
              <a:spcAft>
                <a:spcPts val="0"/>
              </a:spcAft>
              <a:defRPr/>
            </a:pPr>
            <a:r>
              <a:rPr lang="tr-TR" dirty="0" smtClean="0"/>
              <a:t>İSTİSMAR:</a:t>
            </a:r>
            <a:br>
              <a:rPr lang="tr-TR" dirty="0" smtClean="0"/>
            </a:br>
            <a:r>
              <a:rPr lang="tr-TR" sz="3600" dirty="0" smtClean="0">
                <a:solidFill>
                  <a:schemeClr val="bg1">
                    <a:lumMod val="95000"/>
                    <a:lumOff val="5000"/>
                  </a:schemeClr>
                </a:solidFill>
              </a:rPr>
              <a:t>BİR KİŞİNİN YA DA KİŞİLERİN İYİ NİYETİNİ KÖTÜYE KULLANARAK ONDAN YARARLANMA , ONA ZARAR VERME,RIZASI OLMADAN  VE İRADESİNİ DİKKATE ALMADAN ONU SÖMÜRMEDİR.</a:t>
            </a:r>
            <a:br>
              <a:rPr lang="tr-TR" sz="3600" dirty="0" smtClean="0">
                <a:solidFill>
                  <a:schemeClr val="bg1">
                    <a:lumMod val="95000"/>
                    <a:lumOff val="5000"/>
                  </a:schemeClr>
                </a:solidFill>
              </a:rPr>
            </a:br>
            <a:r>
              <a:rPr lang="tr-TR" sz="3600" dirty="0"/>
              <a:t/>
            </a:r>
            <a:br>
              <a:rPr lang="tr-TR" sz="3600" dirty="0"/>
            </a:br>
            <a:endParaRPr lang="tr-TR" sz="3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normAutofit fontScale="90000"/>
          </a:bodyPr>
          <a:lstStyle/>
          <a:p>
            <a:pPr algn="l" fontAlgn="auto">
              <a:spcAft>
                <a:spcPts val="0"/>
              </a:spcAft>
              <a:defRPr/>
            </a:pPr>
            <a:r>
              <a:rPr lang="tr-TR" sz="3600" dirty="0">
                <a:solidFill>
                  <a:srgbClr val="FF0000"/>
                </a:solidFill>
              </a:rPr>
              <a:t>FİZİKSEL,PSİKOLOJİK YADA CİNSEL </a:t>
            </a:r>
            <a:r>
              <a:rPr lang="tr-TR" sz="3600" dirty="0">
                <a:solidFill>
                  <a:srgbClr val="0070C0"/>
                </a:solidFill>
              </a:rPr>
              <a:t>ŞEKİLLERDE </a:t>
            </a:r>
            <a:r>
              <a:rPr lang="tr-TR" sz="3600" dirty="0">
                <a:solidFill>
                  <a:schemeClr val="bg1">
                    <a:lumMod val="95000"/>
                    <a:lumOff val="5000"/>
                  </a:schemeClr>
                </a:solidFill>
              </a:rPr>
              <a:t>OLABİLEN İSTİSMAR</a:t>
            </a:r>
            <a:r>
              <a:rPr lang="tr-TR" sz="3600" dirty="0" smtClean="0">
                <a:solidFill>
                  <a:schemeClr val="bg1">
                    <a:lumMod val="95000"/>
                    <a:lumOff val="5000"/>
                  </a:schemeClr>
                </a:solidFill>
              </a:rPr>
              <a:t>,</a:t>
            </a:r>
            <a:br>
              <a:rPr lang="tr-TR" sz="3600" dirty="0" smtClean="0">
                <a:solidFill>
                  <a:schemeClr val="bg1">
                    <a:lumMod val="95000"/>
                    <a:lumOff val="5000"/>
                  </a:schemeClr>
                </a:solidFill>
              </a:rPr>
            </a:br>
            <a:r>
              <a:rPr lang="tr-TR" sz="3600" dirty="0" smtClean="0">
                <a:solidFill>
                  <a:srgbClr val="FF0000"/>
                </a:solidFill>
              </a:rPr>
              <a:t>TEMEL </a:t>
            </a:r>
            <a:r>
              <a:rPr lang="tr-TR" sz="3600" dirty="0">
                <a:solidFill>
                  <a:srgbClr val="FF0000"/>
                </a:solidFill>
              </a:rPr>
              <a:t>HAKLARI İHLAL ETME</a:t>
            </a:r>
            <a:r>
              <a:rPr lang="tr-TR" sz="3600" dirty="0" smtClean="0">
                <a:solidFill>
                  <a:schemeClr val="bg1">
                    <a:lumMod val="95000"/>
                    <a:lumOff val="5000"/>
                  </a:schemeClr>
                </a:solidFill>
              </a:rPr>
              <a:t>,</a:t>
            </a:r>
            <a:br>
              <a:rPr lang="tr-TR" sz="3600" dirty="0" smtClean="0">
                <a:solidFill>
                  <a:schemeClr val="bg1">
                    <a:lumMod val="95000"/>
                    <a:lumOff val="5000"/>
                  </a:schemeClr>
                </a:solidFill>
              </a:rPr>
            </a:br>
            <a:r>
              <a:rPr lang="tr-TR" sz="3600" dirty="0" smtClean="0">
                <a:solidFill>
                  <a:schemeClr val="bg1">
                    <a:lumMod val="95000"/>
                    <a:lumOff val="5000"/>
                  </a:schemeClr>
                </a:solidFill>
              </a:rPr>
              <a:t>KİŞİLERDE </a:t>
            </a:r>
            <a:r>
              <a:rPr lang="tr-TR" sz="3600" dirty="0">
                <a:solidFill>
                  <a:srgbClr val="FF0000"/>
                </a:solidFill>
              </a:rPr>
              <a:t>RUHSAL VE FİZİKSEL </a:t>
            </a:r>
            <a:r>
              <a:rPr lang="tr-TR" sz="3600" dirty="0">
                <a:solidFill>
                  <a:schemeClr val="bg1">
                    <a:lumMod val="95000"/>
                    <a:lumOff val="5000"/>
                  </a:schemeClr>
                </a:solidFill>
              </a:rPr>
              <a:t>BOZUKLUKLAR YARATMA GİBİ </a:t>
            </a:r>
            <a:r>
              <a:rPr lang="tr-TR" sz="3600" dirty="0" smtClean="0">
                <a:solidFill>
                  <a:schemeClr val="bg1">
                    <a:lumMod val="95000"/>
                    <a:lumOff val="5000"/>
                  </a:schemeClr>
                </a:solidFill>
              </a:rPr>
              <a:t>DAVRANIŞLAR </a:t>
            </a:r>
            <a:r>
              <a:rPr lang="tr-TR" sz="3600" dirty="0">
                <a:solidFill>
                  <a:schemeClr val="bg1">
                    <a:lumMod val="95000"/>
                    <a:lumOff val="5000"/>
                  </a:schemeClr>
                </a:solidFill>
              </a:rPr>
              <a:t>YANINDA BAZEN </a:t>
            </a:r>
            <a:r>
              <a:rPr lang="tr-TR" sz="3600" dirty="0">
                <a:solidFill>
                  <a:srgbClr val="FF0000"/>
                </a:solidFill>
              </a:rPr>
              <a:t>CAN KAYIPLARINA </a:t>
            </a:r>
            <a:r>
              <a:rPr lang="tr-TR" sz="3600" dirty="0">
                <a:solidFill>
                  <a:schemeClr val="bg1">
                    <a:lumMod val="95000"/>
                    <a:lumOff val="5000"/>
                  </a:schemeClr>
                </a:solidFill>
              </a:rPr>
              <a:t>NEDEN OLABİLMEKTEDİR.İSTİSMARIN İNSANLARLA BİRLİKTE HAYVANLARA DA UYGULANDIĞI GÖRÜLMEKTEDİR.</a:t>
            </a:r>
            <a:br>
              <a:rPr lang="tr-TR" sz="3600" dirty="0">
                <a:solidFill>
                  <a:schemeClr val="bg1">
                    <a:lumMod val="95000"/>
                    <a:lumOff val="5000"/>
                  </a:schemeClr>
                </a:solidFill>
              </a:rPr>
            </a:br>
            <a:endParaRPr lang="tr-TR" sz="3600" dirty="0">
              <a:solidFill>
                <a:schemeClr val="bg1">
                  <a:lumMod val="95000"/>
                  <a:lumOff val="5000"/>
                </a:scheme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908720"/>
            <a:ext cx="8287072" cy="5328592"/>
          </a:xfrm>
        </p:spPr>
        <p:txBody>
          <a:bodyPr>
            <a:normAutofit fontScale="90000"/>
          </a:bodyPr>
          <a:lstStyle/>
          <a:p>
            <a:pPr algn="l" fontAlgn="auto">
              <a:spcAft>
                <a:spcPts val="0"/>
              </a:spcAft>
              <a:defRPr/>
            </a:pP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a:t/>
            </a:r>
            <a:br>
              <a:rPr lang="tr-TR" dirty="0"/>
            </a:br>
            <a:r>
              <a:rPr lang="tr-TR" dirty="0" smtClean="0"/>
              <a:t/>
            </a:r>
            <a:br>
              <a:rPr lang="tr-TR" dirty="0" smtClean="0"/>
            </a:br>
            <a:r>
              <a:rPr lang="tr-TR" dirty="0" smtClean="0"/>
              <a:t>ŞİDDET VE İSTİSMARIN NEDENLERİ:</a:t>
            </a:r>
            <a:br>
              <a:rPr lang="tr-TR" dirty="0" smtClean="0"/>
            </a:br>
            <a:r>
              <a:rPr lang="tr-TR" sz="3600" dirty="0" smtClean="0">
                <a:solidFill>
                  <a:srgbClr val="7030A0"/>
                </a:solidFill>
              </a:rPr>
              <a:t>1-BİYOLOJİK KÖKENLİ NEDENLER</a:t>
            </a:r>
            <a:br>
              <a:rPr lang="tr-TR" sz="3600" dirty="0" smtClean="0">
                <a:solidFill>
                  <a:srgbClr val="7030A0"/>
                </a:solidFill>
              </a:rPr>
            </a:br>
            <a:r>
              <a:rPr lang="tr-TR" sz="3600" dirty="0" smtClean="0">
                <a:solidFill>
                  <a:srgbClr val="7030A0"/>
                </a:solidFill>
              </a:rPr>
              <a:t/>
            </a:r>
            <a:br>
              <a:rPr lang="tr-TR" sz="3600" dirty="0" smtClean="0">
                <a:solidFill>
                  <a:srgbClr val="7030A0"/>
                </a:solidFill>
              </a:rPr>
            </a:br>
            <a:r>
              <a:rPr lang="tr-TR" sz="3600" dirty="0" smtClean="0">
                <a:solidFill>
                  <a:srgbClr val="7030A0"/>
                </a:solidFill>
              </a:rPr>
              <a:t>2-PİSKOLOJİK </a:t>
            </a:r>
            <a:r>
              <a:rPr lang="tr-TR" sz="3600" dirty="0">
                <a:solidFill>
                  <a:srgbClr val="7030A0"/>
                </a:solidFill>
              </a:rPr>
              <a:t>KÖKENLİ </a:t>
            </a:r>
            <a:r>
              <a:rPr lang="tr-TR" sz="3600" dirty="0" smtClean="0">
                <a:solidFill>
                  <a:srgbClr val="7030A0"/>
                </a:solidFill>
              </a:rPr>
              <a:t>NEDENLER</a:t>
            </a:r>
            <a:br>
              <a:rPr lang="tr-TR" sz="3600" dirty="0" smtClean="0">
                <a:solidFill>
                  <a:srgbClr val="7030A0"/>
                </a:solidFill>
              </a:rPr>
            </a:br>
            <a:r>
              <a:rPr lang="tr-TR" sz="3600" dirty="0" smtClean="0">
                <a:solidFill>
                  <a:srgbClr val="7030A0"/>
                </a:solidFill>
              </a:rPr>
              <a:t/>
            </a:r>
            <a:br>
              <a:rPr lang="tr-TR" sz="3600" dirty="0" smtClean="0">
                <a:solidFill>
                  <a:srgbClr val="7030A0"/>
                </a:solidFill>
              </a:rPr>
            </a:br>
            <a:r>
              <a:rPr lang="tr-TR" sz="3600" dirty="0" smtClean="0">
                <a:solidFill>
                  <a:srgbClr val="7030A0"/>
                </a:solidFill>
              </a:rPr>
              <a:t>3-SOSYOLOJİK </a:t>
            </a:r>
            <a:r>
              <a:rPr lang="tr-TR" sz="3600" dirty="0">
                <a:solidFill>
                  <a:srgbClr val="7030A0"/>
                </a:solidFill>
              </a:rPr>
              <a:t>KÖKENLİ </a:t>
            </a:r>
            <a:r>
              <a:rPr lang="tr-TR" sz="3600" dirty="0" smtClean="0">
                <a:solidFill>
                  <a:srgbClr val="7030A0"/>
                </a:solidFill>
              </a:rPr>
              <a:t>NEDENLER</a:t>
            </a:r>
            <a:br>
              <a:rPr lang="tr-TR" sz="3600" dirty="0" smtClean="0">
                <a:solidFill>
                  <a:srgbClr val="7030A0"/>
                </a:solidFill>
              </a:rPr>
            </a:br>
            <a:r>
              <a:rPr lang="tr-TR" sz="3600" dirty="0" smtClean="0">
                <a:solidFill>
                  <a:srgbClr val="7030A0"/>
                </a:solidFill>
              </a:rPr>
              <a:t/>
            </a:r>
            <a:br>
              <a:rPr lang="tr-TR" sz="3600" dirty="0" smtClean="0">
                <a:solidFill>
                  <a:srgbClr val="7030A0"/>
                </a:solidFill>
              </a:rPr>
            </a:br>
            <a:r>
              <a:rPr lang="tr-TR" sz="3600" dirty="0" smtClean="0">
                <a:solidFill>
                  <a:srgbClr val="7030A0"/>
                </a:solidFill>
              </a:rPr>
              <a:t>4-EKONOMİK </a:t>
            </a:r>
            <a:r>
              <a:rPr lang="tr-TR" sz="3600" dirty="0">
                <a:solidFill>
                  <a:srgbClr val="7030A0"/>
                </a:solidFill>
              </a:rPr>
              <a:t>KÖKENLİ NEDENLER</a:t>
            </a:r>
            <a:r>
              <a:rPr lang="tr-TR" sz="3600" dirty="0"/>
              <a:t/>
            </a:r>
            <a:br>
              <a:rPr lang="tr-TR" sz="3600" dirty="0"/>
            </a:br>
            <a:endParaRPr lang="tr-TR" sz="3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normAutofit fontScale="90000"/>
          </a:bodyPr>
          <a:lstStyle/>
          <a:p>
            <a:pPr algn="l" fontAlgn="auto">
              <a:spcAft>
                <a:spcPts val="0"/>
              </a:spcAft>
              <a:defRPr/>
            </a:pPr>
            <a:r>
              <a:rPr lang="tr-TR" dirty="0" smtClean="0"/>
              <a:t>1-Bİ</a:t>
            </a:r>
            <a:r>
              <a:rPr lang="tr-TR" sz="6000" dirty="0" smtClean="0"/>
              <a:t>YOLOJİK </a:t>
            </a:r>
            <a:r>
              <a:rPr lang="tr-TR" sz="6000" dirty="0"/>
              <a:t>KÖKENLİ </a:t>
            </a:r>
            <a:r>
              <a:rPr lang="tr-TR" sz="6000" dirty="0" smtClean="0"/>
              <a:t>NEDENLER:</a:t>
            </a:r>
            <a:br>
              <a:rPr lang="tr-TR" sz="6000" dirty="0" smtClean="0"/>
            </a:br>
            <a:r>
              <a:rPr lang="tr-TR" sz="3600" dirty="0" smtClean="0"/>
              <a:t>-</a:t>
            </a:r>
            <a:r>
              <a:rPr lang="tr-TR" sz="3600" dirty="0" smtClean="0">
                <a:solidFill>
                  <a:srgbClr val="7030A0"/>
                </a:solidFill>
              </a:rPr>
              <a:t>HORMONLARIN ETKİSİ</a:t>
            </a:r>
            <a:br>
              <a:rPr lang="tr-TR" sz="3600" dirty="0" smtClean="0">
                <a:solidFill>
                  <a:srgbClr val="7030A0"/>
                </a:solidFill>
              </a:rPr>
            </a:br>
            <a:r>
              <a:rPr lang="tr-TR" sz="3600" dirty="0" smtClean="0">
                <a:solidFill>
                  <a:srgbClr val="7030A0"/>
                </a:solidFill>
              </a:rPr>
              <a:t/>
            </a:r>
            <a:br>
              <a:rPr lang="tr-TR" sz="3600" dirty="0" smtClean="0">
                <a:solidFill>
                  <a:srgbClr val="7030A0"/>
                </a:solidFill>
              </a:rPr>
            </a:br>
            <a:r>
              <a:rPr lang="tr-TR" sz="3600" dirty="0" smtClean="0">
                <a:solidFill>
                  <a:srgbClr val="7030A0"/>
                </a:solidFill>
              </a:rPr>
              <a:t>-AKIL HASTALIKLARI(ŞİZOFREN)</a:t>
            </a:r>
            <a:br>
              <a:rPr lang="tr-TR" sz="3600" dirty="0" smtClean="0">
                <a:solidFill>
                  <a:srgbClr val="7030A0"/>
                </a:solidFill>
              </a:rPr>
            </a:br>
            <a:r>
              <a:rPr lang="tr-TR" sz="3600" dirty="0" smtClean="0">
                <a:solidFill>
                  <a:srgbClr val="7030A0"/>
                </a:solidFill>
              </a:rPr>
              <a:t/>
            </a:r>
            <a:br>
              <a:rPr lang="tr-TR" sz="3600" dirty="0" smtClean="0">
                <a:solidFill>
                  <a:srgbClr val="7030A0"/>
                </a:solidFill>
              </a:rPr>
            </a:br>
            <a:r>
              <a:rPr lang="tr-TR" sz="3600" dirty="0" smtClean="0">
                <a:solidFill>
                  <a:srgbClr val="7030A0"/>
                </a:solidFill>
              </a:rPr>
              <a:t>-KİŞİLİK BOZUKLUĞU</a:t>
            </a:r>
            <a:br>
              <a:rPr lang="tr-TR" sz="3600" dirty="0" smtClean="0">
                <a:solidFill>
                  <a:srgbClr val="7030A0"/>
                </a:solidFill>
              </a:rPr>
            </a:br>
            <a:r>
              <a:rPr lang="tr-TR" sz="3600" dirty="0" smtClean="0">
                <a:solidFill>
                  <a:srgbClr val="7030A0"/>
                </a:solidFill>
              </a:rPr>
              <a:t/>
            </a:r>
            <a:br>
              <a:rPr lang="tr-TR" sz="3600" dirty="0" smtClean="0">
                <a:solidFill>
                  <a:srgbClr val="7030A0"/>
                </a:solidFill>
              </a:rPr>
            </a:br>
            <a:r>
              <a:rPr lang="tr-TR" sz="3600" dirty="0" smtClean="0">
                <a:solidFill>
                  <a:srgbClr val="7030A0"/>
                </a:solidFill>
              </a:rPr>
              <a:t>-RUHSAL BOZUKLUKLAR.</a:t>
            </a:r>
            <a:r>
              <a:rPr lang="tr-TR" sz="3600" dirty="0">
                <a:solidFill>
                  <a:srgbClr val="7030A0"/>
                </a:solidFill>
              </a:rPr>
              <a:t/>
            </a:r>
            <a:br>
              <a:rPr lang="tr-TR" sz="3600" dirty="0">
                <a:solidFill>
                  <a:srgbClr val="7030A0"/>
                </a:solidFill>
              </a:rPr>
            </a:br>
            <a:endParaRPr lang="tr-TR" sz="3600" dirty="0">
              <a:solidFill>
                <a:srgbClr val="7030A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normAutofit fontScale="90000"/>
          </a:bodyPr>
          <a:lstStyle/>
          <a:p>
            <a:pPr algn="l" fontAlgn="auto">
              <a:spcAft>
                <a:spcPts val="0"/>
              </a:spcAft>
              <a:defRPr/>
            </a:pPr>
            <a:r>
              <a:rPr lang="tr-TR" sz="6000" dirty="0"/>
              <a:t>2-</a:t>
            </a:r>
            <a:r>
              <a:rPr lang="tr-TR" sz="9600" dirty="0"/>
              <a:t> </a:t>
            </a:r>
            <a:r>
              <a:rPr lang="tr-TR" sz="6000" dirty="0" smtClean="0"/>
              <a:t>PSİKOLOJİK </a:t>
            </a:r>
            <a:r>
              <a:rPr lang="tr-TR" sz="6000" dirty="0"/>
              <a:t>KÖKENLİ </a:t>
            </a:r>
            <a:r>
              <a:rPr lang="tr-TR" sz="6000" dirty="0" smtClean="0"/>
              <a:t>NEDENLER:</a:t>
            </a:r>
            <a:br>
              <a:rPr lang="tr-TR" sz="6000" dirty="0" smtClean="0"/>
            </a:br>
            <a:r>
              <a:rPr lang="tr-TR" sz="3600" dirty="0" smtClean="0">
                <a:solidFill>
                  <a:schemeClr val="bg1">
                    <a:lumMod val="95000"/>
                    <a:lumOff val="5000"/>
                  </a:schemeClr>
                </a:solidFill>
              </a:rPr>
              <a:t>-ÇOCUKLUK DÖNEMİNDE YAŞANANLAR</a:t>
            </a:r>
            <a:br>
              <a:rPr lang="tr-TR" sz="3600" dirty="0" smtClean="0">
                <a:solidFill>
                  <a:schemeClr val="bg1">
                    <a:lumMod val="95000"/>
                    <a:lumOff val="5000"/>
                  </a:schemeClr>
                </a:solidFill>
              </a:rPr>
            </a:br>
            <a:r>
              <a:rPr lang="tr-TR" sz="3600" dirty="0" smtClean="0">
                <a:solidFill>
                  <a:srgbClr val="FFC000"/>
                </a:solidFill>
              </a:rPr>
              <a:t>-RUHSAL BOZUKLUKLAR</a:t>
            </a:r>
            <a:r>
              <a:rPr lang="tr-TR" sz="2200" dirty="0" smtClean="0">
                <a:solidFill>
                  <a:srgbClr val="FFC000"/>
                </a:solidFill>
              </a:rPr>
              <a:t>(ÇEŞİTLİ NEDENLERE BAĞLI)</a:t>
            </a:r>
            <a:r>
              <a:rPr lang="tr-TR" sz="3600" dirty="0" smtClean="0">
                <a:solidFill>
                  <a:schemeClr val="bg1">
                    <a:lumMod val="95000"/>
                    <a:lumOff val="5000"/>
                  </a:schemeClr>
                </a:solidFill>
              </a:rPr>
              <a:t/>
            </a:r>
            <a:br>
              <a:rPr lang="tr-TR" sz="3600" dirty="0" smtClean="0">
                <a:solidFill>
                  <a:schemeClr val="bg1">
                    <a:lumMod val="95000"/>
                    <a:lumOff val="5000"/>
                  </a:schemeClr>
                </a:solidFill>
              </a:rPr>
            </a:br>
            <a:r>
              <a:rPr lang="tr-TR" sz="3600" dirty="0">
                <a:solidFill>
                  <a:schemeClr val="bg1">
                    <a:lumMod val="95000"/>
                    <a:lumOff val="5000"/>
                  </a:schemeClr>
                </a:solidFill>
              </a:rPr>
              <a:t>-</a:t>
            </a:r>
            <a:r>
              <a:rPr lang="tr-TR" sz="3600" dirty="0" smtClean="0">
                <a:solidFill>
                  <a:schemeClr val="bg1">
                    <a:lumMod val="95000"/>
                    <a:lumOff val="5000"/>
                  </a:schemeClr>
                </a:solidFill>
              </a:rPr>
              <a:t>DAVRANIŞ BOZUKLUKLARI</a:t>
            </a:r>
            <a:br>
              <a:rPr lang="tr-TR" sz="3600" dirty="0" smtClean="0">
                <a:solidFill>
                  <a:schemeClr val="bg1">
                    <a:lumMod val="95000"/>
                    <a:lumOff val="5000"/>
                  </a:schemeClr>
                </a:solidFill>
              </a:rPr>
            </a:br>
            <a:r>
              <a:rPr lang="tr-TR" sz="3600" dirty="0" smtClean="0">
                <a:solidFill>
                  <a:srgbClr val="FFC000"/>
                </a:solidFill>
              </a:rPr>
              <a:t>-BÜYÜKLÜK VE HAKİMİYET DUYGUSU</a:t>
            </a:r>
            <a:r>
              <a:rPr lang="tr-TR" sz="3600" dirty="0" smtClean="0">
                <a:solidFill>
                  <a:schemeClr val="bg1">
                    <a:lumMod val="95000"/>
                    <a:lumOff val="5000"/>
                  </a:schemeClr>
                </a:solidFill>
              </a:rPr>
              <a:t/>
            </a:r>
            <a:br>
              <a:rPr lang="tr-TR" sz="3600" dirty="0" smtClean="0">
                <a:solidFill>
                  <a:schemeClr val="bg1">
                    <a:lumMod val="95000"/>
                    <a:lumOff val="5000"/>
                  </a:schemeClr>
                </a:solidFill>
              </a:rPr>
            </a:br>
            <a:r>
              <a:rPr lang="tr-TR" sz="3600" dirty="0" smtClean="0">
                <a:solidFill>
                  <a:schemeClr val="bg1">
                    <a:lumMod val="95000"/>
                    <a:lumOff val="5000"/>
                  </a:schemeClr>
                </a:solidFill>
              </a:rPr>
              <a:t>-KÖTÜ ALIŞKANLIKLAR</a:t>
            </a:r>
            <a:br>
              <a:rPr lang="tr-TR" sz="3600" dirty="0" smtClean="0">
                <a:solidFill>
                  <a:schemeClr val="bg1">
                    <a:lumMod val="95000"/>
                    <a:lumOff val="5000"/>
                  </a:schemeClr>
                </a:solidFill>
              </a:rPr>
            </a:br>
            <a:r>
              <a:rPr lang="tr-TR" sz="3600" dirty="0" smtClean="0">
                <a:solidFill>
                  <a:srgbClr val="FFC000"/>
                </a:solidFill>
              </a:rPr>
              <a:t>-AHLAK VE NAMUS ANLAYIŞINDAKİ FARKLILIKLAR. </a:t>
            </a:r>
            <a:endParaRPr lang="tr-TR" dirty="0">
              <a:solidFill>
                <a:srgbClr val="FFC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533400" y="548680"/>
            <a:ext cx="8287072" cy="5688632"/>
          </a:xfrm>
        </p:spPr>
        <p:txBody>
          <a:bodyPr>
            <a:normAutofit fontScale="90000"/>
          </a:bodyPr>
          <a:lstStyle/>
          <a:p>
            <a:pPr algn="l" fontAlgn="auto">
              <a:spcAft>
                <a:spcPts val="0"/>
              </a:spcAft>
              <a:defRPr/>
            </a:pPr>
            <a:r>
              <a:rPr lang="tr-TR" sz="4900" dirty="0" smtClean="0"/>
              <a:t>3-SOSYOLOJİK </a:t>
            </a:r>
            <a:r>
              <a:rPr lang="tr-TR" sz="4900" dirty="0"/>
              <a:t>KÖKENLİ </a:t>
            </a:r>
            <a:r>
              <a:rPr lang="tr-TR" sz="4900" dirty="0" smtClean="0"/>
              <a:t>NEDENLER:</a:t>
            </a:r>
            <a:r>
              <a:rPr lang="tr-TR" sz="5000" dirty="0" smtClean="0"/>
              <a:t/>
            </a:r>
            <a:br>
              <a:rPr lang="tr-TR" sz="5000" dirty="0" smtClean="0"/>
            </a:br>
            <a:r>
              <a:rPr lang="tr-TR" sz="3300" dirty="0" smtClean="0">
                <a:solidFill>
                  <a:schemeClr val="bg1">
                    <a:lumMod val="95000"/>
                    <a:lumOff val="5000"/>
                  </a:schemeClr>
                </a:solidFill>
              </a:rPr>
              <a:t>-HIZLI NÜFUS ARTIŞI</a:t>
            </a:r>
            <a:br>
              <a:rPr lang="tr-TR" sz="3300" dirty="0" smtClean="0">
                <a:solidFill>
                  <a:schemeClr val="bg1">
                    <a:lumMod val="95000"/>
                    <a:lumOff val="5000"/>
                  </a:schemeClr>
                </a:solidFill>
              </a:rPr>
            </a:br>
            <a:r>
              <a:rPr lang="tr-TR" sz="3300" dirty="0" smtClean="0">
                <a:solidFill>
                  <a:srgbClr val="FFC000"/>
                </a:solidFill>
              </a:rPr>
              <a:t>-İÇ GÖÇLER</a:t>
            </a:r>
            <a:br>
              <a:rPr lang="tr-TR" sz="3300" dirty="0" smtClean="0">
                <a:solidFill>
                  <a:srgbClr val="FFC000"/>
                </a:solidFill>
              </a:rPr>
            </a:br>
            <a:r>
              <a:rPr lang="tr-TR" sz="3300" dirty="0" smtClean="0">
                <a:solidFill>
                  <a:schemeClr val="bg1">
                    <a:lumMod val="95000"/>
                    <a:lumOff val="5000"/>
                  </a:schemeClr>
                </a:solidFill>
              </a:rPr>
              <a:t>-KÖYDEN KENTE GÖÇ</a:t>
            </a:r>
            <a:br>
              <a:rPr lang="tr-TR" sz="3300" dirty="0" smtClean="0">
                <a:solidFill>
                  <a:schemeClr val="bg1">
                    <a:lumMod val="95000"/>
                    <a:lumOff val="5000"/>
                  </a:schemeClr>
                </a:solidFill>
              </a:rPr>
            </a:br>
            <a:r>
              <a:rPr lang="tr-TR" sz="3300" dirty="0" smtClean="0">
                <a:solidFill>
                  <a:srgbClr val="FFC000"/>
                </a:solidFill>
              </a:rPr>
              <a:t>-BÖLGELER ARASI KÜLTÜREL FARKLILIKLAR</a:t>
            </a:r>
            <a:br>
              <a:rPr lang="tr-TR" sz="3300" dirty="0" smtClean="0">
                <a:solidFill>
                  <a:srgbClr val="FFC000"/>
                </a:solidFill>
              </a:rPr>
            </a:br>
            <a:r>
              <a:rPr lang="tr-TR" sz="3300" dirty="0" smtClean="0">
                <a:solidFill>
                  <a:schemeClr val="bg1">
                    <a:lumMod val="95000"/>
                    <a:lumOff val="5000"/>
                  </a:schemeClr>
                </a:solidFill>
              </a:rPr>
              <a:t>-AİLE İÇİ İLETİŞİM BOZUKLUKLARI</a:t>
            </a:r>
            <a:br>
              <a:rPr lang="tr-TR" sz="3300" dirty="0" smtClean="0">
                <a:solidFill>
                  <a:schemeClr val="bg1">
                    <a:lumMod val="95000"/>
                    <a:lumOff val="5000"/>
                  </a:schemeClr>
                </a:solidFill>
              </a:rPr>
            </a:br>
            <a:r>
              <a:rPr lang="tr-TR" sz="3300" dirty="0" smtClean="0">
                <a:solidFill>
                  <a:srgbClr val="FFC000"/>
                </a:solidFill>
              </a:rPr>
              <a:t>-GEÇİMSİZLİK</a:t>
            </a:r>
            <a:r>
              <a:rPr lang="tr-TR" sz="3300" dirty="0" smtClean="0">
                <a:solidFill>
                  <a:schemeClr val="bg1">
                    <a:lumMod val="95000"/>
                    <a:lumOff val="5000"/>
                  </a:schemeClr>
                </a:solidFill>
              </a:rPr>
              <a:t/>
            </a:r>
            <a:br>
              <a:rPr lang="tr-TR" sz="3300" dirty="0" smtClean="0">
                <a:solidFill>
                  <a:schemeClr val="bg1">
                    <a:lumMod val="95000"/>
                    <a:lumOff val="5000"/>
                  </a:schemeClr>
                </a:solidFill>
              </a:rPr>
            </a:br>
            <a:r>
              <a:rPr lang="tr-TR" sz="3300" dirty="0" smtClean="0">
                <a:solidFill>
                  <a:schemeClr val="bg1">
                    <a:lumMod val="95000"/>
                    <a:lumOff val="5000"/>
                  </a:schemeClr>
                </a:solidFill>
              </a:rPr>
              <a:t>-EŞLERİN BOŞANMALARI</a:t>
            </a:r>
            <a:br>
              <a:rPr lang="tr-TR" sz="3300" dirty="0" smtClean="0">
                <a:solidFill>
                  <a:schemeClr val="bg1">
                    <a:lumMod val="95000"/>
                    <a:lumOff val="5000"/>
                  </a:schemeClr>
                </a:solidFill>
              </a:rPr>
            </a:br>
            <a:r>
              <a:rPr lang="tr-TR" sz="3300" dirty="0" smtClean="0">
                <a:solidFill>
                  <a:srgbClr val="FFC000"/>
                </a:solidFill>
              </a:rPr>
              <a:t>-ÜVEY ANNE VE BABA</a:t>
            </a:r>
            <a:r>
              <a:rPr lang="tr-TR" sz="3300" dirty="0" smtClean="0">
                <a:solidFill>
                  <a:schemeClr val="bg1">
                    <a:lumMod val="95000"/>
                    <a:lumOff val="5000"/>
                  </a:schemeClr>
                </a:solidFill>
              </a:rPr>
              <a:t/>
            </a:r>
            <a:br>
              <a:rPr lang="tr-TR" sz="3300" dirty="0" smtClean="0">
                <a:solidFill>
                  <a:schemeClr val="bg1">
                    <a:lumMod val="95000"/>
                    <a:lumOff val="5000"/>
                  </a:schemeClr>
                </a:solidFill>
              </a:rPr>
            </a:br>
            <a:r>
              <a:rPr lang="tr-TR" sz="3300" dirty="0" smtClean="0">
                <a:solidFill>
                  <a:schemeClr val="bg1">
                    <a:lumMod val="95000"/>
                    <a:lumOff val="5000"/>
                  </a:schemeClr>
                </a:solidFill>
              </a:rPr>
              <a:t>-ÇALIŞAN AİLELERDE İLGİSİZLİK</a:t>
            </a:r>
            <a:br>
              <a:rPr lang="tr-TR" sz="3300" dirty="0" smtClean="0">
                <a:solidFill>
                  <a:schemeClr val="bg1">
                    <a:lumMod val="95000"/>
                    <a:lumOff val="5000"/>
                  </a:schemeClr>
                </a:solidFill>
              </a:rPr>
            </a:br>
            <a:r>
              <a:rPr lang="tr-TR" sz="3300" dirty="0" smtClean="0">
                <a:solidFill>
                  <a:srgbClr val="FFC000"/>
                </a:solidFill>
              </a:rPr>
              <a:t>-AİLE İÇİNDE EŞİT KARAR ALMA DAĞILIMININ OLMAMASI</a:t>
            </a:r>
            <a:endParaRPr lang="tr-TR" sz="3300" dirty="0">
              <a:solidFill>
                <a:srgbClr val="FFC000"/>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Cilt">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ilt">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themeOverride>
</file>

<file path=ppt/theme/themeOverride2.xml><?xml version="1.0" encoding="utf-8"?>
<a:themeOverride xmlns:a="http://schemas.openxmlformats.org/drawingml/2006/main">
  <a:clrScheme name="Cilt">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Flow</Template>
  <TotalTime>3</TotalTime>
  <Words>91</Words>
  <Application>Microsoft Office PowerPoint</Application>
  <PresentationFormat>Ekran Gösterisi (4:3)</PresentationFormat>
  <Paragraphs>26</Paragraphs>
  <Slides>24</Slides>
  <Notes>2</Notes>
  <HiddenSlides>0</HiddenSlides>
  <MMClips>0</MMClips>
  <ScaleCrop>false</ScaleCrop>
  <HeadingPairs>
    <vt:vector size="4" baseType="variant">
      <vt:variant>
        <vt:lpstr>Tema</vt:lpstr>
      </vt:variant>
      <vt:variant>
        <vt:i4>1</vt:i4>
      </vt:variant>
      <vt:variant>
        <vt:lpstr>Slayt Başlıkları</vt:lpstr>
      </vt:variant>
      <vt:variant>
        <vt:i4>24</vt:i4>
      </vt:variant>
    </vt:vector>
  </HeadingPairs>
  <TitlesOfParts>
    <vt:vector size="25" baseType="lpstr">
      <vt:lpstr>Akış</vt:lpstr>
      <vt:lpstr>ŞİDDETLE İSTİSMARIN,BİREYİN SOSYAL VE RUHSAL GELİŞİMİNE ETKİLERİ </vt:lpstr>
      <vt:lpstr>ŞİDDET NEDİR:  KARŞIDAKİ KİŞİYE ÜSTÜNLÜK SAĞLAMA,ONDAN ÇIKAR ELDE ETME,SAYGINLIK KAZANMA VEYA SİNDİRME GİBİ AMAÇLARLA FİZİKSEL,SÖZLÜ,PSİKOLOJİK YA DA İŞARETLERLE UYGULANAN AŞIRILIKLARDIR. </vt:lpstr>
      <vt:lpstr>ŞİDDET;KARŞIDAKİNİN  YAŞAM, ÖZGÜRLÜK, İRADE,İSTEK, HAK VE SAĞLIĞINA  ZARAR VERİP BU HAKLARININ ORTADAN KALDIRILIMASINA NEDEN OLUR. </vt:lpstr>
      <vt:lpstr>İSTİSMAR: BİR KİŞİNİN YA DA KİŞİLERİN İYİ NİYETİNİ KÖTÜYE KULLANARAK ONDAN YARARLANMA , ONA ZARAR VERME,RIZASI OLMADAN  VE İRADESİNİ DİKKATE ALMADAN ONU SÖMÜRMEDİR.  </vt:lpstr>
      <vt:lpstr>FİZİKSEL,PSİKOLOJİK YADA CİNSEL ŞEKİLLERDE OLABİLEN İSTİSMAR, TEMEL HAKLARI İHLAL ETME, KİŞİLERDE RUHSAL VE FİZİKSEL BOZUKLUKLAR YARATMA GİBİ DAVRANIŞLAR YANINDA BAZEN CAN KAYIPLARINA NEDEN OLABİLMEKTEDİR.İSTİSMARIN İNSANLARLA BİRLİKTE HAYVANLARA DA UYGULANDIĞI GÖRÜLMEKTEDİR. </vt:lpstr>
      <vt:lpstr>                                                                             ŞİDDET VE İSTİSMARIN NEDENLERİ: 1-BİYOLOJİK KÖKENLİ NEDENLER  2-PİSKOLOJİK KÖKENLİ NEDENLER  3-SOSYOLOJİK KÖKENLİ NEDENLER  4-EKONOMİK KÖKENLİ NEDENLER </vt:lpstr>
      <vt:lpstr>1-BİYOLOJİK KÖKENLİ NEDENLER: -HORMONLARIN ETKİSİ  -AKIL HASTALIKLARI(ŞİZOFREN)  -KİŞİLİK BOZUKLUĞU  -RUHSAL BOZUKLUKLAR. </vt:lpstr>
      <vt:lpstr>2- PSİKOLOJİK KÖKENLİ NEDENLER: -ÇOCUKLUK DÖNEMİNDE YAŞANANLAR -RUHSAL BOZUKLUKLAR(ÇEŞİTLİ NEDENLERE BAĞLI) -DAVRANIŞ BOZUKLUKLARI -BÜYÜKLÜK VE HAKİMİYET DUYGUSU -KÖTÜ ALIŞKANLIKLAR -AHLAK VE NAMUS ANLAYIŞINDAKİ FARKLILIKLAR. </vt:lpstr>
      <vt:lpstr>3-SOSYOLOJİK KÖKENLİ NEDENLER: -HIZLI NÜFUS ARTIŞI -İÇ GÖÇLER -KÖYDEN KENTE GÖÇ -BÖLGELER ARASI KÜLTÜREL FARKLILIKLAR -AİLE İÇİ İLETİŞİM BOZUKLUKLARI -GEÇİMSİZLİK -EŞLERİN BOŞANMALARI -ÜVEY ANNE VE BABA -ÇALIŞAN AİLELERDE İLGİSİZLİK -AİLE İÇİNDE EŞİT KARAR ALMA DAĞILIMININ OLMAMASI</vt:lpstr>
      <vt:lpstr>4-EKONOMİK KÖKENLİ NEDENLER: -AİLE BİREYLERİNİN İŞSİZ KALMASI  -GELİR DAĞILIMINDA DENGESİZLİKLER  -AŞIRI TÜKETİMİN ÖZENDİRİLMESİ  -BÖLGELER ARASI EKONOMİK FARKLILIKLAR</vt:lpstr>
      <vt:lpstr>ŞİDDDET VE İSTİSMARIN ETKİLERİ  A-UYGULANAN KİŞİLERDEKİ ETKİLERİ  B-UYGULAYANLAR ÜZERİNDEKİ ETKİLERİ  </vt:lpstr>
      <vt:lpstr>A-UYGULANAN KİŞİLERDEKİ ETKİLERİ:  1-BEDENSEL ETKİLERİ  2-DUYGUSAL VE ZİHİNSEL ETKİLERİ  3-SOSYAL ETKİLERİ</vt:lpstr>
      <vt:lpstr>1-BEDENSEL ETKİLERİ:  -FİZİKSEL ŞİDDETİN UYGULANMASI DURUMLARINDA GÖRÜLÜR.  -VÜCUDUN ÇEŞİTLİ KESİMLERİNDE OLUŞAN(YARA,MORLUK,ŞİŞME,KESİK, YANIK,KIRIK,KALICI SAKATLANMALAR,YAŞAMIN SONA ERMESİ)  -ÇOCUKLARDA BÜYÜME VE GELİŞME GERİLİĞİ. </vt:lpstr>
      <vt:lpstr>2-DUYGUSAL VE ZİHİNSEL ETKİLERİ:  -BEDENSEL ETKİLERDEN DAHA ÖNEMLİDİR.  -BEDENSEL ETKİLER TEDAVİ EDİLEBİLİR VE ORTADAN KALDIRILABİLİR.  -ANCAK RUHSAL ETKİLERİN TEDAVİSİ ZOR VE UZUN SÜRELİDİR.YAŞAM BOYU SÜREBİLİR.</vt:lpstr>
      <vt:lpstr>-BU KİŞİLERDE, -BİLİŞSEL BOZUKLUKLAR, -KENDİNİ KÜÇÜK VE ÖNEMSİZ GÖRME, -SOSYAL YAŞAMDAN UZAKLAŞMA, -KENDİNE DUYDUĞU GÜVENİ VE SAYSIYI KAYBETME      GİBİ RUHSAL VE ZİHİNSEL ÇÖKÜNTÜLER YARATABİLİR. </vt:lpstr>
      <vt:lpstr>ÇOCUKLARDA İSTİSMARININ RUHSAL ETKİLERİ: -GÜVEN DUYGULARINI KAYBETME -KİŞİLİK BOZUKLUKLARI (SEVGİSİZ OLMA)   -BÜYÜDÜKLERİNDE ŞİDDET EĞİLİMİ,SÜÇ İŞLEMEYE YATKIN,MADDE BAĞIMLISI,KENDİNE ZARAR VEREN KİŞİLER HALİNE GELİRLER. </vt:lpstr>
      <vt:lpstr>3-SOSYAL ETKİLERİ: -ŞİDDET VE İSTİSMAR SONUNDA BEDEN VE RUH SAĞLIKLARI BOZULMUŞ BİREYLERDEN OLUŞAN TOPLUMU GELECEKTE SOSYAL SORUNLAR BEKLEMEKTEDİR. -BU BİREYLERİN İSTENMEMELERİ DIŞLANMALARI YENİ SOSYAL SORUNLAR OLUŞTURACAKTIR. </vt:lpstr>
      <vt:lpstr>B-UYGULAYANLAR ÜZERİNDEKİ ETKİLERİ:  1-RUHSAL ETKİSİ  2-SOSYAL ETKİSİ </vt:lpstr>
      <vt:lpstr>1-RUHSAL ETKİSİ:   ŞİDDETİ UYGULAYAN KİŞİ BİR SÜRE SONRA ; -BU İŞTEN UTANIR, -KENDİNİ SUÇLAR, - KENDİNİ CEZALANDIRMAYA ÇALIŞIR.(DUYGU VE DAVRANIŞLARINI KONTROL EDEMEDİĞİ İÇİN ) -PİŞMANLIK DUYAR. -ÖZ GÜVENİNİ YİTİREBİLİR.</vt:lpstr>
      <vt:lpstr>2-SOSYAL ETKİSİ:  TOPLUM,ŞİDDET UYGULAYAN KİŞİLERİ ONAYLAMAYAN AÇIKÇA ORTAYA KOYABİLİR VE BU KİŞİLERİ DIŞLAYABİLİRSE CAYDIRICI ETKİSİ OLABİLİR. </vt:lpstr>
      <vt:lpstr>‘İNSAN HAKLARI EVRENSEL BİLDİRGESİ’   TÜM İNSANLARIN ÖNCELİKLE İNSAN OLMASI NEDENİYLE BAZI HAKLARA SAHİP OLDUĞUNU AÇIKLAR.BU HAKLARA SAHİPOLMA NEDENİYLE HER İNSANIN ŞİDDET VE İSTİSMARADAN KORUNMASI GEREKTİĞİNİ,HAKLARINI KORUMAK İÇİN UĞRAŞ VERMENİN DE İNSANLIK ONURUNUN GEREĞİ OLDUĞUNU BELİRTMESİ AÇISINDAN ÖNEMLİDİR.</vt:lpstr>
      <vt:lpstr>ÜLKEMİZDE; T.C. AİLE VE SOSYAL POLİTİKALAR BAKANLIĞININ İL İLÇE TEŞKİLATLARININ,ŞİDDET VE İSTİSMARA UĞRAYAN BİREYLERİN SORUNLARIYLA İLGİLENMEKTE,GEREKLİ ÖNLEMLERİ ALMAYA ÇALIŞMAKTADIR.BU BAĞLAMDA ALO 183 HATTI KURULMUŞTUR.BURADA ÇAĞRI YAPAN HERKES DİNLENEREK GEREKSİNİM DUYDUĞU HİZMET KONUSUNDA YARDIMCI OLUNMAKTADIR.</vt:lpstr>
      <vt:lpstr>ACİL DURUMLAR:    ŞİDDET KONUSUNDA ACİL MÜDAHALEYİ GEREKTİREN DURUMLAR O İLDEKİ EMNİYET,JANDARMA VE SOSYAL HİZMETLER MÜDÜRLÜĞÜNDE GÖREVLİ ACİL MÜDAHALE EKİBİNE YA DA SORUMLUSUNA BİLDİRİLMELİDİR.</vt:lpstr>
      <vt:lpstr>TEŞEKKÜR EDERİZ.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modified xsi:type="dcterms:W3CDTF">2015-12-30T10:44:14Z</dcterms:modified>
  <cp:category>www.sorubak.com</cp:category>
</cp:coreProperties>
</file>