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804" r:id="rId2"/>
    <p:sldMasterId id="2147483816" r:id="rId3"/>
  </p:sldMasterIdLst>
  <p:notesMasterIdLst>
    <p:notesMasterId r:id="rId25"/>
  </p:notesMasterIdLst>
  <p:sldIdLst>
    <p:sldId id="256" r:id="rId4"/>
    <p:sldId id="257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4" r:id="rId14"/>
    <p:sldId id="276" r:id="rId15"/>
    <p:sldId id="277" r:id="rId16"/>
    <p:sldId id="278" r:id="rId17"/>
    <p:sldId id="279" r:id="rId18"/>
    <p:sldId id="280" r:id="rId19"/>
    <p:sldId id="282" r:id="rId20"/>
    <p:sldId id="261" r:id="rId21"/>
    <p:sldId id="262" r:id="rId22"/>
    <p:sldId id="263" r:id="rId23"/>
    <p:sldId id="264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EFE200-D38D-4F7E-A6F5-1155529FCE0B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705DB-57C9-4020-A351-2590D6A1150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705DB-57C9-4020-A351-2590D6A11509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B852AB-A912-4AB7-98EE-4059CDDE76EE}" type="datetimeFigureOut">
              <a:rPr lang="tr-TR" smtClean="0"/>
              <a:pPr/>
              <a:t>09.02.2016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AD2DB77-8CB2-4ECC-AC6D-352E4A4D752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3356992"/>
            <a:ext cx="6804992" cy="2748880"/>
          </a:xfrm>
        </p:spPr>
        <p:txBody>
          <a:bodyPr>
            <a:noAutofit/>
          </a:bodyPr>
          <a:lstStyle/>
          <a:p>
            <a:r>
              <a:rPr lang="tr-TR" sz="3600" b="1" i="1" dirty="0" smtClean="0">
                <a:latin typeface="00325" pitchFamily="2" charset="0"/>
              </a:rPr>
              <a:t>-Siyasi Alanda</a:t>
            </a:r>
          </a:p>
          <a:p>
            <a:r>
              <a:rPr lang="tr-TR" sz="3600" b="1" i="1" dirty="0" smtClean="0">
                <a:latin typeface="00325" pitchFamily="2" charset="0"/>
              </a:rPr>
              <a:t>-Ekonomik Alanda</a:t>
            </a:r>
          </a:p>
          <a:p>
            <a:r>
              <a:rPr lang="tr-TR" sz="3600" b="1" i="1" dirty="0" smtClean="0">
                <a:latin typeface="00325" pitchFamily="2" charset="0"/>
              </a:rPr>
              <a:t>-Toplumsal Alanda</a:t>
            </a:r>
          </a:p>
          <a:p>
            <a:r>
              <a:rPr lang="tr-TR" sz="3600" b="1" i="1" dirty="0" smtClean="0">
                <a:latin typeface="00325" pitchFamily="2" charset="0"/>
              </a:rPr>
              <a:t>-Hukuki Alanda</a:t>
            </a:r>
          </a:p>
          <a:p>
            <a:r>
              <a:rPr lang="tr-TR" sz="3600" b="1" i="1" dirty="0" smtClean="0">
                <a:latin typeface="00325" pitchFamily="2" charset="0"/>
              </a:rPr>
              <a:t>-Eğitimsel Alanda</a:t>
            </a:r>
            <a:endParaRPr lang="tr-TR" sz="3600" b="1" i="1" dirty="0">
              <a:latin typeface="00325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Tüm İnkılaplar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00325" pitchFamily="2" charset="0"/>
              </a:rPr>
              <a:t>Ekonomi</a:t>
            </a:r>
            <a:endParaRPr lang="tr-TR" sz="8800" dirty="0">
              <a:solidFill>
                <a:srgbClr val="FF0000"/>
              </a:solidFill>
              <a:latin typeface="00325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39552" y="1988840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92D050"/>
                </a:solidFill>
              </a:rPr>
              <a:t>-İzmir İktisat Kongresi Ve Misak-ı İktisadi</a:t>
            </a:r>
          </a:p>
          <a:p>
            <a:r>
              <a:rPr lang="tr-TR" sz="2400" i="1" dirty="0" smtClean="0">
                <a:solidFill>
                  <a:srgbClr val="FFC000"/>
                </a:solidFill>
              </a:rPr>
              <a:t>-Misak-ı İktisadi</a:t>
            </a:r>
          </a:p>
          <a:p>
            <a:r>
              <a:rPr lang="tr-TR" sz="2400" i="1" dirty="0" smtClean="0">
                <a:solidFill>
                  <a:srgbClr val="00B0F0"/>
                </a:solidFill>
              </a:rPr>
              <a:t>-Aşar Vergisi</a:t>
            </a:r>
          </a:p>
          <a:p>
            <a:r>
              <a:rPr lang="tr-TR" sz="2400" i="1" dirty="0" smtClean="0">
                <a:solidFill>
                  <a:srgbClr val="7030A0"/>
                </a:solidFill>
              </a:rPr>
              <a:t>-Sanayi</a:t>
            </a:r>
          </a:p>
          <a:p>
            <a:r>
              <a:rPr lang="tr-TR" sz="2400" i="1" dirty="0" smtClean="0">
                <a:solidFill>
                  <a:srgbClr val="FF0000"/>
                </a:solidFill>
              </a:rPr>
              <a:t>-Kabotaj Kanunu</a:t>
            </a:r>
            <a:endParaRPr lang="tr-TR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haberim.net/files/news/thumb/ekonomi-icin-altin-ve-yatirimci4f45086f37a0e.jpg"/>
          <p:cNvPicPr>
            <a:picLocks noChangeAspect="1" noChangeArrowheads="1"/>
          </p:cNvPicPr>
          <p:nvPr/>
        </p:nvPicPr>
        <p:blipFill>
          <a:blip r:embed="rId2" cstate="print">
            <a:lum bright="29000" contrast="37000"/>
          </a:blip>
          <a:srcRect/>
          <a:stretch>
            <a:fillRect/>
          </a:stretch>
        </p:blipFill>
        <p:spPr bwMode="auto">
          <a:xfrm>
            <a:off x="4953000" y="3714750"/>
            <a:ext cx="41910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260648"/>
            <a:ext cx="8435280" cy="1143000"/>
          </a:xfrm>
        </p:spPr>
        <p:txBody>
          <a:bodyPr/>
          <a:lstStyle/>
          <a:p>
            <a:r>
              <a:rPr lang="tr-TR" dirty="0" smtClean="0"/>
              <a:t>İzmir İktisat </a:t>
            </a:r>
            <a:r>
              <a:rPr lang="tr-TR" dirty="0" err="1" smtClean="0"/>
              <a:t>Kongrresi</a:t>
            </a:r>
            <a:r>
              <a:rPr lang="tr-TR" dirty="0" smtClean="0"/>
              <a:t> Ve Misak-ı İktisadi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17 Şubat 1923 ‘</a:t>
            </a:r>
            <a:r>
              <a:rPr lang="tr-TR" sz="2000" b="1" dirty="0" smtClean="0"/>
              <a:t>de “</a:t>
            </a:r>
            <a:r>
              <a:rPr lang="tr-TR" sz="2000" b="1" dirty="0" smtClean="0">
                <a:solidFill>
                  <a:srgbClr val="FFC000"/>
                </a:solidFill>
              </a:rPr>
              <a:t>İzmir İktisat Kongresi</a:t>
            </a:r>
            <a:r>
              <a:rPr lang="tr-TR" sz="2000" b="1" dirty="0" smtClean="0"/>
              <a:t>” toplandı</a:t>
            </a:r>
            <a:r>
              <a:rPr lang="tr-TR" sz="2000" dirty="0" smtClean="0"/>
              <a:t> .</a:t>
            </a:r>
            <a:r>
              <a:rPr lang="tr-TR" sz="2000" b="1" dirty="0" smtClean="0"/>
              <a:t>Milli ekonominin hedefleri belirlendi</a:t>
            </a:r>
            <a:r>
              <a:rPr lang="tr-TR" sz="2000" dirty="0" smtClean="0"/>
              <a:t>. Yatırım yapacak şirketlere kolaylık sağlanacağı, milli bankanın kurulacağı, demiryolu yapımına önem verileceği, yerli malı kullanımı  teşvik edileceği belirtilmiştir.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Ayrıca kongrede </a:t>
            </a:r>
            <a:r>
              <a:rPr lang="tr-TR" sz="2000" b="1" dirty="0" smtClean="0"/>
              <a:t>“</a:t>
            </a:r>
            <a:r>
              <a:rPr lang="tr-TR" sz="2000" b="1" dirty="0" smtClean="0">
                <a:solidFill>
                  <a:srgbClr val="FF0000"/>
                </a:solidFill>
              </a:rPr>
              <a:t>Misak-ı İktisadi</a:t>
            </a:r>
            <a:r>
              <a:rPr lang="tr-TR" sz="2000" b="1" dirty="0" smtClean="0"/>
              <a:t>” (Ekonomi Andı) ilan edildi. </a:t>
            </a:r>
            <a:r>
              <a:rPr lang="tr-TR" sz="2000" dirty="0" smtClean="0"/>
              <a:t>Buna göre ekonomik kararlar uygulanırken ekonomik bağımsızlığın titizlikle korunması kararlaştırıldı.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Özel teşebbüsün yetersiz olmasından dolayı </a:t>
            </a:r>
            <a:r>
              <a:rPr lang="tr-TR" sz="2000" b="1" dirty="0" smtClean="0"/>
              <a:t>1930’dan itibaren “</a:t>
            </a:r>
            <a:r>
              <a:rPr lang="tr-TR" sz="2000" b="1" dirty="0" smtClean="0">
                <a:solidFill>
                  <a:srgbClr val="00B0F0"/>
                </a:solidFill>
              </a:rPr>
              <a:t>Devletçi</a:t>
            </a:r>
            <a:r>
              <a:rPr lang="tr-TR" sz="2000" b="1" dirty="0" smtClean="0"/>
              <a:t>”</a:t>
            </a:r>
            <a:r>
              <a:rPr lang="tr-TR" sz="2000" dirty="0" smtClean="0"/>
              <a:t> bir ekonomi politikası uygulanmaya başlanmıştır.</a:t>
            </a:r>
            <a:endParaRPr lang="tr-TR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72" name="Picture 12" descr="http://img03.blogcu.com/v2/images/orj/h/a/r/harungokyigit01/harungokyigit01_1356296872106.jpg"/>
          <p:cNvPicPr>
            <a:picLocks noChangeAspect="1" noChangeArrowheads="1"/>
          </p:cNvPicPr>
          <p:nvPr/>
        </p:nvPicPr>
        <p:blipFill>
          <a:blip r:embed="rId2" cstate="print">
            <a:lum bright="4000" contrast="12000"/>
          </a:blip>
          <a:srcRect/>
          <a:stretch>
            <a:fillRect/>
          </a:stretch>
        </p:blipFill>
        <p:spPr bwMode="auto">
          <a:xfrm>
            <a:off x="899592" y="2314574"/>
            <a:ext cx="7267575" cy="454342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Aşar Vergisi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899592" y="1628800"/>
            <a:ext cx="7467600" cy="4873752"/>
          </a:xfrm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Köylünün durumunu düzeltmek için </a:t>
            </a:r>
            <a:r>
              <a:rPr lang="tr-TR" b="1" dirty="0" smtClean="0">
                <a:solidFill>
                  <a:srgbClr val="FF0000"/>
                </a:solidFill>
              </a:rPr>
              <a:t>Aşar</a:t>
            </a:r>
            <a:r>
              <a:rPr lang="tr-TR" b="1" dirty="0" smtClean="0"/>
              <a:t> (Öşür) </a:t>
            </a:r>
            <a:r>
              <a:rPr lang="tr-TR" dirty="0" smtClean="0"/>
              <a:t>Vergisi  1925’te kaldırıldı.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1929’da “</a:t>
            </a:r>
            <a:r>
              <a:rPr lang="tr-TR" b="1" dirty="0" smtClean="0">
                <a:solidFill>
                  <a:srgbClr val="00B050"/>
                </a:solidFill>
              </a:rPr>
              <a:t>Tarım Kredi Kooperatifleri</a:t>
            </a:r>
            <a:r>
              <a:rPr lang="tr-TR" dirty="0" smtClean="0">
                <a:solidFill>
                  <a:srgbClr val="00B050"/>
                </a:solidFill>
              </a:rPr>
              <a:t>” </a:t>
            </a:r>
            <a:r>
              <a:rPr lang="tr-TR" dirty="0" smtClean="0"/>
              <a:t>kuruldu.</a:t>
            </a:r>
          </a:p>
          <a:p>
            <a:endParaRPr lang="tr-TR" dirty="0"/>
          </a:p>
        </p:txBody>
      </p:sp>
      <p:sp>
        <p:nvSpPr>
          <p:cNvPr id="66562" name="AutoShape 2" descr="data:image/jpeg;base64,/9j/4AAQSkZJRgABAQAAAQABAAD/2wCEAAkGBhQSERUUExMVFBUVFxQYGBgYFxUXGBgYFxoXGBgYFhcXHCYfFxojGRoYHy8gJCcpLCwsGCAxNTAqNSYrLCkBCQoKDgwOGg8PGiwkHyQqLCosLCwsLCwsLywtLCwsLCksLCwsKSwsLCwtLCw0LCwsLCwsLywsLCwsLCksLCwsLP/AABEIALEBHAMBIgACEQEDEQH/xAAbAAACAwEBAQAAAAAAAAAAAAAEBQIDBgEAB//EAEcQAAIBAgMFBQQHBQgABQUAAAECEQADBBIhBTFBUWETInGBkQYyobFCUnKCwdHwIzNikqIHFDRzssLh8UODs8PyNVOj0+L/xAAaAQACAwEBAAAAAAAAAAAAAAABAgADBAUG/8QANBEAAgEDAgMFBwQBBQAAAAAAAAECAxEhEjEEQfATMlFxgSJhkaGxwdEFQuHxIxQzQ2KS/9oADAMBAAIRAxEAPwDQkw8jihI8YDj/AFUWQCkjcpb0EOP9MedBYFpW0Z11X+XT5FfSjMI0IQfoi2fJe63+hq89Qm1JfH4r8pGyvHHl9n+A18LyqBBG8UThG7gB3gR/Lp+FWwK9ZCWqKZ5+UbNoBS9FXi/XbuHB3VQ2EjjUTTZMouZwaR429muDkBPkJPyo29Kz+t+n68KVs8y31iAPCdAPEAetcX9RqXagvP8AHzOrwMMOb8i3D2uPHX1O/wBIjyNEYnDFXyEjMAJH1SQDB6y9EbOdbeJKMZKWs6jhmEKTPQmaXYbFFi9zeWYsPjHwyGubUr2gorz9TaqL1OTGllpI6En8PxajUuUHhx8IHpqfjPrRAWu/wMf8aucbiX7WC11BqogipCpi5W8x2KhiOdTF+utbBqBw9EGSYerFNCMhFeF0ipYGq24dFcy0MuLqxcQDUsNdErlkMIP/ACDzB4GhxIOVt/A/WjiBz5r5joT2tRuqrCD+RBG4g8COdVThfK3LIySw9gbF4QOvDMPQj8jS3D4kpcOY9xxDgzMruP2wOO8hfrDVlbvEHKx72pVo0YcTHA/WXzHQXaeA7RSVHeG8A68xB+IPlpurg8fQ1Rco+q8Ovptjbq8JV0yUZej669d+4xYuqFIJYbt2bSeGneEwRxB5aiYzCz311EDMIn70cTGhHEeUewt0tbFsmSJKcHIGsL/GpAIEaxGkEA2xi1aNQH1JA91jp316NvjmeY187eVJ26sdfDFWHbIQJ0Pumdx35CfOVJ58iwp7g8aGEcR/1u6HSOG7kSkxKQcpUsjSBG+N8dSNSOWvBjHrd0g5WMOoDBxqGWNLg56aOOI13rXa4OtpzB48Ovl/SeTiaWvvb9dP+7aTtqiWobA4rODpDKYZeR36cwd4P56GKteko1lVjdHAq0nTdmL9pE5D5D1K0o2Mc16eWY/Nf93wpvtUwpPAa/ygn8KRYBLiB7lqGyMAwPFQWLQeegrzn6n7VV/A7nAK1IUbK2UBtIz7tsOVHAHQE/ylR5mi8VtI3r1zKP2SDsg3Au4efE7vKKy+0dtvfx2TDGDcZlJj3QVAYkdImOkVtsThEw9uzbXcvfPMhWTMxPEktrWRpxcdW7XTNradwnZ1/vf+VaPojVoLe71+ZrL7MbvfcZf5GC/jWkW5pXf/AE6V0/j8zhcckmjPYpSjOB9BwwHg8fILR9jUsvBhcH9ZI+FwULjsQrEXF3XAjD7wyfAoTVmFaCPtMB4BU/8A1z515qhPSrPlZ/8AmVzt8RC6uvf81YPwF+VM8crfzKCf6s1EZxQOBaGI6EfyXHX5FaMMV66hP/FnddfQ83Wj/kwTD6j1qwvQqCZ9PSuODz/X6+dWRnaGoS15WAtr3Du3aehOg/E0qxOJ7ILdIOS3dSRz0lvNRl/lorFOXuBRx7x84A9F+VCbbTNs1BxuKzdczBmPmCYry9Seuq5PxPSUYKFNIDsYi7jsVdOH7lqDba8dyr3CQo+m5OaFHiSBTnDIquQgORO6JIJIWBJgRrlNTW7bwOHt2xE6KiD6zHefMzO8767hUEEcyoPnBb4z60qtKSssL7ZBUbUchGHvFdCPHxOtFriR4VGzaB1Pj6/8AVY2GFer4dJQSPO1m3Jkg/I1wvVRwlVtaYVpsUBIu1MXOtA9o44TXRiOa1LADWNQK1SuJHOrBdoWIRNuoG2atz13NUuCxSparAxruauh6lyFd61mEHxBGhBG4g8CKGtX2DZW0YDfwI5j+HmPonoRR4ioX8OGG8gjUEbweY/LiNKz1YOXtR3+vuLqc7ezLb6C/H4MPLCVIMmN6sNc4HHhI4jUajUHD4Ttc1tmyuAzLGmu8hWHTvAwZB/hptaczB0cR4dCP4TwP0ToeoN/DhH7VZAU6gaZY1mOGXfG7KTyFeY42gu9BW+3u68ju8LVfdkwbA3HtlrN6G4q2sMD3lII14NBGoKiOpGJt962c2mbukFcwYiePdJO+NA8aQSZpu7QDKVe23vHKVVmgMd8LqoDLJ+qVI3KCc9f9oQLgtMZtu0TEm28kFXXeNQd0QfAg86mpX9n5HSxszVXbbIVdIkAgATDAavag6gjVlB1AkcBTXBY0OMy7j8D+v1vpUEJSQZ0EjjA91wfpAEaHesa6SBRZu5GzD3W94D6LcSBwB3+o4RXV4XjHe/P6+/8pemxzuI4a6t8Px+H+Rh7Q3P2bRvj5938aG9nsSsvbkZiS4HPWDHhp613azfsyY5ehIpTawJa2xGly2wKkHXvIsiaq42aqVWyzg4ONKzM7hltYfbF0scqRv6xPxhT4itBZZsQWvMMtu6Vs2gd5TMJfoDw57+UocF7NnHWcReuR2i3IQiRKqBKt46jmIrQ7N2wt4Ya2vv24Z1+qEBBPQSwA8qVyTks7WT8i9p2fWTmAkGDvy3W/mKf7latKu7fWVwl3VORzwTwD6R/P/qFavB28yA6frWur+lyvdHI/UobMwPsji3ditw6W2KjwWM/9LGtLbcglCNUMTzPftn/ANs+dLMJhVtYhhOha60nfDPDePcn0p1iV76zvbsyftT2T/1qhrz1SXtu3NP6HdlG8FfrJbYb9p53B/MLdz86Kal+GfvLwMp/VZZfmKLuN3fGuzTr96Pr9vscOpT7r9Pv9ydoGN/6OtVYm+cp/i/HT5VYrd39caCx1zWOAEnw/wCjNX8TW0UbCcLS11bss2ZaGZidSRmPmSF9dTXz/buOxF3EnCWVnI5ywYAVoc5jwA51s7u1RhXdrnutbQxyZQdPiay/sftu2t+/fvznYjKoGpPIDidwFcykmk5Wv+TsSfI1VjYi2UFy6wvYg6BmHdUkHS2h3R9Y6/Z3UVYtZYE85Pj/APyJoUXbtxg91DbnS2jaMFkEsV3gkwNY086YZNSOp/L5T61XFvtEmV1XaIXY1Ezv/X/HlVhnpVC6aV3PXqoNqKR5yWXcsLmom6eVRmuhjT62LY4LnSu6V6a9FTtfEmkibSmuHDjganB6VzL0o9r7yaTgsH6xr3Zkca6PCu+VTtSaSMnmK5JqeTpXslL2hNJEMa72hqYSu9nQ7T3E0lF9M3RhuO/fvB5g8R/xQpvHlDCAZ9QrH4q3rxBZZOtD4rDE6rGYCNdzDirdPl6zkrxU7tLzXj/P9GmjPThvy938f2LsPbKkZe7J7s6ZXA0VuUqIB/gXfJkvaGzLGLVpRO1AEmALmhDDXeRmXfrBHQihGxHdJgkDRl+kADuPOGEq3AiDoSa5i7AuLPaFHiUurvgxBI3MAwWRxBExJry1Wloms+T669bnoITcldrrrpoI2WO1td2e1tmHWYJ4B1PAkR0O48CFmzrFw3LitvJJVSMp0iQvBo3xow3cBmW4l8TYctBFxRvWYuKJLASJJA7y9Mwk5RA2E9sluXE7wJiH5EKe6eYIB3jUZaCpuzsaU7mlu3zkK8Bw3xqJEHhI+EaGgk2ibGZypKdwEDvECI8+OvRedHYrE7iQM2mpMFgdwJAgk/Rcb92hECrCAK0alXnQjgZbKQeI1jmKmtt3kKoJKyA/Y7aaZb4BAGd29SSan7L4IW8PdvkQ90MwPK2Cxtj0Jb7w5Ui9ptkNhi17D+64OZeBnfHWPXxiXmJxwu4VLdggvfXKOSpGrHwX8qvcE02tmxXuLtnsezQHio8u0OZT5ED1rYbCxc2RO8aHoQACPWazeLw/ZOU+rbWP/KyR8vjVz3rqM3ZAFSZM/WgD5AHzrdwnEdjPWturGLiqPax08xBj9uRc/aKUdHYOp3qSIYeo+NaXDYjtXVj7pQqx6XAjBh99ifu0s/tR2KLj2r6CHuEWrnJgBKuf4lA8wByp1sXZuTLbJ7pt9nrwJDOh9e1HkK5tVxlCMo8zoQb/AHFuKc5g/Ei0x6MLhV/6s1EOdB5fn+FL77EhvAacjIJ+In71F23lEPMA/AfnVlCWq79yXz/k5/EQ0497+hY1yFngNfx/4pXicTCFmMZnA+6IB+M0Tj7sIQOAnz1C/ifIVE7MF3D3QdwAUDwlifHUVZWnrklyQ/DU9Mb82C7Y2UmNxqqe9ZtQzxuZpkL4c/GvWbFm1tO67ZVPZghjwIABAP0REbt/hQvsftDs8OQQXu52XINWZgSB5ab+Qppa2AlucXi8t28CzBd9q3Mbgf3jCBqdOQ3Gj3cN42Lm0wvCjMe1f6ZzKD9UTl+Et4sKuwyS0+vidfl86CwOIe6hvOTLZso5T7senyprsy3IJ57vA/8AEVXQu6xTxHcZYUrnZUYtjpXf7vXdTficZxQH2Ve7HpRnYeNe7Hxp7tcxdIILJ5VIWOlFi11rvZ0vaPxG0Aow9e7AUV2Z6V7sz0pXUYdAMLIrpsiiez6V0W+hpXUaD2aBOzFd7MUaLPQ142ByNHtGydmB9mK9kFF9kOvpXsg/QpdfiHQB5K52dG9mKibYp1NeIHAS4/A651BniBvI3Sv8QHD6Q0PCALDBWyMAbdzvIV3T9LKN4kEnL9ocq0xtiku2tlEqTb5ho4hhqHTrzHGee/DxVJSTkjXw9Sz0y665AzbY7Nct8Z0XTtB9EH3WYfVnQt9ExPOk+yvZfZ+KuNcFtkvKTmyXCsniSuo1GvIzNOsCA6F2gEAgnkZAOYcVI48BII7tDj2UtFwbTth7q8F90j+EAjSd0buUVyG1T2bV/D+OvmdRSvhme25s+/g2tKl1r1gtAFxRmRTvXMNGU+A8K0l4sEUGNwZDqRuBgE6xzU6iJE8E/tP/AHy0qi+1q7a7RO+MyMBmAMqViYO4NTjC40Psx8x71pCvUMu7zn5UZLXFPcuTwA45yMO9txmEEqeInVYPETAB6jzy/wDZuS15yTMQqj6sEs4jh3gvpWzwmGZsOrXNVZZzAe7v1ZeIPE9TI41jtqzgcR2yiA+jRqD1B5gDfxXqDV1GV4unzYs1m489osWv97yyJ7G5PiRP4VI45kjqAT4gBT8VoL2a2Yb/AGmKuGe0UhBxCGe8erR6eNO8ObbiWjf/APL+rNWrh1a8YvKsZK7Ss2roW4j2mXFWbf1lK5vtSPwzetafbt0WlV40yCfuEXAf5RcHnXzLauDOExLA6BirDlOsx0PCtnc9oRdw5DCQCi+Q97+gN61irU1hx2NcW+Zyzi+1a6QCO9cXXTUyfQkEz/BR2HXuJyAYen/xqtcLksSN6tkc84AZG80H9dSvXjAH8Lf/AJGf8DSU6lm7FfEQ1JFOKPcBgyxn+qB/TFG7PuG2b6PpP7RfCACPKB6GqMb79scmtz/Q1Bf2jFlsFkOVsrbuhU/IEedXQ9uWeeBY4j8WJ/Y/F2kv33c+8yhQJLHugkKOp5b/ACrQY1bt9pur2NhNQpILuw3Myjco3wdSY0oL2C9m0tW+2b33AlzwEbln3V+J46aUwxGNGIvRb1t2+PBm4DwG81ZWmk218QxV9wkpKgRAgCOIAI08fep3hMPAilmB1JPBYjqQCCfWfMU6wx7pP64mquGlouyjiFdWLbVmRU+xNEJbMDwqXZ1t/wBU+bMPZg3ZmuhaJCV3LSviUwqAPl6V6OlFBK8F6VW6/WRtIMF6VapHKrcvSvdkORowrT5W+YdKIeVVMpq82/H4VHLVrrt94GlA5RuRrhQ8qLy17Sq1OPj8w2BAGqQB60TmWuytWqf/AGXxBb3A3lUSOlFQOFcKGrlUfiK4gRTpVbWKYdkeVVtbNB1WuQNBjsdhHsXptH95LAcGYe/bIOkkd5TzzCu3wXCumZSJyEajoN0o0aZWEEiDrqXe3tmm7ZYL74hkjfmXUR47vOk+zca11QQQt2Jg+5dB5jgZnXgZBrl10r3XXXWxvpSbV+aOHabXLZRrJuLcUgOgJUn+IDNk18QOcV8+27isVhw84e+lu5kLkocoIImWEgTqd/GvotvFd+VHZvrmtsB3+cH6R5MNeBB4D4r2iwd5Ht3XKjVWDBljoZgjzAqmlJxl3bo0psI9nsSHwogg9nmVh9knf0IrO7Q2ZbxFm4ubNakqrcUIOhI/hMSOp4E1mNle2P8Adb11FYNbbMA3PLA+KgHzre+xNhThCWAOZnzD7RMzT1KcqT1L0LE00wD2ZurbwxVyF7IFG+4oGnMQAQeINKNlMx7XtEKntWIBG5WCsPWSfOittbCJuZAxhGIYf/ct6lV0+l7onkT0pvjtli4wYaggajj6VdCso+0uZXOnfDAfazArj7NsWYN1lzpqJMa5QedYn2exlxnNu4COzMMpkd4lVhgdxgMKa+zd1sPj1t3CQoaFnSA0kDpyitn7fbHW5ZN62AuITK2YCO1Ca5HPExME+HGjqjTtSez2YLu9zj4gWrd1XOgRl+9ZhrZ80ZPSuGwFtLcBnMVAngqTEeO80lwm3VxZmNwQuIkGAUcfykH7lOP7tcVRbaCqKQDxJbvKY5aEeVZdOmVmPUyr+RPH2SRfKe8hUD7oUx5xHnWG9r/bH+8BbdsEmCsQSSWgRA3mTEV9C2PeDG8DxbMfvIp9OHlWG2Ds2yMe9xmAXLm14EsymOUgSfHrWzh7RV2uVyp3tZDfCbBxV60ouXBYSACqy7xyJ0QHzMceVNcJhEsWglsnfoSZJMmJPOQXJ3d0ede2vaUELYw8sziQwUhAu4sDuYCDu3mrVt6Abwun2mMAiePBZ4xHE1VWcmkmNHxGuyyFRekyeZyyPx85pxhl7ijw/D8qz+FJJbvSoKrAO8iTcbrLECn2HuxGu8/IH86RPTgpmrjeK6V0qq0+ldN8c6sM2ktZor2ehjiJM1baE0t3fDDpsi6a8DUSldVdKdSkuQh39cK4BXgteAoXb5EJACvECuAfqK6B4VamvDr0Ae06V6OtdFdIqxR66YCvJ0rmTpVhSvZetLpfh9A3KvKvQf1NWz1r0eNMl7yFXZmvdiedXaVEKOVFxXTDcHez1FZfaeygl2D3UusTbcf+FdPvL9h98HSZ6VsCtC43CpcRkcAgjUT+oPXgdaz1Ie75sshOzMxiJWExKLJ0DnW3c5d7/wAO5yn1NQxViyCpxFu26e6ruoYod2V2YSBOknwO+Sb/AHjsx2OIhkbS3eI0PJLv1W4TuNBX8IEUqD3fdynVSDplOaREbpkRwG84Grcvma45E3tR/Z5YvWGNm1atMoJBRVQmJMab+WtUewm3UC3LVwx3swnhTrZuy7T2f2Vy8FIKkdoZHDKVaYy7hvjdMaVgNoeyNxcUMOt4HtQ8sVKsgALGVGhkCJU+Q3VppyU1pk9vH5lqNtglGI/vF9RHeAQySD2QgMBwkCOsA1w7MLd5LjIG1IUwJ4/rpRHsowtYTLchHtE51JGmsfykGQdxr2DWFI4AnKd4I3yOh1qpPS7cgvOxTtjYSY3DrdUhb6qCjnc0ahbh+GbhPKlF32q7XDtYurlvgi2VOhDdfCCZ5a039m8eFZsOxhlMpPFG1H5VnfaLZgXFu2hAVbacxn1ZSeIUAqJ3B4q2mr3jLllCpZwH+zuxFtYbtVHutmH8SD35+0pJ9BwphdxMESfdBE9LY7p8SMx86Y47ELh8EAdSVCqOJLDcBSGw82QxjTLm3/RAB38CMnrVM7uWpj4asR9rLz4W0L9oTmUWnXdI1ykdQSR4GqfZr2TRSHxIV7zJnIYSo190KdNJ1JkmeG6nmHvrduqpAYWgG11AuHQGDxVZI6sDwpD7dvdN61bsMVZ5Qkb4f/qt8W2lBYvzKGsk09oluYp7dsB2bKgP1VTMWM8B+VOsMRKnTLoJOgAy+94QDHjP1aTbG2Rh8O3ZrmusNbkAHUDc5+ivDfx8aMx47Tu3CQjAsSp7xYQMieMgeUVVJRc8bDXwGbES2bY7MGJcsT9I6zryB0+7THBYuY/XA0oOKYW7aKio/uhR7q6QZjflGYnmRRGCfKxA3KRE/ZIoTV05CGlW7EV69e0jxmltrE6/rnFEdpJA13gmNBHGT6aVStwWDFfSrMO1BZ9+u/486IwzaieX5VFuLJYDmuEVyzid/GhTdOk9Semug3+NQt34Yef507bTwytRuhkt/fUbd/vb6Ea9Hx/CqRd18qOpoGgal4Pj+hVqbqWG715fnV9nEmKtjO24koBQPCusvWgjiYM1Y2N13frdTpwe4NDClGm+uyKDXEaCqmxBJkmm7SKWxFBsYkxUe2HOgXufr0/Ouq+6p2j5ImgJOI5CoPdNUBoNeN35TSOTYyii061DJVSXtY/X6muXG19Pxn9eNVN3DZooxVoGQQCG0IIkefjWdx+Eax+6OZDvtsZiPqNvA6GRWhvtII6fnSXaeImJ00g8t/4jX/qs17mmF0Z3t79m813CoSGg3bJIBDbsySYII+XGgcX7UO2PsG9YewAHgupXMTA7pOhHnxrRPcItdool7RBYcWtnRh1jukdQRxpxZW1ibOipcRgJUwVPXx676e9t1fkX35g+3NjriLYA3wCD9Yb2Q8wwkdDB4UVgbq5cugKd0jQagAgjoVKsOhoPE4o4W2gEtaVgpJMlATorHiJMT4T1ov7Os4l2L2yxts1uQzDRSSN2/fVLa57Ad+RQvs6mJtWytw2b9mUzr3hIPuuD7y8tZFY32ke9hLqJiRMszi4slbg0Gh58IOonzp7sbbww+KKOSLV8BlJ4MAFIPXQT1mi/7R8ILmGSWBtl1J6fxLyMTWum5Rkoy2YmU7pgOwVfH3VuXfdADAcAp90RzYd49Mo4mnvtBhlRWIGj23gcmtgf7D/SKr9hSDhmuGBmafKNB4AR8KjtbHpc7Mqc2UuW5d4gMP5QPWqKrev3IsXgI8Ltb+7M7kT2hVhP2F/GaUYpMRi7qspKS0l+UjQL4CdetGbT2a1y+tvcEQFjyAJmnjR+zUCJGc8IkQojkBPpWlVNCTW9hZ2vYpwGCFi06W2JBYAmBLHKsktvOpOlTt3TnkEAKJEycpYd7Tjz867iWLGBoTovLUafCqLQJk/S3k+FVdo3kFrIvxOKym2AJaWHllOtX7Pu5WBOoDKD96dfCY8qDvWjmtkjXKSRyndPkCfSo5WlAD3XaGH2ZjwO71qxPFmIPsCCzLH0mUep3/P0pmhBzdCY9Y+VJ2xmRTAMk28kfWVpjp7wpjaRhoddFZjwkkzHSTAoSji5GFBQzET9EiOE68esDTrVt1wGldyx56A0JiXC2bjMSBljTeJOh8iBrUmu28n7LRcoAMHvcZBOrb9TVS7txeYQb0aH6kekVQlySRroRvEaQD58aEGKlgPsk+G+oW7pk679fCeR6j0ohSGt+97363mhVxGo6/lXMQ/dPl8daDLQEPVvgAdemooolh2LkhT5VZbu6eh9aX2MRIAn9c6lh78zJEnNMbhvgfjTLYVxDMReif1xqC3tV8B6b6Ext7vdOPmAda8lzvRyB+AP5UU8A04GSXNfP8Pyrl65oY/W6hRiBvGokkdeE+tSuvrw+lOusc447vjQuC2Ql3mP1w1rtt/j+Zn8aCF3hy/Xyq5joPP4iZ+PwptRHEJvv8j+dct3NT5fkfzoS5iJI+1ULl2DPAg/I0jlkCjgktwgx1+dTxFzuz5/Aj50D20kHj+U/HSo4q93B8fn6aVXKWS3Tcva/IB5gfOlG1RmWBwI/wCvX5mrlvDMRwB3flVOMJKEAb5JPhMef5UkVksSsgOxfggmYdSDGpj8e9l036mkOK7azcJwTEPEvZO6d2ZOjGdOBnhRdu/DmdBAgA+8c2RjHMCPKOehmMxaoFulSGthUzbwywAskbjoRrxrWlbG5LmSwntre7Wb691u7cQjusp0b4V9D2VtA27cESzNcZidCSXbePCKze28ImKsO6gSe8p4xG7puPpwpzgMUGtox+miN/MoJ+JI8qy8SoyWFbxGbwes7Gs4uzcw97RkcsjqO8ubUMOfIjjFYL2uweMww7O8/aWRnCOu6YiGG9WjXXrrWtwW1+yxKXHBFu8uQn6IdTuJ4b/hRn9ouCRsJOb3iF8Z3HrG+tFGcoTXNMSUTK7B21deyti1vbQngOfn/wAVs8JsAWMMRvJGpOpLOY/GlX9nWy1gsB3bYhfXeep1J6zT32o2lksheN64EH2Ul3YeeUedJWleemI7eDK4vPnJV8jXURM3FVUKblwHhBMA8JnetV7P2ccKwhy9l95Yk5Wbc4JmATAbnM7wKuAuNiEFtActoDM+iqS7kRzI1OgO+m67MY2Gzs10s2UQpOYzBIGpyiSPBTStyUEJK2plqYIyQBJZMqkCTInPvI8JG7WYqJ2cQrKFecpB0Bgn7JjdG8jdVFnbr2z3kzt2a21l1EtbZpBzEEyOzbTfIpTgfae+lu7GFZrmZmZpVjJHd7qk7ljyGgPExpymrphHCYZjJJALAaTuAAGpEid8wTQV6y6vby+4TPOCBJgjgQPXxq7C7Yi2osWrr3mUtmJKhm3kkbgPGKK2fcDgM8pcG8GRlPETxHIgkdKD1xdyWPHEwqAjc6kdQYHzpicTkBBJz3DYcDoV90eBBmqGtBhpDQdYERB38iOtDYdCj3rt0yLSi3bB3hDOkc9cs8vGmpyTTT3FYwxb9ooSYz7+MgawfOKIuYsuoZiu4AATpM7yeNKsQ8gROn4TpXrmIl2S2AQkXSRuAK8xvJMR58qSKuiMm17I4zbhlBPIEkV4XjqR1086U7UuuSoU6XGCN0gyCPiPOm1y6llXZpFvs2Wd8EjuT45W15kVeldJLmH3jHG24JQ+8MoPKTl08JNJ7NxjLtoCxVVH1VARmPiVGnDz0NBfs1uXfeuDMRxUAIFB/iI7x5ExwpThLGVRqWPeljPOSq/wgnhxo4imhVkaYTGEN4aDrGp+cUVhjlldNCZj5/GPKk2DYB2kiX1HiMuk89CYou3iCWB+srNSy2DYLxzyw6fj+GmvlXblzvARmLZZHhJM9KqvGXE6DT4TPwrpHeWYLZAxPiTljyjzmljtcgxDE8Z97wOvD9fhXMS+4yNN3OTxJ4jmPCoWXmOYn8SfhVGJuwBM6mJ68PkaRNtgsEWCWPn+VWLeBzEA6GMx4AfRXzmfDoKEs3O6I48eRMwfWrQQJGsS0a8OPhrNHVgjWTofXwMx6Gp4t9/Qz+E0uN8yfP8AXxq5bn7Pwka8dSZquTJbJxm0PQT8f+ah2uZWHQx5fo1C40GYkQZHHTvfhQtjEyA41BGngQCDU3V0PFci1BxknVR4SDu9Gq65dJhBvdif5FLEjyLL4lapvIZXeF70+OUFJHSSfhxqOJukIGBAhhmJ3hW7rkeRI9DVsUroHISsqi8DHfU3GWdAZhTPkwn7KmmC4/Ivu51KlWA1zLAnoeJjqaD21ZyN2ie6oJy803Eg75Cx4xXUvcRu0I5QQBr00qVHhMhPDYlDhwtsgESsH6s6H4j0qODR+yQBoyrliORI+UULbwS3XYoTaYalDqp038xrxE+FTTF5ZBEGZjfE60st8DRzgf8AsgBcweoDBplSAQeGoNY72zsvYKqCxsMTkkzkYRmtGeUgr08DTX2S2x/dLj4e73YJyzuIJJUg8QdKhtCwuPxRVWJsqQ9yDoWHugEcSDBPI1dBOnUb5AavkH9mfatcOptgF3+qvM6AE8Bw9afLs65eUYjE6dml3Ig3DtIA4amco86G9l/ZdFxV45QqI4yqP4gGnXXjWh25iB2Qtj3rjgL4IRr4Zyg9eVVVpJS9kbdmabEP3ggVVEA3CdTIzQqgHXvRrFOdn418hS2qtkUAAvllhAggAkDMC2u8sOU1n+07OTce2O8zKmYCJ3BiT5aCl2zdu28Mzi3duG5eYZ7gAIBO8W1Makk669BTRjflsJvk1my9nntEbFBVvS9yFZZtsGIALDSGQifDoIZ7R2paw6tcKqpIEkCSYmJPGJMeNKNnXGLBrBslJloUi6TrqbjM2c6n6XlTdvaG3myG8Qw3qcyn0NV6X6As75KtjsL9oXnUnPqAziAOmSD11NUY3H2y4s2bVt7xB3qzKg+s+u79ClntDtbD5WUO+c8LJIcnqIy6829aQezmLay7m0zOxPfFy29thH0TGYCOpFOqaauNY3djYlvTMy5uJRboHlNyqMXgkQ6OWYGRxaefe1+MVlts+3160O8gt5txAkHxcd0es9DXfZvHYZ27a/em6DIM6L9mN1D/AE8rarsPmx5YjMBMGQQHXIDB3ZlJG/pVGHsm0LqIBmd5IJ3KYB6kATGnGm132osqpJvdoCNwlx5zoPOl2CxV+6c1u0VscAzMBx1Xl4bqVKpFAtfcW4220oFH0pPMHQTRG0Meq4W92u5gsT9YEmPGDI8DTO3YRiFfMpEwrqrjhqpOvD6JPWqcbswMhTuwxBWQ0MNPdZZDHTdl8qWNXTJakBnUxxuhbzd1WACJyUAks3ViRpyil+Kx2ZoH/h5lJ5Sxy+ZE+hoy5ZMjNAAkABt3M98J+MRQt7CwmVYMuWJOnnmIAOsDSaLqpvJLMow98CZ1ghh4QQfn8abYa4IcyJZbaoOOtwhj/THnQAwcW9eHxnlVdi5DMX+hNpOszLeOU+k08JJkldDq/cynMdwUsfAg/wDdB7PVlTM28zlA+igzFQeuvloKjevk2mdhoVKjwUMfyFcW+xAZtAQAq9N8k8z+VS9ohW4xTEBRO/MHQeMwAPPTzqjHMYBEnIQSAd4UMWHpNWYZVDpc4Zcw8QoDee6uPiFXMbndBV/UqYHiRNFbpIgQFChVmTlzGNxkkqB5R61HtN/x9Rv/AFzobA3HdEdwRnUBZ3lEVVDnlmMkDlB41fnCK4PvnsQo5h2Ex5gL/wB0k4PVpRE8XB7g7wzGF0LeH6E1XhMRK/dGvhVe3dbTmYGRtRvHdifw8Calhu8AwXKrIrqNxyQApI4SBMcooNXhcIRbBIUxzA4+7NDbOtt3lZR3XKgcGAPDxBjyoy7eClLf0lLnxUg3M3llIP8AzUMGkP3pIBLExJy8Y6hYPlUUbYIjl+8blvPGmZso4kWoWSDumN3TrQdy5IgjNqNOeoJ8atLaNLBiHcCNwUyRH2pn05UBbfVOpA/P500nloiwgrG95GbeukfekR5a0ssaKPT03VdfxmRblo8YZTxJPPr/AM1U6mYjXQx15eP5UJrApc91SAG0I91tQV/hnfE0GuFLs0ScvZgnr2Vtj86KVSACOJy+fKtFs7DdmH0Eu7M08zAA8kCjxBrPOt2Suxo74BfaT2STFWcuguFT2b8VfeAT9RjoR1nfQf8AZxggtn3cpUkMDvDTrPWflWjw2LW7h1cNwBoc4i3YuOF33yLkDm4hv6gx860KUtLpv0BzFW3Lt9byDDgA3UcMx3AKwg+OpFd2hhWMdoZPZ5AAIEAEaDh7zfCtILIBEiSqqkfxGWPzFZb2k2qzXSlpC2TuF/o5ge9HODp5Uibdo+BNXgK7GCtWzpbUkc9wJMAACPHXnQG39kZrWZCqOeARVzDkCBmmOseFGWQWcAGdGYnyyqfl8atv21Qgb3jeSSQOJ10HkBVkZOMtQrIewe3ltfsMQMrjcSIrS7f2LaxNrKTqB3XWM6fZP+3cfjWWv3kIGa32hIJUZZ0kgGY03VbgbRVgodwSJMM0AcoM9Kd1M6tg3XMu9jUs2Q2GvqouAmSRo86hgTvBFNNsYG3ZYYoKG7OO04lre6TzKaEHlI5Rn9q2w7hbneMtlaASAIPnv3aHka7g7bIYzNly6EEspk8MxkEQZUzv1NM5q+oODXYqwuJtk2mU51MGAyyRpIMiJrIezuwLGKtuSi2MRbJW4qCAGBiQpmPlTDBd1jlm05GmXQMRxy7j1HpQS3G7Zr4PZXpIOncuwNM68yI7w/7kZJJpYJbIBi/ZHEWMQHk3rcAqbhLBGG8QJ05EDjTXGe2GIsiHIEAHu23OkgTJUCJIEzxovau1HvW1GXsb9t1dDMoTBBUngCDGvSj8HirOJQJcAR4IZDoCSCrZQe6QRIMRTOeqzlkNmlsIdprtC/bVkIynXUqPQLoD1JNE7E23biHYpeUw9u4MpDDTWe6x6kAn61GJiU2cVsvcLWm1QvofAPu05HXdSL2/wzXsmIwrtmUZbtsEgsPosAN5G7wjlUUYz9l48GC5rP7xauDMrhCu8o3c+8k9zx93qaBGItFmVYW4ILEIQddQWAyswO/Mp8uef9kvaS1Ki4EWNJIfMDxkkyDW1wy2Vk2mTLyVgN/JfdHhAniazTpaMMlhf/dmy5u7Guq3FGvUXMrHwzUJ2BUZnGUtPvq9vQ8i3dBO7eacvjV1ygAjeQRBB0gidPOB1NUBkA7ts2m/hz2tf4ghAPiPQ1ns1sS4HfxDMqiMqAHdqGOnGBpE7gasRS5UGPojThu85rz2GGpt7yBINtiSd+ts23045iT0qq5bA3NkYbg3d14aOFHwaopvFxrpkUxPeWNyZgY3ZpYt8IPmKhj76vYYXIgvbmeX5bxVpsMAAV7o466k7zrw6wKX7ZwqXjYRjCl+9wBUakE+I4Gr6c05iWdh5c2nnbMB+zEqhP0o95h0mAPCqcNiAt97t4gixb/ZDnmnWOLwco+14V67ig57sBFAVeAhTrHTgPCk7ulvaFp7r/sxbZlnWGB0+1ukdQOVXU3ebS8BXsPls51KMMsqVK8pVgQfDMPMVXhsZ2ozgQuVbXQm2sNl6DTzMcDFN5mcPIyswLAcVzE5Qeo09KjYxGZURB3EUSeAJiFHMxJPj1pL4khrhFu5ku3HYyBagT9USxHyFTDlWQSVaF1+qxXSeepAPnQzXVRg7nuANmPLMpUE9JPlUMPfLKly4JzKpg6nJAHe5kjvedHNlIZlFiUswdG7U5vESo8Blj41XYsi4Qp+q5HQgLBHI6T5VQLUXr3fzbiNZ0Inz3jWrsBaLQwOVl7wO/iQdOIIMVP3ZF5AGGtub75zmKiFnoTr4/nRKvmbzAnxGnzFAXMW7YkgrkOs8RrpI6d2mHZyQFMHMSD1AJE+lSazkAdssgsEbeh7Q/xBe9p5gDzqjaO12VysmRv0+kdT8TUtl3jmuO6xCQY5IysY8d3k1LLm2DoYQEiTmYKZMk6cuHiDWWUNdS1rpIeGMjT2W/wnl+AonaP+Kwv+X/uavV6tk+8/UJqMN+/P+Y/41hsB+6H2m/1Gu16qVz9Ctfj7lWD3H7Nv5ChD7137DfI16vUeTIxpg/3K+H4moYH943h/uNer1JIAHtb96PG5/wCkaIw/uP8AaH+kV2vVZy9PuFbBWL3fes/OgbW8/bvf6WrleqR2GYRc/dt/lp/ppVjPdP8AmN+Fer1PT39R1uH+23/01PBvmtW+xP8AgB516vVp/wCJ+f2K/wB3XiZvbP79/L8a7b4V6vVJ7Itp8yz2d/8Aqdrzr6fd/cj7Jr1erNxHfXkvuVfuFI9y5/l2vmarX/AXvA/OvV6sUt/VEn3QP2f/AHJ8vlQ+3/3h8vlXq9Qj/uMtfeDk3L/l2/kKQY/3j9z/ANVK9Xq2Uu+yl7Gjv+9923Q2xv3Q+2flXq9VcuZCG1/8Lif8v86Mub7f2E/Cu16rH3ENzM/gfevfe+S0fsb/ANtv9der1F97rwF5C7Ef4zyH+6irf7xftf7Wr1eqS39CDE+4/wBhf9V6sJt3/EP93/SK9Xqr4b/el5Fn7T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564" name="AutoShape 4" descr="data:image/jpeg;base64,/9j/4AAQSkZJRgABAQAAAQABAAD/2wCEAAkGBhQSERUUExMVFBUVFxQYGBgYFxUXGBgYFxoXGBgYFhcXHCYfFxojGRoYHy8gJCcpLCwsGCAxNTAqNSYrLCkBCQoKDgwOGg8PGiwkHyQqLCosLCwsLCwsLywtLCwsLCksLCwsKSwsLCwtLCw0LCwsLCwsLywsLCwsLCksLCwsLP/AABEIALEBHAMBIgACEQEDEQH/xAAbAAACAwEBAQAAAAAAAAAAAAAEBQIDBgEAB//EAEcQAAIBAgMFBQQHBQgABQUAAAECEQADBBIhBTFBUWETInGBkQYyobFCUnKCwdHwIzNikqIHFDRzssLh8UODs8PyNVOj0+L/xAAaAQACAwEBAAAAAAAAAAAAAAABAgADBAUG/8QANBEAAgEDAgMFBwQBBQAAAAAAAAECAxEhEjEEQfATMlFxgSJhkaGxwdEFQuHxIxQzQ2KS/9oADAMBAAIRAxEAPwDQkw8jihI8YDj/AFUWQCkjcpb0EOP9MedBYFpW0Z11X+XT5FfSjMI0IQfoi2fJe63+hq89Qm1JfH4r8pGyvHHl9n+A18LyqBBG8UThG7gB3gR/Lp+FWwK9ZCWqKZ5+UbNoBS9FXi/XbuHB3VQ2EjjUTTZMouZwaR429muDkBPkJPyo29Kz+t+n68KVs8y31iAPCdAPEAetcX9RqXagvP8AHzOrwMMOb8i3D2uPHX1O/wBIjyNEYnDFXyEjMAJH1SQDB6y9EbOdbeJKMZKWs6jhmEKTPQmaXYbFFi9zeWYsPjHwyGubUr2gorz9TaqL1OTGllpI6En8PxajUuUHhx8IHpqfjPrRAWu/wMf8aucbiX7WC11BqogipCpi5W8x2KhiOdTF+utbBqBw9EGSYerFNCMhFeF0ipYGq24dFcy0MuLqxcQDUsNdErlkMIP/ACDzB4GhxIOVt/A/WjiBz5r5joT2tRuqrCD+RBG4g8COdVThfK3LIySw9gbF4QOvDMPQj8jS3D4kpcOY9xxDgzMruP2wOO8hfrDVlbvEHKx72pVo0YcTHA/WXzHQXaeA7RSVHeG8A68xB+IPlpurg8fQ1Rco+q8Ovptjbq8JV0yUZej669d+4xYuqFIJYbt2bSeGneEwRxB5aiYzCz311EDMIn70cTGhHEeUewt0tbFsmSJKcHIGsL/GpAIEaxGkEA2xi1aNQH1JA91jp316NvjmeY187eVJ26sdfDFWHbIQJ0Pumdx35CfOVJ58iwp7g8aGEcR/1u6HSOG7kSkxKQcpUsjSBG+N8dSNSOWvBjHrd0g5WMOoDBxqGWNLg56aOOI13rXa4OtpzB48Ovl/SeTiaWvvb9dP+7aTtqiWobA4rODpDKYZeR36cwd4P56GKteko1lVjdHAq0nTdmL9pE5D5D1K0o2Mc16eWY/Nf93wpvtUwpPAa/ygn8KRYBLiB7lqGyMAwPFQWLQeegrzn6n7VV/A7nAK1IUbK2UBtIz7tsOVHAHQE/ylR5mi8VtI3r1zKP2SDsg3Au4efE7vKKy+0dtvfx2TDGDcZlJj3QVAYkdImOkVtsThEw9uzbXcvfPMhWTMxPEktrWRpxcdW7XTNradwnZ1/vf+VaPojVoLe71+ZrL7MbvfcZf5GC/jWkW5pXf/AE6V0/j8zhcckmjPYpSjOB9BwwHg8fILR9jUsvBhcH9ZI+FwULjsQrEXF3XAjD7wyfAoTVmFaCPtMB4BU/8A1z515qhPSrPlZ/8AmVzt8RC6uvf81YPwF+VM8crfzKCf6s1EZxQOBaGI6EfyXHX5FaMMV66hP/FnddfQ83Wj/kwTD6j1qwvQqCZ9PSuODz/X6+dWRnaGoS15WAtr3Du3aehOg/E0qxOJ7ILdIOS3dSRz0lvNRl/lorFOXuBRx7x84A9F+VCbbTNs1BxuKzdczBmPmCYry9Seuq5PxPSUYKFNIDsYi7jsVdOH7lqDba8dyr3CQo+m5OaFHiSBTnDIquQgORO6JIJIWBJgRrlNTW7bwOHt2xE6KiD6zHefMzO8767hUEEcyoPnBb4z60qtKSssL7ZBUbUchGHvFdCPHxOtFriR4VGzaB1Pj6/8AVY2GFer4dJQSPO1m3Jkg/I1wvVRwlVtaYVpsUBIu1MXOtA9o44TXRiOa1LADWNQK1SuJHOrBdoWIRNuoG2atz13NUuCxSparAxruauh6lyFd61mEHxBGhBG4g8CKGtX2DZW0YDfwI5j+HmPonoRR4ioX8OGG8gjUEbweY/LiNKz1YOXtR3+vuLqc7ezLb6C/H4MPLCVIMmN6sNc4HHhI4jUajUHD4Ttc1tmyuAzLGmu8hWHTvAwZB/hptaczB0cR4dCP4TwP0ToeoN/DhH7VZAU6gaZY1mOGXfG7KTyFeY42gu9BW+3u68ju8LVfdkwbA3HtlrN6G4q2sMD3lII14NBGoKiOpGJt962c2mbukFcwYiePdJO+NA8aQSZpu7QDKVe23vHKVVmgMd8LqoDLJ+qVI3KCc9f9oQLgtMZtu0TEm28kFXXeNQd0QfAg86mpX9n5HSxszVXbbIVdIkAgATDAavag6gjVlB1AkcBTXBY0OMy7j8D+v1vpUEJSQZ0EjjA91wfpAEaHesa6SBRZu5GzD3W94D6LcSBwB3+o4RXV4XjHe/P6+/8pemxzuI4a6t8Px+H+Rh7Q3P2bRvj5938aG9nsSsvbkZiS4HPWDHhp613azfsyY5ehIpTawJa2xGly2wKkHXvIsiaq42aqVWyzg4ONKzM7hltYfbF0scqRv6xPxhT4itBZZsQWvMMtu6Vs2gd5TMJfoDw57+UocF7NnHWcReuR2i3IQiRKqBKt46jmIrQ7N2wt4Ya2vv24Z1+qEBBPQSwA8qVyTks7WT8i9p2fWTmAkGDvy3W/mKf7latKu7fWVwl3VORzwTwD6R/P/qFavB28yA6frWur+lyvdHI/UobMwPsji3ditw6W2KjwWM/9LGtLbcglCNUMTzPftn/ANs+dLMJhVtYhhOha60nfDPDePcn0p1iV76zvbsyftT2T/1qhrz1SXtu3NP6HdlG8FfrJbYb9p53B/MLdz86Kal+GfvLwMp/VZZfmKLuN3fGuzTr96Pr9vscOpT7r9Pv9ydoGN/6OtVYm+cp/i/HT5VYrd39caCx1zWOAEnw/wCjNX8TW0UbCcLS11bss2ZaGZidSRmPmSF9dTXz/buOxF3EnCWVnI5ywYAVoc5jwA51s7u1RhXdrnutbQxyZQdPiay/sftu2t+/fvznYjKoGpPIDidwFcykmk5Wv+TsSfI1VjYi2UFy6wvYg6BmHdUkHS2h3R9Y6/Z3UVYtZYE85Pj/APyJoUXbtxg91DbnS2jaMFkEsV3gkwNY086YZNSOp/L5T61XFvtEmV1XaIXY1Ezv/X/HlVhnpVC6aV3PXqoNqKR5yWXcsLmom6eVRmuhjT62LY4LnSu6V6a9FTtfEmkibSmuHDjganB6VzL0o9r7yaTgsH6xr3Zkca6PCu+VTtSaSMnmK5JqeTpXslL2hNJEMa72hqYSu9nQ7T3E0lF9M3RhuO/fvB5g8R/xQpvHlDCAZ9QrH4q3rxBZZOtD4rDE6rGYCNdzDirdPl6zkrxU7tLzXj/P9GmjPThvy938f2LsPbKkZe7J7s6ZXA0VuUqIB/gXfJkvaGzLGLVpRO1AEmALmhDDXeRmXfrBHQihGxHdJgkDRl+kADuPOGEq3AiDoSa5i7AuLPaFHiUurvgxBI3MAwWRxBExJry1Wloms+T669bnoITcldrrrpoI2WO1td2e1tmHWYJ4B1PAkR0O48CFmzrFw3LitvJJVSMp0iQvBo3xow3cBmW4l8TYctBFxRvWYuKJLASJJA7y9Mwk5RA2E9sluXE7wJiH5EKe6eYIB3jUZaCpuzsaU7mlu3zkK8Bw3xqJEHhI+EaGgk2ibGZypKdwEDvECI8+OvRedHYrE7iQM2mpMFgdwJAgk/Rcb92hECrCAK0alXnQjgZbKQeI1jmKmtt3kKoJKyA/Y7aaZb4BAGd29SSan7L4IW8PdvkQ90MwPK2Cxtj0Jb7w5Ui9ptkNhi17D+64OZeBnfHWPXxiXmJxwu4VLdggvfXKOSpGrHwX8qvcE02tmxXuLtnsezQHio8u0OZT5ED1rYbCxc2RO8aHoQACPWazeLw/ZOU+rbWP/KyR8vjVz3rqM3ZAFSZM/WgD5AHzrdwnEdjPWturGLiqPax08xBj9uRc/aKUdHYOp3qSIYeo+NaXDYjtXVj7pQqx6XAjBh99ifu0s/tR2KLj2r6CHuEWrnJgBKuf4lA8wByp1sXZuTLbJ7pt9nrwJDOh9e1HkK5tVxlCMo8zoQb/AHFuKc5g/Ei0x6MLhV/6s1EOdB5fn+FL77EhvAacjIJ+In71F23lEPMA/AfnVlCWq79yXz/k5/EQ0497+hY1yFngNfx/4pXicTCFmMZnA+6IB+M0Tj7sIQOAnz1C/ifIVE7MF3D3QdwAUDwlifHUVZWnrklyQ/DU9Mb82C7Y2UmNxqqe9ZtQzxuZpkL4c/GvWbFm1tO67ZVPZghjwIABAP0REbt/hQvsftDs8OQQXu52XINWZgSB5ab+Qppa2AlucXi8t28CzBd9q3Mbgf3jCBqdOQ3Gj3cN42Lm0wvCjMe1f6ZzKD9UTl+Et4sKuwyS0+vidfl86CwOIe6hvOTLZso5T7senyprsy3IJ57vA/8AEVXQu6xTxHcZYUrnZUYtjpXf7vXdTficZxQH2Ve7HpRnYeNe7Hxp7tcxdIILJ5VIWOlFi11rvZ0vaPxG0Aow9e7AUV2Z6V7sz0pXUYdAMLIrpsiiez6V0W+hpXUaD2aBOzFd7MUaLPQ142ByNHtGydmB9mK9kFF9kOvpXsg/QpdfiHQB5K52dG9mKibYp1NeIHAS4/A651BniBvI3Sv8QHD6Q0PCALDBWyMAbdzvIV3T9LKN4kEnL9ocq0xtiku2tlEqTb5ho4hhqHTrzHGee/DxVJSTkjXw9Sz0y665AzbY7Nct8Z0XTtB9EH3WYfVnQt9ExPOk+yvZfZ+KuNcFtkvKTmyXCsniSuo1GvIzNOsCA6F2gEAgnkZAOYcVI48BII7tDj2UtFwbTth7q8F90j+EAjSd0buUVyG1T2bV/D+OvmdRSvhme25s+/g2tKl1r1gtAFxRmRTvXMNGU+A8K0l4sEUGNwZDqRuBgE6xzU6iJE8E/tP/AHy0qi+1q7a7RO+MyMBmAMqViYO4NTjC40Psx8x71pCvUMu7zn5UZLXFPcuTwA45yMO9txmEEqeInVYPETAB6jzy/wDZuS15yTMQqj6sEs4jh3gvpWzwmGZsOrXNVZZzAe7v1ZeIPE9TI41jtqzgcR2yiA+jRqD1B5gDfxXqDV1GV4unzYs1m489osWv97yyJ7G5PiRP4VI45kjqAT4gBT8VoL2a2Yb/AGmKuGe0UhBxCGe8erR6eNO8ObbiWjf/APL+rNWrh1a8YvKsZK7Ss2roW4j2mXFWbf1lK5vtSPwzetafbt0WlV40yCfuEXAf5RcHnXzLauDOExLA6BirDlOsx0PCtnc9oRdw5DCQCi+Q97+gN61irU1hx2NcW+Zyzi+1a6QCO9cXXTUyfQkEz/BR2HXuJyAYen/xqtcLksSN6tkc84AZG80H9dSvXjAH8Lf/AJGf8DSU6lm7FfEQ1JFOKPcBgyxn+qB/TFG7PuG2b6PpP7RfCACPKB6GqMb79scmtz/Q1Bf2jFlsFkOVsrbuhU/IEedXQ9uWeeBY4j8WJ/Y/F2kv33c+8yhQJLHugkKOp5b/ACrQY1bt9pur2NhNQpILuw3Myjco3wdSY0oL2C9m0tW+2b33AlzwEbln3V+J46aUwxGNGIvRb1t2+PBm4DwG81ZWmk218QxV9wkpKgRAgCOIAI08fep3hMPAilmB1JPBYjqQCCfWfMU6wx7pP64mquGlouyjiFdWLbVmRU+xNEJbMDwqXZ1t/wBU+bMPZg3ZmuhaJCV3LSviUwqAPl6V6OlFBK8F6VW6/WRtIMF6VapHKrcvSvdkORowrT5W+YdKIeVVMpq82/H4VHLVrrt94GlA5RuRrhQ8qLy17Sq1OPj8w2BAGqQB60TmWuytWqf/AGXxBb3A3lUSOlFQOFcKGrlUfiK4gRTpVbWKYdkeVVtbNB1WuQNBjsdhHsXptH95LAcGYe/bIOkkd5TzzCu3wXCumZSJyEajoN0o0aZWEEiDrqXe3tmm7ZYL74hkjfmXUR47vOk+zca11QQQt2Jg+5dB5jgZnXgZBrl10r3XXXWxvpSbV+aOHabXLZRrJuLcUgOgJUn+IDNk18QOcV8+27isVhw84e+lu5kLkocoIImWEgTqd/GvotvFd+VHZvrmtsB3+cH6R5MNeBB4D4r2iwd5Ht3XKjVWDBljoZgjzAqmlJxl3bo0psI9nsSHwogg9nmVh9knf0IrO7Q2ZbxFm4ubNakqrcUIOhI/hMSOp4E1mNle2P8Adb11FYNbbMA3PLA+KgHzre+xNhThCWAOZnzD7RMzT1KcqT1L0LE00wD2ZurbwxVyF7IFG+4oGnMQAQeINKNlMx7XtEKntWIBG5WCsPWSfOittbCJuZAxhGIYf/ct6lV0+l7onkT0pvjtli4wYaggajj6VdCso+0uZXOnfDAfazArj7NsWYN1lzpqJMa5QedYn2exlxnNu4COzMMpkd4lVhgdxgMKa+zd1sPj1t3CQoaFnSA0kDpyitn7fbHW5ZN62AuITK2YCO1Ca5HPExME+HGjqjTtSez2YLu9zj4gWrd1XOgRl+9ZhrZ80ZPSuGwFtLcBnMVAngqTEeO80lwm3VxZmNwQuIkGAUcfykH7lOP7tcVRbaCqKQDxJbvKY5aEeVZdOmVmPUyr+RPH2SRfKe8hUD7oUx5xHnWG9r/bH+8BbdsEmCsQSSWgRA3mTEV9C2PeDG8DxbMfvIp9OHlWG2Ds2yMe9xmAXLm14EsymOUgSfHrWzh7RV2uVyp3tZDfCbBxV60ouXBYSACqy7xyJ0QHzMceVNcJhEsWglsnfoSZJMmJPOQXJ3d0ede2vaUELYw8sziQwUhAu4sDuYCDu3mrVt6Abwun2mMAiePBZ4xHE1VWcmkmNHxGuyyFRekyeZyyPx85pxhl7ijw/D8qz+FJJbvSoKrAO8iTcbrLECn2HuxGu8/IH86RPTgpmrjeK6V0qq0+ldN8c6sM2ktZor2ehjiJM1baE0t3fDDpsi6a8DUSldVdKdSkuQh39cK4BXgteAoXb5EJACvECuAfqK6B4VamvDr0Ae06V6OtdFdIqxR66YCvJ0rmTpVhSvZetLpfh9A3KvKvQf1NWz1r0eNMl7yFXZmvdiedXaVEKOVFxXTDcHez1FZfaeygl2D3UusTbcf+FdPvL9h98HSZ6VsCtC43CpcRkcAgjUT+oPXgdaz1Ie75sshOzMxiJWExKLJ0DnW3c5d7/wAO5yn1NQxViyCpxFu26e6ruoYod2V2YSBOknwO+Sb/AHjsx2OIhkbS3eI0PJLv1W4TuNBX8IEUqD3fdynVSDplOaREbpkRwG84Grcvma45E3tR/Z5YvWGNm1atMoJBRVQmJMab+WtUewm3UC3LVwx3swnhTrZuy7T2f2Vy8FIKkdoZHDKVaYy7hvjdMaVgNoeyNxcUMOt4HtQ8sVKsgALGVGhkCJU+Q3VppyU1pk9vH5lqNtglGI/vF9RHeAQySD2QgMBwkCOsA1w7MLd5LjIG1IUwJ4/rpRHsowtYTLchHtE51JGmsfykGQdxr2DWFI4AnKd4I3yOh1qpPS7cgvOxTtjYSY3DrdUhb6qCjnc0ahbh+GbhPKlF32q7XDtYurlvgi2VOhDdfCCZ5a039m8eFZsOxhlMpPFG1H5VnfaLZgXFu2hAVbacxn1ZSeIUAqJ3B4q2mr3jLllCpZwH+zuxFtYbtVHutmH8SD35+0pJ9BwphdxMESfdBE9LY7p8SMx86Y47ELh8EAdSVCqOJLDcBSGw82QxjTLm3/RAB38CMnrVM7uWpj4asR9rLz4W0L9oTmUWnXdI1ykdQSR4GqfZr2TRSHxIV7zJnIYSo190KdNJ1JkmeG6nmHvrduqpAYWgG11AuHQGDxVZI6sDwpD7dvdN61bsMVZ5Qkb4f/qt8W2lBYvzKGsk09oluYp7dsB2bKgP1VTMWM8B+VOsMRKnTLoJOgAy+94QDHjP1aTbG2Rh8O3ZrmusNbkAHUDc5+ivDfx8aMx47Tu3CQjAsSp7xYQMieMgeUVVJRc8bDXwGbES2bY7MGJcsT9I6zryB0+7THBYuY/XA0oOKYW7aKio/uhR7q6QZjflGYnmRRGCfKxA3KRE/ZIoTV05CGlW7EV69e0jxmltrE6/rnFEdpJA13gmNBHGT6aVStwWDFfSrMO1BZ9+u/486IwzaieX5VFuLJYDmuEVyzid/GhTdOk9Semug3+NQt34Yef507bTwytRuhkt/fUbd/vb6Ea9Hx/CqRd18qOpoGgal4Pj+hVqbqWG715fnV9nEmKtjO24koBQPCusvWgjiYM1Y2N13frdTpwe4NDClGm+uyKDXEaCqmxBJkmm7SKWxFBsYkxUe2HOgXufr0/Ouq+6p2j5ImgJOI5CoPdNUBoNeN35TSOTYyii061DJVSXtY/X6muXG19Pxn9eNVN3DZooxVoGQQCG0IIkefjWdx+Eax+6OZDvtsZiPqNvA6GRWhvtII6fnSXaeImJ00g8t/4jX/qs17mmF0Z3t79m813CoSGg3bJIBDbsySYII+XGgcX7UO2PsG9YewAHgupXMTA7pOhHnxrRPcItdool7RBYcWtnRh1jukdQRxpxZW1ibOipcRgJUwVPXx676e9t1fkX35g+3NjriLYA3wCD9Yb2Q8wwkdDB4UVgbq5cugKd0jQagAgjoVKsOhoPE4o4W2gEtaVgpJMlATorHiJMT4T1ov7Os4l2L2yxts1uQzDRSSN2/fVLa57Ad+RQvs6mJtWytw2b9mUzr3hIPuuD7y8tZFY32ke9hLqJiRMszi4slbg0Gh58IOonzp7sbbww+KKOSLV8BlJ4MAFIPXQT1mi/7R8ILmGSWBtl1J6fxLyMTWum5Rkoy2YmU7pgOwVfH3VuXfdADAcAp90RzYd49Mo4mnvtBhlRWIGj23gcmtgf7D/SKr9hSDhmuGBmafKNB4AR8KjtbHpc7Mqc2UuW5d4gMP5QPWqKrev3IsXgI8Ltb+7M7kT2hVhP2F/GaUYpMRi7qspKS0l+UjQL4CdetGbT2a1y+tvcEQFjyAJmnjR+zUCJGc8IkQojkBPpWlVNCTW9hZ2vYpwGCFi06W2JBYAmBLHKsktvOpOlTt3TnkEAKJEycpYd7Tjz867iWLGBoTovLUafCqLQJk/S3k+FVdo3kFrIvxOKym2AJaWHllOtX7Pu5WBOoDKD96dfCY8qDvWjmtkjXKSRyndPkCfSo5WlAD3XaGH2ZjwO71qxPFmIPsCCzLH0mUep3/P0pmhBzdCY9Y+VJ2xmRTAMk28kfWVpjp7wpjaRhoddFZjwkkzHSTAoSji5GFBQzET9EiOE68esDTrVt1wGldyx56A0JiXC2bjMSBljTeJOh8iBrUmu28n7LRcoAMHvcZBOrb9TVS7txeYQb0aH6kekVQlySRroRvEaQD58aEGKlgPsk+G+oW7pk679fCeR6j0ohSGt+97363mhVxGo6/lXMQ/dPl8daDLQEPVvgAdemooolh2LkhT5VZbu6eh9aX2MRIAn9c6lh78zJEnNMbhvgfjTLYVxDMReif1xqC3tV8B6b6Ext7vdOPmAda8lzvRyB+AP5UU8A04GSXNfP8Pyrl65oY/W6hRiBvGokkdeE+tSuvrw+lOusc447vjQuC2Ql3mP1w1rtt/j+Zn8aCF3hy/Xyq5joPP4iZ+PwptRHEJvv8j+dct3NT5fkfzoS5iJI+1ULl2DPAg/I0jlkCjgktwgx1+dTxFzuz5/Aj50D20kHj+U/HSo4q93B8fn6aVXKWS3Tcva/IB5gfOlG1RmWBwI/wCvX5mrlvDMRwB3flVOMJKEAb5JPhMef5UkVksSsgOxfggmYdSDGpj8e9l036mkOK7azcJwTEPEvZO6d2ZOjGdOBnhRdu/DmdBAgA+8c2RjHMCPKOehmMxaoFulSGthUzbwywAskbjoRrxrWlbG5LmSwntre7Wb691u7cQjusp0b4V9D2VtA27cESzNcZidCSXbePCKze28ImKsO6gSe8p4xG7puPpwpzgMUGtox+miN/MoJ+JI8qy8SoyWFbxGbwes7Gs4uzcw97RkcsjqO8ubUMOfIjjFYL2uweMww7O8/aWRnCOu6YiGG9WjXXrrWtwW1+yxKXHBFu8uQn6IdTuJ4b/hRn9ouCRsJOb3iF8Z3HrG+tFGcoTXNMSUTK7B21deyti1vbQngOfn/wAVs8JsAWMMRvJGpOpLOY/GlX9nWy1gsB3bYhfXeep1J6zT32o2lksheN64EH2Ul3YeeUedJWleemI7eDK4vPnJV8jXURM3FVUKblwHhBMA8JnetV7P2ccKwhy9l95Yk5Wbc4JmATAbnM7wKuAuNiEFtActoDM+iqS7kRzI1OgO+m67MY2Gzs10s2UQpOYzBIGpyiSPBTStyUEJK2plqYIyQBJZMqkCTInPvI8JG7WYqJ2cQrKFecpB0Bgn7JjdG8jdVFnbr2z3kzt2a21l1EtbZpBzEEyOzbTfIpTgfae+lu7GFZrmZmZpVjJHd7qk7ljyGgPExpymrphHCYZjJJALAaTuAAGpEid8wTQV6y6vby+4TPOCBJgjgQPXxq7C7Yi2osWrr3mUtmJKhm3kkbgPGKK2fcDgM8pcG8GRlPETxHIgkdKD1xdyWPHEwqAjc6kdQYHzpicTkBBJz3DYcDoV90eBBmqGtBhpDQdYERB38iOtDYdCj3rt0yLSi3bB3hDOkc9cs8vGmpyTTT3FYwxb9ooSYz7+MgawfOKIuYsuoZiu4AATpM7yeNKsQ8gROn4TpXrmIl2S2AQkXSRuAK8xvJMR58qSKuiMm17I4zbhlBPIEkV4XjqR1086U7UuuSoU6XGCN0gyCPiPOm1y6llXZpFvs2Wd8EjuT45W15kVeldJLmH3jHG24JQ+8MoPKTl08JNJ7NxjLtoCxVVH1VARmPiVGnDz0NBfs1uXfeuDMRxUAIFB/iI7x5ExwpThLGVRqWPeljPOSq/wgnhxo4imhVkaYTGEN4aDrGp+cUVhjlldNCZj5/GPKk2DYB2kiX1HiMuk89CYou3iCWB+srNSy2DYLxzyw6fj+GmvlXblzvARmLZZHhJM9KqvGXE6DT4TPwrpHeWYLZAxPiTljyjzmljtcgxDE8Z97wOvD9fhXMS+4yNN3OTxJ4jmPCoWXmOYn8SfhVGJuwBM6mJ68PkaRNtgsEWCWPn+VWLeBzEA6GMx4AfRXzmfDoKEs3O6I48eRMwfWrQQJGsS0a8OPhrNHVgjWTofXwMx6Gp4t9/Qz+E0uN8yfP8AXxq5bn7Pwka8dSZquTJbJxm0PQT8f+ah2uZWHQx5fo1C40GYkQZHHTvfhQtjEyA41BGngQCDU3V0PFci1BxknVR4SDu9Gq65dJhBvdif5FLEjyLL4lapvIZXeF70+OUFJHSSfhxqOJukIGBAhhmJ3hW7rkeRI9DVsUroHISsqi8DHfU3GWdAZhTPkwn7KmmC4/Ivu51KlWA1zLAnoeJjqaD21ZyN2ie6oJy803Eg75Cx4xXUvcRu0I5QQBr00qVHhMhPDYlDhwtsgESsH6s6H4j0qODR+yQBoyrliORI+UULbwS3XYoTaYalDqp038xrxE+FTTF5ZBEGZjfE60st8DRzgf8AsgBcweoDBplSAQeGoNY72zsvYKqCxsMTkkzkYRmtGeUgr08DTX2S2x/dLj4e73YJyzuIJJUg8QdKhtCwuPxRVWJsqQ9yDoWHugEcSDBPI1dBOnUb5AavkH9mfatcOptgF3+qvM6AE8Bw9afLs65eUYjE6dml3Ig3DtIA4amco86G9l/ZdFxV45QqI4yqP4gGnXXjWh25iB2Qtj3rjgL4IRr4Zyg9eVVVpJS9kbdmabEP3ggVVEA3CdTIzQqgHXvRrFOdn418hS2qtkUAAvllhAggAkDMC2u8sOU1n+07OTce2O8zKmYCJ3BiT5aCl2zdu28Mzi3duG5eYZ7gAIBO8W1Makk669BTRjflsJvk1my9nntEbFBVvS9yFZZtsGIALDSGQifDoIZ7R2paw6tcKqpIEkCSYmJPGJMeNKNnXGLBrBslJloUi6TrqbjM2c6n6XlTdvaG3myG8Qw3qcyn0NV6X6As75KtjsL9oXnUnPqAziAOmSD11NUY3H2y4s2bVt7xB3qzKg+s+u79ClntDtbD5WUO+c8LJIcnqIy6829aQezmLay7m0zOxPfFy29thH0TGYCOpFOqaauNY3djYlvTMy5uJRboHlNyqMXgkQ6OWYGRxaefe1+MVlts+3160O8gt5txAkHxcd0es9DXfZvHYZ27a/em6DIM6L9mN1D/AE8rarsPmx5YjMBMGQQHXIDB3ZlJG/pVGHsm0LqIBmd5IJ3KYB6kATGnGm132osqpJvdoCNwlx5zoPOl2CxV+6c1u0VscAzMBx1Xl4bqVKpFAtfcW4220oFH0pPMHQTRG0Meq4W92u5gsT9YEmPGDI8DTO3YRiFfMpEwrqrjhqpOvD6JPWqcbswMhTuwxBWQ0MNPdZZDHTdl8qWNXTJakBnUxxuhbzd1WACJyUAks3ViRpyil+Kx2ZoH/h5lJ5Sxy+ZE+hoy5ZMjNAAkABt3M98J+MRQt7CwmVYMuWJOnnmIAOsDSaLqpvJLMow98CZ1ghh4QQfn8abYa4IcyJZbaoOOtwhj/THnQAwcW9eHxnlVdi5DMX+hNpOszLeOU+k08JJkldDq/cynMdwUsfAg/wDdB7PVlTM28zlA+igzFQeuvloKjevk2mdhoVKjwUMfyFcW+xAZtAQAq9N8k8z+VS9ohW4xTEBRO/MHQeMwAPPTzqjHMYBEnIQSAd4UMWHpNWYZVDpc4Zcw8QoDee6uPiFXMbndBV/UqYHiRNFbpIgQFChVmTlzGNxkkqB5R61HtN/x9Rv/AFzobA3HdEdwRnUBZ3lEVVDnlmMkDlB41fnCK4PvnsQo5h2Ex5gL/wB0k4PVpRE8XB7g7wzGF0LeH6E1XhMRK/dGvhVe3dbTmYGRtRvHdifw8Calhu8AwXKrIrqNxyQApI4SBMcooNXhcIRbBIUxzA4+7NDbOtt3lZR3XKgcGAPDxBjyoy7eClLf0lLnxUg3M3llIP8AzUMGkP3pIBLExJy8Y6hYPlUUbYIjl+8blvPGmZso4kWoWSDumN3TrQdy5IgjNqNOeoJ8atLaNLBiHcCNwUyRH2pn05UBbfVOpA/P500nloiwgrG95GbeukfekR5a0ssaKPT03VdfxmRblo8YZTxJPPr/AM1U6mYjXQx15eP5UJrApc91SAG0I91tQV/hnfE0GuFLs0ScvZgnr2Vtj86KVSACOJy+fKtFs7DdmH0Eu7M08zAA8kCjxBrPOt2Suxo74BfaT2STFWcuguFT2b8VfeAT9RjoR1nfQf8AZxggtn3cpUkMDvDTrPWflWjw2LW7h1cNwBoc4i3YuOF33yLkDm4hv6gx860KUtLpv0BzFW3Lt9byDDgA3UcMx3AKwg+OpFd2hhWMdoZPZ5AAIEAEaDh7zfCtILIBEiSqqkfxGWPzFZb2k2qzXSlpC2TuF/o5ge9HODp5Uibdo+BNXgK7GCtWzpbUkc9wJMAACPHXnQG39kZrWZCqOeARVzDkCBmmOseFGWQWcAGdGYnyyqfl8atv21Qgb3jeSSQOJ10HkBVkZOMtQrIewe3ltfsMQMrjcSIrS7f2LaxNrKTqB3XWM6fZP+3cfjWWv3kIGa32hIJUZZ0kgGY03VbgbRVgodwSJMM0AcoM9Kd1M6tg3XMu9jUs2Q2GvqouAmSRo86hgTvBFNNsYG3ZYYoKG7OO04lre6TzKaEHlI5Rn9q2w7hbneMtlaASAIPnv3aHka7g7bIYzNly6EEspk8MxkEQZUzv1NM5q+oODXYqwuJtk2mU51MGAyyRpIMiJrIezuwLGKtuSi2MRbJW4qCAGBiQpmPlTDBd1jlm05GmXQMRxy7j1HpQS3G7Zr4PZXpIOncuwNM68yI7w/7kZJJpYJbIBi/ZHEWMQHk3rcAqbhLBGG8QJ05EDjTXGe2GIsiHIEAHu23OkgTJUCJIEzxovau1HvW1GXsb9t1dDMoTBBUngCDGvSj8HirOJQJcAR4IZDoCSCrZQe6QRIMRTOeqzlkNmlsIdprtC/bVkIynXUqPQLoD1JNE7E23biHYpeUw9u4MpDDTWe6x6kAn61GJiU2cVsvcLWm1QvofAPu05HXdSL2/wzXsmIwrtmUZbtsEgsPosAN5G7wjlUUYz9l48GC5rP7xauDMrhCu8o3c+8k9zx93qaBGItFmVYW4ILEIQddQWAyswO/Mp8uef9kvaS1Ki4EWNJIfMDxkkyDW1wy2Vk2mTLyVgN/JfdHhAniazTpaMMlhf/dmy5u7Guq3FGvUXMrHwzUJ2BUZnGUtPvq9vQ8i3dBO7eacvjV1ygAjeQRBB0gidPOB1NUBkA7ts2m/hz2tf4ghAPiPQ1ns1sS4HfxDMqiMqAHdqGOnGBpE7gasRS5UGPojThu85rz2GGpt7yBINtiSd+ts23045iT0qq5bA3NkYbg3d14aOFHwaopvFxrpkUxPeWNyZgY3ZpYt8IPmKhj76vYYXIgvbmeX5bxVpsMAAV7o466k7zrw6wKX7ZwqXjYRjCl+9wBUakE+I4Gr6c05iWdh5c2nnbMB+zEqhP0o95h0mAPCqcNiAt97t4gixb/ZDnmnWOLwco+14V67ig57sBFAVeAhTrHTgPCk7ulvaFp7r/sxbZlnWGB0+1ukdQOVXU3ebS8BXsPls51KMMsqVK8pVgQfDMPMVXhsZ2ozgQuVbXQm2sNl6DTzMcDFN5mcPIyswLAcVzE5Qeo09KjYxGZURB3EUSeAJiFHMxJPj1pL4khrhFu5ku3HYyBagT9USxHyFTDlWQSVaF1+qxXSeepAPnQzXVRg7nuANmPLMpUE9JPlUMPfLKly4JzKpg6nJAHe5kjvedHNlIZlFiUswdG7U5vESo8Blj41XYsi4Qp+q5HQgLBHI6T5VQLUXr3fzbiNZ0Inz3jWrsBaLQwOVl7wO/iQdOIIMVP3ZF5AGGtub75zmKiFnoTr4/nRKvmbzAnxGnzFAXMW7YkgrkOs8RrpI6d2mHZyQFMHMSD1AJE+lSazkAdssgsEbeh7Q/xBe9p5gDzqjaO12VysmRv0+kdT8TUtl3jmuO6xCQY5IysY8d3k1LLm2DoYQEiTmYKZMk6cuHiDWWUNdS1rpIeGMjT2W/wnl+AonaP+Kwv+X/uavV6tk+8/UJqMN+/P+Y/41hsB+6H2m/1Gu16qVz9Ctfj7lWD3H7Nv5ChD7137DfI16vUeTIxpg/3K+H4moYH943h/uNer1JIAHtb96PG5/wCkaIw/uP8AaH+kV2vVZy9PuFbBWL3fes/OgbW8/bvf6WrleqR2GYRc/dt/lp/ppVjPdP8AmN+Fer1PT39R1uH+23/01PBvmtW+xP8AgB516vVp/wCJ+f2K/wB3XiZvbP79/L8a7b4V6vVJ7Itp8yz2d/8Aqdrzr6fd/cj7Jr1erNxHfXkvuVfuFI9y5/l2vmarX/AXvA/OvV6sUt/VEn3QP2f/AHJ8vlQ+3/3h8vlXq9Qj/uMtfeDk3L/l2/kKQY/3j9z/ANVK9Xq2Uu+yl7Gjv+9923Q2xv3Q+2flXq9VcuZCG1/8Lif8v86Mub7f2E/Cu16rH3ENzM/gfevfe+S0fsb/ANtv9der1F97rwF5C7Ef4zyH+6irf7xftf7Wr1eqS39CDE+4/wBhf9V6sJt3/EP93/SK9Xqr4b/el5Fn7T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566" name="AutoShape 6" descr="data:image/jpeg;base64,/9j/4AAQSkZJRgABAQAAAQABAAD/2wCEAAkGBhQSERUUExMVFBUVFxQYGBgYFxUXGBgYFxoXGBgYFhcXHCYfFxojGRoYHy8gJCcpLCwsGCAxNTAqNSYrLCkBCQoKDgwOGg8PGiwkHyQqLCosLCwsLCwsLywtLCwsLCksLCwsKSwsLCwtLCw0LCwsLCwsLywsLCwsLCksLCwsLP/AABEIALEBHAMBIgACEQEDEQH/xAAbAAACAwEBAQAAAAAAAAAAAAAEBQIDBgEAB//EAEcQAAIBAgMFBQQHBQgABQUAAAECEQADBBIhBTFBUWETInGBkQYyobFCUnKCwdHwIzNikqIHFDRzssLh8UODs8PyNVOj0+L/xAAaAQACAwEBAAAAAAAAAAAAAAABAgADBAUG/8QANBEAAgEDAgMFBwQBBQAAAAAAAAECAxEhEjEEQfATMlFxgSJhkaGxwdEFQuHxIxQzQ2KS/9oADAMBAAIRAxEAPwDQkw8jihI8YDj/AFUWQCkjcpb0EOP9MedBYFpW0Z11X+XT5FfSjMI0IQfoi2fJe63+hq89Qm1JfH4r8pGyvHHl9n+A18LyqBBG8UThG7gB3gR/Lp+FWwK9ZCWqKZ5+UbNoBS9FXi/XbuHB3VQ2EjjUTTZMouZwaR429muDkBPkJPyo29Kz+t+n68KVs8y31iAPCdAPEAetcX9RqXagvP8AHzOrwMMOb8i3D2uPHX1O/wBIjyNEYnDFXyEjMAJH1SQDB6y9EbOdbeJKMZKWs6jhmEKTPQmaXYbFFi9zeWYsPjHwyGubUr2gorz9TaqL1OTGllpI6En8PxajUuUHhx8IHpqfjPrRAWu/wMf8aucbiX7WC11BqogipCpi5W8x2KhiOdTF+utbBqBw9EGSYerFNCMhFeF0ipYGq24dFcy0MuLqxcQDUsNdErlkMIP/ACDzB4GhxIOVt/A/WjiBz5r5joT2tRuqrCD+RBG4g8COdVThfK3LIySw9gbF4QOvDMPQj8jS3D4kpcOY9xxDgzMruP2wOO8hfrDVlbvEHKx72pVo0YcTHA/WXzHQXaeA7RSVHeG8A68xB+IPlpurg8fQ1Rco+q8Ovptjbq8JV0yUZej669d+4xYuqFIJYbt2bSeGneEwRxB5aiYzCz311EDMIn70cTGhHEeUewt0tbFsmSJKcHIGsL/GpAIEaxGkEA2xi1aNQH1JA91jp316NvjmeY187eVJ26sdfDFWHbIQJ0Pumdx35CfOVJ58iwp7g8aGEcR/1u6HSOG7kSkxKQcpUsjSBG+N8dSNSOWvBjHrd0g5WMOoDBxqGWNLg56aOOI13rXa4OtpzB48Ovl/SeTiaWvvb9dP+7aTtqiWobA4rODpDKYZeR36cwd4P56GKteko1lVjdHAq0nTdmL9pE5D5D1K0o2Mc16eWY/Nf93wpvtUwpPAa/ygn8KRYBLiB7lqGyMAwPFQWLQeegrzn6n7VV/A7nAK1IUbK2UBtIz7tsOVHAHQE/ylR5mi8VtI3r1zKP2SDsg3Au4efE7vKKy+0dtvfx2TDGDcZlJj3QVAYkdImOkVtsThEw9uzbXcvfPMhWTMxPEktrWRpxcdW7XTNradwnZ1/vf+VaPojVoLe71+ZrL7MbvfcZf5GC/jWkW5pXf/AE6V0/j8zhcckmjPYpSjOB9BwwHg8fILR9jUsvBhcH9ZI+FwULjsQrEXF3XAjD7wyfAoTVmFaCPtMB4BU/8A1z515qhPSrPlZ/8AmVzt8RC6uvf81YPwF+VM8crfzKCf6s1EZxQOBaGI6EfyXHX5FaMMV66hP/FnddfQ83Wj/kwTD6j1qwvQqCZ9PSuODz/X6+dWRnaGoS15WAtr3Du3aehOg/E0qxOJ7ILdIOS3dSRz0lvNRl/lorFOXuBRx7x84A9F+VCbbTNs1BxuKzdczBmPmCYry9Seuq5PxPSUYKFNIDsYi7jsVdOH7lqDba8dyr3CQo+m5OaFHiSBTnDIquQgORO6JIJIWBJgRrlNTW7bwOHt2xE6KiD6zHefMzO8767hUEEcyoPnBb4z60qtKSssL7ZBUbUchGHvFdCPHxOtFriR4VGzaB1Pj6/8AVY2GFer4dJQSPO1m3Jkg/I1wvVRwlVtaYVpsUBIu1MXOtA9o44TXRiOa1LADWNQK1SuJHOrBdoWIRNuoG2atz13NUuCxSparAxruauh6lyFd61mEHxBGhBG4g8CKGtX2DZW0YDfwI5j+HmPonoRR4ioX8OGG8gjUEbweY/LiNKz1YOXtR3+vuLqc7ezLb6C/H4MPLCVIMmN6sNc4HHhI4jUajUHD4Ttc1tmyuAzLGmu8hWHTvAwZB/hptaczB0cR4dCP4TwP0ToeoN/DhH7VZAU6gaZY1mOGXfG7KTyFeY42gu9BW+3u68ju8LVfdkwbA3HtlrN6G4q2sMD3lII14NBGoKiOpGJt962c2mbukFcwYiePdJO+NA8aQSZpu7QDKVe23vHKVVmgMd8LqoDLJ+qVI3KCc9f9oQLgtMZtu0TEm28kFXXeNQd0QfAg86mpX9n5HSxszVXbbIVdIkAgATDAavag6gjVlB1AkcBTXBY0OMy7j8D+v1vpUEJSQZ0EjjA91wfpAEaHesa6SBRZu5GzD3W94D6LcSBwB3+o4RXV4XjHe/P6+/8pemxzuI4a6t8Px+H+Rh7Q3P2bRvj5938aG9nsSsvbkZiS4HPWDHhp613azfsyY5ehIpTawJa2xGly2wKkHXvIsiaq42aqVWyzg4ONKzM7hltYfbF0scqRv6xPxhT4itBZZsQWvMMtu6Vs2gd5TMJfoDw57+UocF7NnHWcReuR2i3IQiRKqBKt46jmIrQ7N2wt4Ya2vv24Z1+qEBBPQSwA8qVyTks7WT8i9p2fWTmAkGDvy3W/mKf7latKu7fWVwl3VORzwTwD6R/P/qFavB28yA6frWur+lyvdHI/UobMwPsji3ditw6W2KjwWM/9LGtLbcglCNUMTzPftn/ANs+dLMJhVtYhhOha60nfDPDePcn0p1iV76zvbsyftT2T/1qhrz1SXtu3NP6HdlG8FfrJbYb9p53B/MLdz86Kal+GfvLwMp/VZZfmKLuN3fGuzTr96Pr9vscOpT7r9Pv9ydoGN/6OtVYm+cp/i/HT5VYrd39caCx1zWOAEnw/wCjNX8TW0UbCcLS11bss2ZaGZidSRmPmSF9dTXz/buOxF3EnCWVnI5ywYAVoc5jwA51s7u1RhXdrnutbQxyZQdPiay/sftu2t+/fvznYjKoGpPIDidwFcykmk5Wv+TsSfI1VjYi2UFy6wvYg6BmHdUkHS2h3R9Y6/Z3UVYtZYE85Pj/APyJoUXbtxg91DbnS2jaMFkEsV3gkwNY086YZNSOp/L5T61XFvtEmV1XaIXY1Ezv/X/HlVhnpVC6aV3PXqoNqKR5yWXcsLmom6eVRmuhjT62LY4LnSu6V6a9FTtfEmkibSmuHDjganB6VzL0o9r7yaTgsH6xr3Zkca6PCu+VTtSaSMnmK5JqeTpXslL2hNJEMa72hqYSu9nQ7T3E0lF9M3RhuO/fvB5g8R/xQpvHlDCAZ9QrH4q3rxBZZOtD4rDE6rGYCNdzDirdPl6zkrxU7tLzXj/P9GmjPThvy938f2LsPbKkZe7J7s6ZXA0VuUqIB/gXfJkvaGzLGLVpRO1AEmALmhDDXeRmXfrBHQihGxHdJgkDRl+kADuPOGEq3AiDoSa5i7AuLPaFHiUurvgxBI3MAwWRxBExJry1Wloms+T669bnoITcldrrrpoI2WO1td2e1tmHWYJ4B1PAkR0O48CFmzrFw3LitvJJVSMp0iQvBo3xow3cBmW4l8TYctBFxRvWYuKJLASJJA7y9Mwk5RA2E9sluXE7wJiH5EKe6eYIB3jUZaCpuzsaU7mlu3zkK8Bw3xqJEHhI+EaGgk2ibGZypKdwEDvECI8+OvRedHYrE7iQM2mpMFgdwJAgk/Rcb92hECrCAK0alXnQjgZbKQeI1jmKmtt3kKoJKyA/Y7aaZb4BAGd29SSan7L4IW8PdvkQ90MwPK2Cxtj0Jb7w5Ui9ptkNhi17D+64OZeBnfHWPXxiXmJxwu4VLdggvfXKOSpGrHwX8qvcE02tmxXuLtnsezQHio8u0OZT5ED1rYbCxc2RO8aHoQACPWazeLw/ZOU+rbWP/KyR8vjVz3rqM3ZAFSZM/WgD5AHzrdwnEdjPWturGLiqPax08xBj9uRc/aKUdHYOp3qSIYeo+NaXDYjtXVj7pQqx6XAjBh99ifu0s/tR2KLj2r6CHuEWrnJgBKuf4lA8wByp1sXZuTLbJ7pt9nrwJDOh9e1HkK5tVxlCMo8zoQb/AHFuKc5g/Ei0x6MLhV/6s1EOdB5fn+FL77EhvAacjIJ+In71F23lEPMA/AfnVlCWq79yXz/k5/EQ0497+hY1yFngNfx/4pXicTCFmMZnA+6IB+M0Tj7sIQOAnz1C/ifIVE7MF3D3QdwAUDwlifHUVZWnrklyQ/DU9Mb82C7Y2UmNxqqe9ZtQzxuZpkL4c/GvWbFm1tO67ZVPZghjwIABAP0REbt/hQvsftDs8OQQXu52XINWZgSB5ab+Qppa2AlucXi8t28CzBd9q3Mbgf3jCBqdOQ3Gj3cN42Lm0wvCjMe1f6ZzKD9UTl+Et4sKuwyS0+vidfl86CwOIe6hvOTLZso5T7senyprsy3IJ57vA/8AEVXQu6xTxHcZYUrnZUYtjpXf7vXdTficZxQH2Ve7HpRnYeNe7Hxp7tcxdIILJ5VIWOlFi11rvZ0vaPxG0Aow9e7AUV2Z6V7sz0pXUYdAMLIrpsiiez6V0W+hpXUaD2aBOzFd7MUaLPQ142ByNHtGydmB9mK9kFF9kOvpXsg/QpdfiHQB5K52dG9mKibYp1NeIHAS4/A651BniBvI3Sv8QHD6Q0PCALDBWyMAbdzvIV3T9LKN4kEnL9ocq0xtiku2tlEqTb5ho4hhqHTrzHGee/DxVJSTkjXw9Sz0y665AzbY7Nct8Z0XTtB9EH3WYfVnQt9ExPOk+yvZfZ+KuNcFtkvKTmyXCsniSuo1GvIzNOsCA6F2gEAgnkZAOYcVI48BII7tDj2UtFwbTth7q8F90j+EAjSd0buUVyG1T2bV/D+OvmdRSvhme25s+/g2tKl1r1gtAFxRmRTvXMNGU+A8K0l4sEUGNwZDqRuBgE6xzU6iJE8E/tP/AHy0qi+1q7a7RO+MyMBmAMqViYO4NTjC40Psx8x71pCvUMu7zn5UZLXFPcuTwA45yMO9txmEEqeInVYPETAB6jzy/wDZuS15yTMQqj6sEs4jh3gvpWzwmGZsOrXNVZZzAe7v1ZeIPE9TI41jtqzgcR2yiA+jRqD1B5gDfxXqDV1GV4unzYs1m489osWv97yyJ7G5PiRP4VI45kjqAT4gBT8VoL2a2Yb/AGmKuGe0UhBxCGe8erR6eNO8ObbiWjf/APL+rNWrh1a8YvKsZK7Ss2roW4j2mXFWbf1lK5vtSPwzetafbt0WlV40yCfuEXAf5RcHnXzLauDOExLA6BirDlOsx0PCtnc9oRdw5DCQCi+Q97+gN61irU1hx2NcW+Zyzi+1a6QCO9cXXTUyfQkEz/BR2HXuJyAYen/xqtcLksSN6tkc84AZG80H9dSvXjAH8Lf/AJGf8DSU6lm7FfEQ1JFOKPcBgyxn+qB/TFG7PuG2b6PpP7RfCACPKB6GqMb79scmtz/Q1Bf2jFlsFkOVsrbuhU/IEedXQ9uWeeBY4j8WJ/Y/F2kv33c+8yhQJLHugkKOp5b/ACrQY1bt9pur2NhNQpILuw3Myjco3wdSY0oL2C9m0tW+2b33AlzwEbln3V+J46aUwxGNGIvRb1t2+PBm4DwG81ZWmk218QxV9wkpKgRAgCOIAI08fep3hMPAilmB1JPBYjqQCCfWfMU6wx7pP64mquGlouyjiFdWLbVmRU+xNEJbMDwqXZ1t/wBU+bMPZg3ZmuhaJCV3LSviUwqAPl6V6OlFBK8F6VW6/WRtIMF6VapHKrcvSvdkORowrT5W+YdKIeVVMpq82/H4VHLVrrt94GlA5RuRrhQ8qLy17Sq1OPj8w2BAGqQB60TmWuytWqf/AGXxBb3A3lUSOlFQOFcKGrlUfiK4gRTpVbWKYdkeVVtbNB1WuQNBjsdhHsXptH95LAcGYe/bIOkkd5TzzCu3wXCumZSJyEajoN0o0aZWEEiDrqXe3tmm7ZYL74hkjfmXUR47vOk+zca11QQQt2Jg+5dB5jgZnXgZBrl10r3XXXWxvpSbV+aOHabXLZRrJuLcUgOgJUn+IDNk18QOcV8+27isVhw84e+lu5kLkocoIImWEgTqd/GvotvFd+VHZvrmtsB3+cH6R5MNeBB4D4r2iwd5Ht3XKjVWDBljoZgjzAqmlJxl3bo0psI9nsSHwogg9nmVh9knf0IrO7Q2ZbxFm4ubNakqrcUIOhI/hMSOp4E1mNle2P8Adb11FYNbbMA3PLA+KgHzre+xNhThCWAOZnzD7RMzT1KcqT1L0LE00wD2ZurbwxVyF7IFG+4oGnMQAQeINKNlMx7XtEKntWIBG5WCsPWSfOittbCJuZAxhGIYf/ct6lV0+l7onkT0pvjtli4wYaggajj6VdCso+0uZXOnfDAfazArj7NsWYN1lzpqJMa5QedYn2exlxnNu4COzMMpkd4lVhgdxgMKa+zd1sPj1t3CQoaFnSA0kDpyitn7fbHW5ZN62AuITK2YCO1Ca5HPExME+HGjqjTtSez2YLu9zj4gWrd1XOgRl+9ZhrZ80ZPSuGwFtLcBnMVAngqTEeO80lwm3VxZmNwQuIkGAUcfykH7lOP7tcVRbaCqKQDxJbvKY5aEeVZdOmVmPUyr+RPH2SRfKe8hUD7oUx5xHnWG9r/bH+8BbdsEmCsQSSWgRA3mTEV9C2PeDG8DxbMfvIp9OHlWG2Ds2yMe9xmAXLm14EsymOUgSfHrWzh7RV2uVyp3tZDfCbBxV60ouXBYSACqy7xyJ0QHzMceVNcJhEsWglsnfoSZJMmJPOQXJ3d0ede2vaUELYw8sziQwUhAu4sDuYCDu3mrVt6Abwun2mMAiePBZ4xHE1VWcmkmNHxGuyyFRekyeZyyPx85pxhl7ijw/D8qz+FJJbvSoKrAO8iTcbrLECn2HuxGu8/IH86RPTgpmrjeK6V0qq0+ldN8c6sM2ktZor2ehjiJM1baE0t3fDDpsi6a8DUSldVdKdSkuQh39cK4BXgteAoXb5EJACvECuAfqK6B4VamvDr0Ae06V6OtdFdIqxR66YCvJ0rmTpVhSvZetLpfh9A3KvKvQf1NWz1r0eNMl7yFXZmvdiedXaVEKOVFxXTDcHez1FZfaeygl2D3UusTbcf+FdPvL9h98HSZ6VsCtC43CpcRkcAgjUT+oPXgdaz1Ie75sshOzMxiJWExKLJ0DnW3c5d7/wAO5yn1NQxViyCpxFu26e6ruoYod2V2YSBOknwO+Sb/AHjsx2OIhkbS3eI0PJLv1W4TuNBX8IEUqD3fdynVSDplOaREbpkRwG84Grcvma45E3tR/Z5YvWGNm1atMoJBRVQmJMab+WtUewm3UC3LVwx3swnhTrZuy7T2f2Vy8FIKkdoZHDKVaYy7hvjdMaVgNoeyNxcUMOt4HtQ8sVKsgALGVGhkCJU+Q3VppyU1pk9vH5lqNtglGI/vF9RHeAQySD2QgMBwkCOsA1w7MLd5LjIG1IUwJ4/rpRHsowtYTLchHtE51JGmsfykGQdxr2DWFI4AnKd4I3yOh1qpPS7cgvOxTtjYSY3DrdUhb6qCjnc0ahbh+GbhPKlF32q7XDtYurlvgi2VOhDdfCCZ5a039m8eFZsOxhlMpPFG1H5VnfaLZgXFu2hAVbacxn1ZSeIUAqJ3B4q2mr3jLllCpZwH+zuxFtYbtVHutmH8SD35+0pJ9BwphdxMESfdBE9LY7p8SMx86Y47ELh8EAdSVCqOJLDcBSGw82QxjTLm3/RAB38CMnrVM7uWpj4asR9rLz4W0L9oTmUWnXdI1ykdQSR4GqfZr2TRSHxIV7zJnIYSo190KdNJ1JkmeG6nmHvrduqpAYWgG11AuHQGDxVZI6sDwpD7dvdN61bsMVZ5Qkb4f/qt8W2lBYvzKGsk09oluYp7dsB2bKgP1VTMWM8B+VOsMRKnTLoJOgAy+94QDHjP1aTbG2Rh8O3ZrmusNbkAHUDc5+ivDfx8aMx47Tu3CQjAsSp7xYQMieMgeUVVJRc8bDXwGbES2bY7MGJcsT9I6zryB0+7THBYuY/XA0oOKYW7aKio/uhR7q6QZjflGYnmRRGCfKxA3KRE/ZIoTV05CGlW7EV69e0jxmltrE6/rnFEdpJA13gmNBHGT6aVStwWDFfSrMO1BZ9+u/486IwzaieX5VFuLJYDmuEVyzid/GhTdOk9Semug3+NQt34Yef507bTwytRuhkt/fUbd/vb6Ea9Hx/CqRd18qOpoGgal4Pj+hVqbqWG715fnV9nEmKtjO24koBQPCusvWgjiYM1Y2N13frdTpwe4NDClGm+uyKDXEaCqmxBJkmm7SKWxFBsYkxUe2HOgXufr0/Ouq+6p2j5ImgJOI5CoPdNUBoNeN35TSOTYyii061DJVSXtY/X6muXG19Pxn9eNVN3DZooxVoGQQCG0IIkefjWdx+Eax+6OZDvtsZiPqNvA6GRWhvtII6fnSXaeImJ00g8t/4jX/qs17mmF0Z3t79m813CoSGg3bJIBDbsySYII+XGgcX7UO2PsG9YewAHgupXMTA7pOhHnxrRPcItdool7RBYcWtnRh1jukdQRxpxZW1ibOipcRgJUwVPXx676e9t1fkX35g+3NjriLYA3wCD9Yb2Q8wwkdDB4UVgbq5cugKd0jQagAgjoVKsOhoPE4o4W2gEtaVgpJMlATorHiJMT4T1ov7Os4l2L2yxts1uQzDRSSN2/fVLa57Ad+RQvs6mJtWytw2b9mUzr3hIPuuD7y8tZFY32ke9hLqJiRMszi4slbg0Gh58IOonzp7sbbww+KKOSLV8BlJ4MAFIPXQT1mi/7R8ILmGSWBtl1J6fxLyMTWum5Rkoy2YmU7pgOwVfH3VuXfdADAcAp90RzYd49Mo4mnvtBhlRWIGj23gcmtgf7D/SKr9hSDhmuGBmafKNB4AR8KjtbHpc7Mqc2UuW5d4gMP5QPWqKrev3IsXgI8Ltb+7M7kT2hVhP2F/GaUYpMRi7qspKS0l+UjQL4CdetGbT2a1y+tvcEQFjyAJmnjR+zUCJGc8IkQojkBPpWlVNCTW9hZ2vYpwGCFi06W2JBYAmBLHKsktvOpOlTt3TnkEAKJEycpYd7Tjz867iWLGBoTovLUafCqLQJk/S3k+FVdo3kFrIvxOKym2AJaWHllOtX7Pu5WBOoDKD96dfCY8qDvWjmtkjXKSRyndPkCfSo5WlAD3XaGH2ZjwO71qxPFmIPsCCzLH0mUep3/P0pmhBzdCY9Y+VJ2xmRTAMk28kfWVpjp7wpjaRhoddFZjwkkzHSTAoSji5GFBQzET9EiOE68esDTrVt1wGldyx56A0JiXC2bjMSBljTeJOh8iBrUmu28n7LRcoAMHvcZBOrb9TVS7txeYQb0aH6kekVQlySRroRvEaQD58aEGKlgPsk+G+oW7pk679fCeR6j0ohSGt+97363mhVxGo6/lXMQ/dPl8daDLQEPVvgAdemooolh2LkhT5VZbu6eh9aX2MRIAn9c6lh78zJEnNMbhvgfjTLYVxDMReif1xqC3tV8B6b6Ext7vdOPmAda8lzvRyB+AP5UU8A04GSXNfP8Pyrl65oY/W6hRiBvGokkdeE+tSuvrw+lOusc447vjQuC2Ql3mP1w1rtt/j+Zn8aCF3hy/Xyq5joPP4iZ+PwptRHEJvv8j+dct3NT5fkfzoS5iJI+1ULl2DPAg/I0jlkCjgktwgx1+dTxFzuz5/Aj50D20kHj+U/HSo4q93B8fn6aVXKWS3Tcva/IB5gfOlG1RmWBwI/wCvX5mrlvDMRwB3flVOMJKEAb5JPhMef5UkVksSsgOxfggmYdSDGpj8e9l036mkOK7azcJwTEPEvZO6d2ZOjGdOBnhRdu/DmdBAgA+8c2RjHMCPKOehmMxaoFulSGthUzbwywAskbjoRrxrWlbG5LmSwntre7Wb691u7cQjusp0b4V9D2VtA27cESzNcZidCSXbePCKze28ImKsO6gSe8p4xG7puPpwpzgMUGtox+miN/MoJ+JI8qy8SoyWFbxGbwes7Gs4uzcw97RkcsjqO8ubUMOfIjjFYL2uweMww7O8/aWRnCOu6YiGG9WjXXrrWtwW1+yxKXHBFu8uQn6IdTuJ4b/hRn9ouCRsJOb3iF8Z3HrG+tFGcoTXNMSUTK7B21deyti1vbQngOfn/wAVs8JsAWMMRvJGpOpLOY/GlX9nWy1gsB3bYhfXeep1J6zT32o2lksheN64EH2Ul3YeeUedJWleemI7eDK4vPnJV8jXURM3FVUKblwHhBMA8JnetV7P2ccKwhy9l95Yk5Wbc4JmATAbnM7wKuAuNiEFtActoDM+iqS7kRzI1OgO+m67MY2Gzs10s2UQpOYzBIGpyiSPBTStyUEJK2plqYIyQBJZMqkCTInPvI8JG7WYqJ2cQrKFecpB0Bgn7JjdG8jdVFnbr2z3kzt2a21l1EtbZpBzEEyOzbTfIpTgfae+lu7GFZrmZmZpVjJHd7qk7ljyGgPExpymrphHCYZjJJALAaTuAAGpEid8wTQV6y6vby+4TPOCBJgjgQPXxq7C7Yi2osWrr3mUtmJKhm3kkbgPGKK2fcDgM8pcG8GRlPETxHIgkdKD1xdyWPHEwqAjc6kdQYHzpicTkBBJz3DYcDoV90eBBmqGtBhpDQdYERB38iOtDYdCj3rt0yLSi3bB3hDOkc9cs8vGmpyTTT3FYwxb9ooSYz7+MgawfOKIuYsuoZiu4AATpM7yeNKsQ8gROn4TpXrmIl2S2AQkXSRuAK8xvJMR58qSKuiMm17I4zbhlBPIEkV4XjqR1086U7UuuSoU6XGCN0gyCPiPOm1y6llXZpFvs2Wd8EjuT45W15kVeldJLmH3jHG24JQ+8MoPKTl08JNJ7NxjLtoCxVVH1VARmPiVGnDz0NBfs1uXfeuDMRxUAIFB/iI7x5ExwpThLGVRqWPeljPOSq/wgnhxo4imhVkaYTGEN4aDrGp+cUVhjlldNCZj5/GPKk2DYB2kiX1HiMuk89CYou3iCWB+srNSy2DYLxzyw6fj+GmvlXblzvARmLZZHhJM9KqvGXE6DT4TPwrpHeWYLZAxPiTljyjzmljtcgxDE8Z97wOvD9fhXMS+4yNN3OTxJ4jmPCoWXmOYn8SfhVGJuwBM6mJ68PkaRNtgsEWCWPn+VWLeBzEA6GMx4AfRXzmfDoKEs3O6I48eRMwfWrQQJGsS0a8OPhrNHVgjWTofXwMx6Gp4t9/Qz+E0uN8yfP8AXxq5bn7Pwka8dSZquTJbJxm0PQT8f+ah2uZWHQx5fo1C40GYkQZHHTvfhQtjEyA41BGngQCDU3V0PFci1BxknVR4SDu9Gq65dJhBvdif5FLEjyLL4lapvIZXeF70+OUFJHSSfhxqOJukIGBAhhmJ3hW7rkeRI9DVsUroHISsqi8DHfU3GWdAZhTPkwn7KmmC4/Ivu51KlWA1zLAnoeJjqaD21ZyN2ie6oJy803Eg75Cx4xXUvcRu0I5QQBr00qVHhMhPDYlDhwtsgESsH6s6H4j0qODR+yQBoyrliORI+UULbwS3XYoTaYalDqp038xrxE+FTTF5ZBEGZjfE60st8DRzgf8AsgBcweoDBplSAQeGoNY72zsvYKqCxsMTkkzkYRmtGeUgr08DTX2S2x/dLj4e73YJyzuIJJUg8QdKhtCwuPxRVWJsqQ9yDoWHugEcSDBPI1dBOnUb5AavkH9mfatcOptgF3+qvM6AE8Bw9afLs65eUYjE6dml3Ig3DtIA4amco86G9l/ZdFxV45QqI4yqP4gGnXXjWh25iB2Qtj3rjgL4IRr4Zyg9eVVVpJS9kbdmabEP3ggVVEA3CdTIzQqgHXvRrFOdn418hS2qtkUAAvllhAggAkDMC2u8sOU1n+07OTce2O8zKmYCJ3BiT5aCl2zdu28Mzi3duG5eYZ7gAIBO8W1Makk669BTRjflsJvk1my9nntEbFBVvS9yFZZtsGIALDSGQifDoIZ7R2paw6tcKqpIEkCSYmJPGJMeNKNnXGLBrBslJloUi6TrqbjM2c6n6XlTdvaG3myG8Qw3qcyn0NV6X6As75KtjsL9oXnUnPqAziAOmSD11NUY3H2y4s2bVt7xB3qzKg+s+u79ClntDtbD5WUO+c8LJIcnqIy6829aQezmLay7m0zOxPfFy29thH0TGYCOpFOqaauNY3djYlvTMy5uJRboHlNyqMXgkQ6OWYGRxaefe1+MVlts+3160O8gt5txAkHxcd0es9DXfZvHYZ27a/em6DIM6L9mN1D/AE8rarsPmx5YjMBMGQQHXIDB3ZlJG/pVGHsm0LqIBmd5IJ3KYB6kATGnGm132osqpJvdoCNwlx5zoPOl2CxV+6c1u0VscAzMBx1Xl4bqVKpFAtfcW4220oFH0pPMHQTRG0Meq4W92u5gsT9YEmPGDI8DTO3YRiFfMpEwrqrjhqpOvD6JPWqcbswMhTuwxBWQ0MNPdZZDHTdl8qWNXTJakBnUxxuhbzd1WACJyUAks3ViRpyil+Kx2ZoH/h5lJ5Sxy+ZE+hoy5ZMjNAAkABt3M98J+MRQt7CwmVYMuWJOnnmIAOsDSaLqpvJLMow98CZ1ghh4QQfn8abYa4IcyJZbaoOOtwhj/THnQAwcW9eHxnlVdi5DMX+hNpOszLeOU+k08JJkldDq/cynMdwUsfAg/wDdB7PVlTM28zlA+igzFQeuvloKjevk2mdhoVKjwUMfyFcW+xAZtAQAq9N8k8z+VS9ohW4xTEBRO/MHQeMwAPPTzqjHMYBEnIQSAd4UMWHpNWYZVDpc4Zcw8QoDee6uPiFXMbndBV/UqYHiRNFbpIgQFChVmTlzGNxkkqB5R61HtN/x9Rv/AFzobA3HdEdwRnUBZ3lEVVDnlmMkDlB41fnCK4PvnsQo5h2Ex5gL/wB0k4PVpRE8XB7g7wzGF0LeH6E1XhMRK/dGvhVe3dbTmYGRtRvHdifw8Calhu8AwXKrIrqNxyQApI4SBMcooNXhcIRbBIUxzA4+7NDbOtt3lZR3XKgcGAPDxBjyoy7eClLf0lLnxUg3M3llIP8AzUMGkP3pIBLExJy8Y6hYPlUUbYIjl+8blvPGmZso4kWoWSDumN3TrQdy5IgjNqNOeoJ8atLaNLBiHcCNwUyRH2pn05UBbfVOpA/P500nloiwgrG95GbeukfekR5a0ssaKPT03VdfxmRblo8YZTxJPPr/AM1U6mYjXQx15eP5UJrApc91SAG0I91tQV/hnfE0GuFLs0ScvZgnr2Vtj86KVSACOJy+fKtFs7DdmH0Eu7M08zAA8kCjxBrPOt2Suxo74BfaT2STFWcuguFT2b8VfeAT9RjoR1nfQf8AZxggtn3cpUkMDvDTrPWflWjw2LW7h1cNwBoc4i3YuOF33yLkDm4hv6gx860KUtLpv0BzFW3Lt9byDDgA3UcMx3AKwg+OpFd2hhWMdoZPZ5AAIEAEaDh7zfCtILIBEiSqqkfxGWPzFZb2k2qzXSlpC2TuF/o5ge9HODp5Uibdo+BNXgK7GCtWzpbUkc9wJMAACPHXnQG39kZrWZCqOeARVzDkCBmmOseFGWQWcAGdGYnyyqfl8atv21Qgb3jeSSQOJ10HkBVkZOMtQrIewe3ltfsMQMrjcSIrS7f2LaxNrKTqB3XWM6fZP+3cfjWWv3kIGa32hIJUZZ0kgGY03VbgbRVgodwSJMM0AcoM9Kd1M6tg3XMu9jUs2Q2GvqouAmSRo86hgTvBFNNsYG3ZYYoKG7OO04lre6TzKaEHlI5Rn9q2w7hbneMtlaASAIPnv3aHka7g7bIYzNly6EEspk8MxkEQZUzv1NM5q+oODXYqwuJtk2mU51MGAyyRpIMiJrIezuwLGKtuSi2MRbJW4qCAGBiQpmPlTDBd1jlm05GmXQMRxy7j1HpQS3G7Zr4PZXpIOncuwNM68yI7w/7kZJJpYJbIBi/ZHEWMQHk3rcAqbhLBGG8QJ05EDjTXGe2GIsiHIEAHu23OkgTJUCJIEzxovau1HvW1GXsb9t1dDMoTBBUngCDGvSj8HirOJQJcAR4IZDoCSCrZQe6QRIMRTOeqzlkNmlsIdprtC/bVkIynXUqPQLoD1JNE7E23biHYpeUw9u4MpDDTWe6x6kAn61GJiU2cVsvcLWm1QvofAPu05HXdSL2/wzXsmIwrtmUZbtsEgsPosAN5G7wjlUUYz9l48GC5rP7xauDMrhCu8o3c+8k9zx93qaBGItFmVYW4ILEIQddQWAyswO/Mp8uef9kvaS1Ki4EWNJIfMDxkkyDW1wy2Vk2mTLyVgN/JfdHhAniazTpaMMlhf/dmy5u7Guq3FGvUXMrHwzUJ2BUZnGUtPvq9vQ8i3dBO7eacvjV1ygAjeQRBB0gidPOB1NUBkA7ts2m/hz2tf4ghAPiPQ1ns1sS4HfxDMqiMqAHdqGOnGBpE7gasRS5UGPojThu85rz2GGpt7yBINtiSd+ts23045iT0qq5bA3NkYbg3d14aOFHwaopvFxrpkUxPeWNyZgY3ZpYt8IPmKhj76vYYXIgvbmeX5bxVpsMAAV7o466k7zrw6wKX7ZwqXjYRjCl+9wBUakE+I4Gr6c05iWdh5c2nnbMB+zEqhP0o95h0mAPCqcNiAt97t4gixb/ZDnmnWOLwco+14V67ig57sBFAVeAhTrHTgPCk7ulvaFp7r/sxbZlnWGB0+1ukdQOVXU3ebS8BXsPls51KMMsqVK8pVgQfDMPMVXhsZ2ozgQuVbXQm2sNl6DTzMcDFN5mcPIyswLAcVzE5Qeo09KjYxGZURB3EUSeAJiFHMxJPj1pL4khrhFu5ku3HYyBagT9USxHyFTDlWQSVaF1+qxXSeepAPnQzXVRg7nuANmPLMpUE9JPlUMPfLKly4JzKpg6nJAHe5kjvedHNlIZlFiUswdG7U5vESo8Blj41XYsi4Qp+q5HQgLBHI6T5VQLUXr3fzbiNZ0Inz3jWrsBaLQwOVl7wO/iQdOIIMVP3ZF5AGGtub75zmKiFnoTr4/nRKvmbzAnxGnzFAXMW7YkgrkOs8RrpI6d2mHZyQFMHMSD1AJE+lSazkAdssgsEbeh7Q/xBe9p5gDzqjaO12VysmRv0+kdT8TUtl3jmuO6xCQY5IysY8d3k1LLm2DoYQEiTmYKZMk6cuHiDWWUNdS1rpIeGMjT2W/wnl+AonaP+Kwv+X/uavV6tk+8/UJqMN+/P+Y/41hsB+6H2m/1Gu16qVz9Ctfj7lWD3H7Nv5ChD7137DfI16vUeTIxpg/3K+H4moYH943h/uNer1JIAHtb96PG5/wCkaIw/uP8AaH+kV2vVZy9PuFbBWL3fes/OgbW8/bvf6WrleqR2GYRc/dt/lp/ppVjPdP8AmN+Fer1PT39R1uH+23/01PBvmtW+xP8AgB516vVp/wCJ+f2K/wB3XiZvbP79/L8a7b4V6vVJ7Itp8yz2d/8Aqdrzr6fd/cj7Jr1erNxHfXkvuVfuFI9y5/l2vmarX/AXvA/OvV6sUt/VEn3QP2f/AHJ8vlQ+3/3h8vlXq9Qj/uMtfeDk3L/l2/kKQY/3j9z/ANVK9Xq2Uu+yl7Gjv+9923Q2xv3Q+2flXq9VcuZCG1/8Lif8v86Mub7f2E/Cu16rH3ENzM/gfevfe+S0fsb/ANtv9der1F97rwF5C7Ef4zyH+6irf7xftf7Wr1eqS39CDE+4/wBhf9V6sJt3/EP93/SK9Xqr4b/el5Fn7T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568" name="AutoShape 8" descr="data:image/jpeg;base64,/9j/4AAQSkZJRgABAQAAAQABAAD/2wCEAAkGBhQSERUUExQUFRQUFRUaGBgXFRcYFBcVGBcVFxcXGBcXHCYeFxkjGhQWHy8gIycpLCwsFx8xNTAqNSYrLCkBCQoKDgwOGg8PGiwkHyQvLCwsLCksLCwsLCksLCwsLCwpLCwsLCwsLCwsKSwsLCwpLCwsLCksLCksLCwsLCwsLP/AABEIAL0BCwMBIgACEQEDEQH/xAAbAAACAgMBAAAAAAAAAAAAAAADBAIFAAEGB//EADsQAAECBAMFBgQFBAIDAQAAAAECEQADEiEEMUEFIlFhcRMygZGhsQbB0fAUQlLh8RUjYnKCkgeiwjP/xAAZAQADAQEBAAAAAAAAAAAAAAABAgMABAX/xAApEQACAgIBAwQCAQUAAAAAAAAAAQIRAyESIjFBBBNRYTKBcRQjocHw/9oADAMBAAIRAxEAPwCqSmCJETEuJiXHFZ0GkpggREkogqUQ1mBhESCIKERIIg2ACExlEHCI3RGswAIjOzhoS432cLzG4ilEaphkyojRDp2K0AojKYP2cZRGAApjVMHojKIxhemMpg5RGURggKYymD0RlEAwCmMpg1EZRACBpjKYNRGUQAgaYyiDURlEAwCmN0waiMogBAUxoohiiNGXAswsUREohrs40UQBhQoiFENmXEezgBNplwRMuCplwRMuGsQEmXBBLgyURMIhkKACIkEQeiN9nBMBCIyiK5WMmS8QEzSns1uEEZvo8XNELyG4tAQmJBMEojdMI2MgJREFJaKnbW2VIJSN1tdT0jlNp/EiyGqKvb94EZt6SGlj1bZ1uN27LQ7bxHl5x1UjYyFoSoKIJSDxFxHhmIxC1d4+GkesbNxauyQQpt1NtMo5PXPLBRcJUUwxhO0kW03YChkQfSFJuzFpzSfeJI24tLXcajXqOMMzPiBYYdm4ULF2DxyY/WepTppMeXp4lYURqiCiScyfAZROiPds4qF6Izs4YojOzjGF6IyiD0RlECwgKIyiD0RlECzC9EZRDSZecR7OFsNC9Ebog9EZ2cCzAKI1RDFEZRAsItRGiiGaI0UQLCKlER7KGjLjXZwthNplwQS4klMFSmMpGoGJcTCImExNoZTBxBhMUu2/imThwQVVL0SLl+cVn/kLGTZYl9kspCqgpo8+kK3xVdzcn3ikVyViPTo6uZt84sygWStyejReY3DYhQCxMa2QcRxSsKZa0rGhjtfh5cybMSglEwLBCUOygo682jjz3GpQOvE+Splf+PxSWZfn/ENSdvzxnQfvlF1M2auUFIXZSXBBEK4TBd1VKTutHP8A1Gi3txKXa2OVPpCpYDHMHThFZN2chSFHeFIfnmw6x25wiFG6Q8UO39nJRVSGdLhjqM4bH6jk67CvGkc1jNilMsrcN6x1+yFmkAkgADyaOTn4grlgaZx0k7DzUSkEFQfkGpDP1i2Z2kpAwrjdHVbJpVVkSCPZ41tPvyxpVeK3Zk0y5ir2UhJ5WiW09oqK5QSO8s30DJMcsaTM7bLKfOCc7ngM4yRNC8sxmOEV2K7RMlapQC5gQC5BBJIuAOUA+B+0MtXapUFPmQzx2wyzm77L/tnO4JL7L2iNdnDNEaojo5EqF+zjKIYojRTGbNQDs4zs4OGy1HtGUwnOxuIJCPaIhEMIReMohHPdDKOhfs41RDJRGqIPKwUL0RlEHojKYFmAUREohiiNFECw0LlERohkoiNELYaItEhEVGNVRBzKqIV44f4n+LsRLKpYl9mWLKd3HER2dUcJ8fJean/Q+8UwzUp0xZxqJyf9TmTf/wBFqWW1OUCTKJsA5gWEIBJ6xhncI9Wvg40/k7lZl9nvJV3A9tWjXwxJS8uYAoLDFJSWKVD+IR2AnGzkjsZU2YmqmoSyUA5sVdI7XD/+NcYJT9olCyXsLDgI8qcXFONnfyi6ZKdjFrWsqqKlB3cPk0Rw4ZI7+UFxfw1Pw6UrUmopSy6AolV+83GFZe0kppCkThZ+4r6Zx58ovwXTXgamK1dVuULbYwlcsl3a4t5xP8fJfuzv+iojK2khmNeuaDl5QkeSdpGZwpkWDZOR6x1K5xUgBVwAwB5xTYjCGs0glJXwPEGO0l7DDZx2Z8sVVggqEkS6ij/QW6Q1IwbzZdWSSbeEH/phAASoOMngkpKgyy30eOOOVWhnHQ6pLLHBQbxFxBmiKkvQ4ANKTYu5vc8DygjR6GPMpbRyShRFoymJRkV5icSNMRIgkZB9w3ErNo7g7VI3kC/+SM1JPuOYhrD4hMxIUm4Oog6pYMUC8McPPCk0iXMcXdkqN3bICxNvS0Qm6fJHRjSmuL7+C3xBZKjwB9oKhVSUnilPsLwPHpeWps6VMHzsYjIU0hKndkDlkGbzETlLqTQFHp/YRU0C2vDXy4ROawLAvCmBSVPMyqDC928Pu8OUtAhOUm34DOEY68kGjdMbKgNQI2FDjF+ZLiRpjVMYuclOZA6mJkQOZuIIpjVMEMRgcg0IKXGq4AqZGguOZyOhRGCqOM+OSO0lk33THWGZHJ/HMtwhTcRFvTP+4hci6WcgnBAkkHPQ/WI/04AEks3G0MShBUTWFKt5JzB4cjpHruTRxcEObA+KcThGmSFrSgliM5ZPAg2BbXOPYvh7/wAlScUhgpUuYBdClh+oLbwjwjE4hclK5OctSgoeViPCGvhXHCViELmA0gKLAXyLEAxDPhcoOUXT+vJoNOSTPf1/FMtRbtFHor6CIHack3JV/wBv2jiNn/GskB5aMUTrSlJvpFpI+MFqylYwD/JKBHgzhlf53+6O324r8Tofx8n/AC8/2iQxMk/yPpFFM+I5n6J3iU/SE5vxAtnpmMP8h9Ij7Un2/wBFFjZ1X4mT9lP0iBxMn7I+kee7W+MTLS/ZqN2vMa3lC2zfiaZPmFIlJAGajNJbwbOKr0eRx5Pt+gcVfFvf7PSTiZP230iP4iTx9o5VYLi3DU6+PERFMo8/WJeyvkp7f2dX+JlcYz8RKOscqjDrVkff6xxk/wCLZyZvZlKE79NSqmZ2fPKOjF6aU7UZdic1GPc9cM6VxjXbSuMczL2eQBUoKLXULJ8iYGUmpgb+HoYnxvtJje2jqe3lfqFo32kv9UeY7c25PkLI3aHYKYHTrD0idPVLEwTZZBALBN7jnlFn6aaSbl3+xKi3R2W18elEtRlb0xt1PExSYX4gTPSUT5ExD5uklPUECx5xzOL2zPQmoTpR5UD7MCk/E+LXKmOUABLhSQEqFnBHEWjpxYckY97/AJYHxT8nczpbSRSXKHa5dQu767wJ8TB5KapCEuzoQ76A7yvHPzjkdk4uqSlJU61JBD94qF/Z4tJMwHtEvdRKkh7USyxbmyf/AFIiU04sqo2v8nQiYkBgzDIPpFbj8bMJolC+qyd1AOudzyjlsLtPtJhCHAJAq0AiM3bJUVIlJZKGBJ7ylkkX6DjlVyvT25dkJxS2zoZWwAshUyeuYciygLcBwHnDih2YEuSS4vvFRSMnqI8I5aSpYRWpmJICQ2+QASd8EBIu6m0sLQ/tPbnZiVLJFZSVEGqwaoIuXZiGe/jCyUm0lsevkeR8PyiqqcpUxX+Sy3Fre0WEudJSBSpKWAAY6DLrHlm1582oTZcxRSCBneWvOlXqx1A0LiBrNQE0BTEtMSH3FcR/irMcLjSOpembSbkc0sjuqPXJeOSfzC3O0S/FJ4jzjzjZ6VVWCiAlalC/dSklXsb9IRxeHxAWaKlJ0IfL6xNYbdWM1q6O5MyJg2eKpePjX4lZZgbxDgzp0P4jGpSCSRYZPHKfEnxBLmSwlL1Pwy4xdT9i1ArKHPjnFLivg4mmYupluyEC/rHRg9qLuTJZVNqoo5rATalFPjDqVA9Yu9mfDIC1HspiSEG61BjkwHAwpifhjECYTRum4YuOjiO558cpdzlWGcYryA+IhK/DYVaFEzN5MxOgY28YhsqaleJkLIYEEKu4sFd3hllFjh/hFakVWspqTmQeY4fekXM74RonoVKZtU5hxY29+sRefHGPC/kpHBLly/gs9n7SkSlAITMBU2QpFsveHMPtkTlUhMwPqVFnjJGwuzDhZYFy4Dcxy8I3hZFBeqpr953Yhi3G0eNN45W1tnakwm0J5QAaSqrmeGrC31iunoVS/ZgObbxYkuS/lF5MnjtKDeq6eZYuPR/OJypSSFJbJmHC5BHrE45OK7GZy+JwZxEopMmU7jS/+wI1F3Ec9svAzcLO7RIKkEkKLPuk23TcEZnqI9IlykpUkNmWIPMEffWN4jDBCmaygR04DpF4er4pxrTElji3fkHgipcpnZdyLDLh84SVImkd5X2/0h2WshJCWBAcPooXY8tOkPrWHtlmOmccnPi7SHo5absuaoMFrTzSW/mKPGfB05U0AlSgpLFRDsNb6EmPQJ0wgNpGps1rlTWe50i0PV5I9kK4KXc4/D7BniWZTVEWqe7NYi+mUP4fZH4cBZ7yAVOS5cMbeUXZxORAL5F7c3D6ZecBxCXCwxuhVgx0OQ+UF+onJ7CoJFZjfhaVNIdgHfndiBBsN8Py5VQBISWtoLNblG8BWEgqcUuAXep23ugAt1hg4ipi55+GcZzyfjy0U47E0/C2HUFCpVKnswsQcxaJT9jSAgICdxiHOYBDEjiOIhyVNFIF3Z+HtAMSkKQu/wCUnmwz6Z+ogKc29tg4oWwuwRLoc9yli3C7v4QPE7LSJiS5SaSm1gxBfx3jFqnHJmMxcgBQszJI3h0ByiCpVTP5+3v6Q3uTvqCkitwPw4iUmkP+7u54m3ygqPh5DlITdR3iP05qV1b3iwBBCuVj1FohJxLlQuGcXF8962jgN0ML7s3bs1eEK4yQlSwSmwZhwSAGA5bogE/CSyupSBUVMCrXR/L2i0nLYgs4azdQPnFetdU1rMgHJ88v3hoSbGSAzNnywVf2xSuyrZj7vGS9mITYJFLX5jP93hyscrfYMZLmWt9h8vP3hucjUhEUiYU0vuEg+HDgx9IWqA/KfB/lBcSv+6khzusGsxvrqPa8SCOvlFl8savgsF4JCQ1IZrP8oimXuvYU3HUwsvGk7pu2mRY9YjjcUAgAuUliDlfIeERUJdmKMpx+6HF+IPCJjaDCo3S37EcjrHMYnHF905uSnUHhBpe01y00zAySDYm99Ys/T6BaOk/F1kJABqGfLnE1Y+4FmyA6WtHK4fGqSHcAlJa+jtn6RpO0lKYM1rNcP1MD+lBaOrVjEnNLH8wb6RqTMSobpZYsRnzHhzjmVYwuC6gzAjMOCPkYakbRZYKXBB8RbJoR+npaNZ0cjEiaggs+Sgkh3J4dPaEFSyAAD3VAPwY2+R84XxU8dmZsoEHIsA6SWyURqFG17Cz6al4wzQShSarEoO6Scib5cdfSFjjra7GQ52pGt/y3ypuD4/UQ2jFJVPUGAqfW28CAet45/EYkVJTvWs4ve7jlBZIIxIUk/kqOr7tiPIQXi1f0FllhJ5qmJKt5IBBzcAg5cWMH2ttAbpB7wzc3Gjk5G75gxXbJxF6zepwpzcFgSx04+MT2mCKRe6Qk8nFldQUiEcFz2YsZOKSQDa9gdDxBhippcsswAIb81lHXXMRzeDnKQly3MHLLPnY+sW0rF1yilSnUC6X7yUpuQ7Xs1x6ZQk8XH+ANBV4gKUpNVwkt+oHT9usBkzXFw9BID6WBBvyyhELaeC5O7lYaJcPwZh48oMiYSiZo6xYZkANbwSPMw3t0NQefjXQVtoxGoYsc+Zd+BERk49SgFBlEFjo4I6tlprCyFOFBt1Qv1Zqh0s/SFwv8rMCVC4cEsWPHUQygqBRYic4CS5ISHqF3szs9rcxcQnJxrFnbeIB0BcMC+rvbnCOHCkuSS9gXObh2HQBvrGlFMyYpwRULnJ+ZGirZ6xVYkrGLrEzUsmYDcPVcEMxJ8GHqIhOx4S4cbySGbeY5ZcHBiGCwjhnDAEhVy4AY9CzW5CKzDSgFqSfzG5fNKgGudGb+YSMIu/o1FoU0rFKXdAyu5KRZupgRWonOkHhvKHh5+USxeICFMNAkeQFmiCMal3KhUm/MjysYyTq6MWJmhKHPeIbqQnMdWeESVgOniCDZ75kt84Wwp7Yu7FJHQkP84cnIZlJsHL8tbjzgceLoyB4nFOEmwIWLEsC7FQfTT0jJJIqORKjrkBl84QxeKIUiwcq0AIUCGKmPInXQw3MxiU1EvdiODOMud4o4UlSCG7MAupw4GgYiIqtllf8A65ZeDxtM9JD2BNrZemsLz0OCUsCLDpwhUt7CV86bRMBPEZ917sDyMMdq2efIFoSJJ7ybhQcXIZiDfjd4n/VlJtSm3FIJjpcReQGTOqIch2tn96GJ4paci6Vpyd2P39mKrCTDLObMQWINhqG8R5w3OxClzGASbgMdLdXFjFnDf0RUrRBWJC1VAMQGL5VdeHOMnEZkEm2fd5hjGjiN9QCQAk5h3bIMPDSMxO0HQEtZJPg563MNT8CtoKmkABXg5yJvflAkd972LEczyGkCQusaO1uY4X5uYNX2Idw7k3vYNSH47wjVQLsZTIK0lKLqHMaFszw56DlDMkjkd435FI16xX4TaJG8SAVuwbQZl03HjDWESZoVkKdBqGyAGZpv4ROSa79hk0MbJ2mJbCYo0KLLyyN+lndvZ4DMxXZrIpOZBYuCHsWu7C4yOUVu0F/42AJY5uTq4+2gX4p0hbXG6dbhmNwfykX/AMYZYk+r5ByrRdzZlTqfdpLkX7oueI19YPiZKqklCrXu+gv9fKKPCYkga8Ls5BDHqGLRdyMc8s2Zg9gMwXIcczE5xcew6djeFmF2SBYlxxsL/wDs3hE5CyoApBdKt4aNYBIfTI+cVsuaAUuaSdQ9nFyeVx5waesyylaN4kNbMtY+PIxFw2PY9jGJfdIpSwItUHYW/wBfSEJ+0DKSk0pIqfO93di73AuPoIJPWCVXNFJU2r2sX4FxCqUpUEA3dTEeBAI8Y0IqtmDTdrJssoc2HQtzzzgH9ZGYCuVJuLtlycecZPlgEIayU7xcd4l/e3jA0YpCEksalflfIat4GKKEa0gbLHD7dQSEkkEPmnXXu2g6qCMwCFeAPC+Wcc7JnBM6nR2cXztDE+llO6RuueZqB6m3rGlhSejJl5ipVqlXYJFuIe7allGElpZSrsCkEDIOAt/U+sK4bFrkpF+0lkjJy3AseB0ial1Akdw5EHu3NinhCKDiMmW0qY1IZO8CQz3BBccC/DX3Uw85KlUqYBKyE3z1HWEVzjUzWYMX3QRcEN3SPvWF8XNX2gKBZRcgsVO2aTzv5wY4g2WOKwq+9zdXV2JfTS0V0nF75cF2KSz3fIniOUSXtZaCxKmNmBY2GfAl9TCkzaoqKikBRsWDDK4uTr5RWEJVTFcqZaSJpSpKRbJ+ji7eDRYfjUrcEHIu1jyccnjnsNigT2hdtOHL5Qb8RTv1G6he/QMc2tCzxWwplwvBBSQoGoIVmCbaZaHLlrAVTRSxY5PyY/RvKCY3aJQlQoeo2a26RfLO0L4KW1wxSlL3zIF+FjziUU6tjh8RODKpA0A5PoOgMIna16Uh6bEC/S/GNqxTqpJcbz8nGfrCIlMXJGRztqbv0aLQgvIjZZGeDf2NxoQ2sQXi76ecVqlBJCsiH1tp6vAl7XvkPL9of234F5pdyeMT2gCgxULK45D3GvIwfZkgmYVGwpQrwIIPWyfWKjBKqdiLlwL58ATn0jqJKE/h1KL1UgZZB2z8DbnD5ehURh1bEVS6EPYi7E5vyIMV5lAjdzIyUWJ/5ZHpAJ+PpdI8nZjyPG0QEx3d1Ai4OdtfvjDxg0K5Jh5clSWLXHkDws/GHNr4QHsgXpUha1HppzOX/aK/D5k8DYFgoDg+RbOOiRJK5SU1JcOySTUxLqsf9fUQuSXGSZoq1RSTbJC8qhu29uQDekMYQqs5YlBNnskP7t9vCePcEv3UJSBwyACRzd/CD4ddTsb90dAgOTwY3flDNaMnsDtDFGY1Vlli+vIQnh1kPvMCA+kbxZIWbvcsdGAs3lAQgqUBbXgwzeLRikqJt7LGUAR3mNuJBNx9IakYtUt0Kt+9wQdfGKULY3b5xYSZlSQDcOMs+MTnEpGRYS8dZikEKZmyIcZDwy0iRmFlNkfQt6whhiHMs5O6TmATl6wzKmUqoWA2XMO/mHiTjRROxiXOdPMVG7uQQPa8FwGKChSqzBgRxd394nszAErZwU6PZ9Cn1jMHsU1EXcL9MolJx2mPsjtuekKXSWYVAal7EgakWPnFQSVMzlwS/MEOD1hvaOEJWf0hTPqSDdvWK/eqbQFwNSdXHD6xXGkoiybLHsQAFZl26Nko+TeEH2jPQtJazsW4F8vOowkrF7zMGFmPR36u8HlLcHcGl+WkBrdsKaGJGOoYJp5ih346xb4bbcspUSlNQyKUsoHpkco5+cU0gsSBYtoTdhExPShQILNr9TrEpYozGL78fKmAK3AlRAWk2Wq+aRyhTaeASVApNJFgHsQzpI5v84qcTJE0KIUElBcA+bpMM/1hSSgLS7MVBVwTotJGQhVicXcX+hk15E9rqKCGGeju3H1iCZgUCShyQMj4fOGtsISqWGJKdFMQQVXKFA9AxivlJX2W6Q7P4Bh846IbjYsu4xKMvuF7XuW8micwyl7jqSXtr/LwnPN7l1X04BoawcyS4JrBA5Ztcl84LVbAn4HZyqZaN6py14blrSJSirm44BsooMWQq8tTtobHrDGEnFg69bjjxibx6H5boKpApJ1UzOfF+EKTpj7udvu0D2jid4tZy0Tw8olJA7zG/wBIolStiN26QCVKr42y+sRbhFlLw6WBStwlLqSoUkaFswbsc8jlCawHOtz7wylYOCKfBTGWAl97K7XzBbqBHTTiUSQarKyHE1XJ6EiKTYuzFOVNl3bew1hyZPUd2kMmwHC+njfwh8tSlrwc2K1HZV02HmeenygqVvSbZZZNw62bzhqZh3FksBz8z8oFPl2CmA01ccMvu0PysHGgUwOl3s9yl6geJDRaYbEWH5m11PjneKoFg1iRwDX84bkzCkiwBGos1hneFmrQYsexWGExAQCEnPiHe/McGjMXKEp0gAASlk3fe3mD8rWgClhJ1BOtyH4vEMSi2rgEeeUSSfbwO2VlTluPrYwZCQmYSC4D2IyOh4GFC9+RaJJJU7Pz6Hi2kdVEFIkpJsf5hnZ6qUkJuokU8s9PL7eIiWmsOSAw8iPkfaN4fDFKtORF/MQraaoeOnYxiUWqSGKXChqDnfiMoYTPTMR/kgHm4ybrAJIUF1LB3mBJuCHv43jXYGSskd0nyGoPKJP4Kr5LHCY8uQbFul78ONo6XZFZKW7pck8uEc4qWhSkqBatN8s3JPuPKLtMpcqw/RmchZ/OOLMk1SLRu6E/iIpTNJzIFhkEuDdvvKKiTZYUWSabAZ+kH2okuFAsmYkKKtQAKfW/nFdtHCmXMOQFIYuLA8/GL4o9KQJuiGBmI7Q2LPZ9Acj5giHpGJMskm4bwcEQhKQJbnU5dD+49YFiZ5ULa/SLuPJklLii0wuMdMwk2G94MXV4MPMQkrEpUHDipI8C14hgZ4FYUM0FOf6gz+ZfwgcukAZvb79oyhTG5NotsJi0ISgkVAjetfNreDQbGYlBLyDuUsUnTziqwx/sXL0rT1pWGz6oEbw2NSlJFKTfou8I4bsdTXYZ/HGYgo4tpaxtlyJgn4nswkBtQTyIAPSxhHHGkAoYONPaMkrdICjk+fhl5QeCo3LdeRmViKkpsHch/vPOFcRtCkAEbxJ8dI0qe6EhAYHXXO3sYiJAVMCXc6PlnDKKXcRydaDom2U6RbUZwbCIAtodTduNoHMkNLLqDlT56Wt6HziElVJAJzhXtaGunsHiC97Ws/FrXi3wS00Iayk+rlm8D7wjMkuDxceL2aMwSDSVaJPG4drQJbiGOmWk9NwUGlWbuwI15ZEiFhMGlhdrxDEKq3dQcuXCAkNagxNR+R7sU21jDUJaC2pYvfh0EClSlEiWm5PeOn8CE1rADuy1G3JMWWHV2SCLgrB/4ozJ8co6muMUkcKfKTbAz3cAWAdued4QnZEPkDr0b5xI4hy/pyyEamynDjn9R99YpFV3JSd9gxxQUo1E3dgAGDl4Kdog2JJ0u2gZoq5iqSk9YkCKmPEeo+sN7aFWV3RcKxBcC4bNt4eIzg6MTm4tbmOvKKueqhTi5bUXB5cesawGJIqdiyXN2OYBY6neiTx2rLrJ1UywxGHpSpRBb04+4hOStyyWDswyP8R0+yMQibh5qJrmgKIdt1NL6c45XAyiSDoORs/vCY5XafgM1tV5JHGED5ZAvxiKZx4/L1guFlglSaglwzqBYXFxb3jWIw9JpJBUM1AuDqM9GaK6uhKfcd2apZJBcpSFVtfIEuAe8Ry0zi6x2ISEhJBUs0kEJ3Skjj6dY5jD4paJgUlRQzX5EXtqCIs8DtYzP7fcACmIADlRq0sBUTYWvEMmN3yL45quI3g5Yukhi+6BHTzXXhyxBU93bLWObkYZWYckD1gE7FLCSlyNOvFo5Z4+b0+xaLpE9obSStJApBTpod4adBFDjphVWFGyVpN89XHm0SnSmyzDdb/zEMZvKXoKjzuG+T+sd2OCic+SbkiMuYVgHUFm5RhXfgx8GggSZZCTlSPMv8o1Ol26hoe1ZOnX2GlTAASePDl+8Sn0ku7PdvKEXDMbs/RyRBiKwhhcs1yXDEnyt5wHHdjqeqG8MAlKiFAiYEpI4UqBB6WgWICSSQSIPgZQCkBZd8wB5jnCc2cKLJA3izZs+XOFX5Dv8TJcy5+3jDIPocuhu0QwaQS17OYb7Mu10liH839IZunoSK5LYpImFASNLD3PzEOmV/eEwfpUSBopi3qRAV3DGzMepvEpE1XaL4W98vSA97QypaZZLwooQCTVmbWfPyeK5aP7iajYEa5iLiZiSqWE/piuRNcKBD/tqIjBvyVkkwonhZLWY26PaFsUVJBJOZy0cXygWHmFBq4aQwpYmO+R84auL+heXJfZmypjqKic4fmYeY/dMUyE0nMeOcX0jbSgkBxYQuRO7iNjeqZyspHaTST3QfbIRcTMYFoSGG6SVckAPT6CKuWaZbjr6wBKyymLVZ/SOmUeX6OOM+H7BzzvKY2qLH29IYwswlJbS/of3hKarLoPYQxhFZ8xFZLpIRfUbnCoOND6fbwuo7xfh7AN7RNMxvCI4oXfiPlBWtCy3sd2hjAsIszJc+JyHAQth5wBDWJs/CBYvT/X5wNHs8FQ6TSyNzLfY2JIWxNlgo57wYHzaBYraKi4yJ0FqegGRzvzhSapjbgD6xHH98nix8wDCKCcrKPI1GglLKq0ceoFuWfpBTi1JLPapQY3GnGIYm6Uc5YfwUsP6CNtUgk5iZLFuYUD7QdM3bSJTsU+eWXTn+0EwM8BaTwI9393hOYM+sYhbKA6RuKaoym1K2elYJrgWrzPLlHM7fxlSyEhkoduPjF5sfGumoi6EBucctiJpVNWT+Y34XaPMwR62/g9LK+lL5N4FAWpSizFDcnsH8CQYxctipWtrf5OR7H0gGEm0BQH5kHwZVXybxhmevef9QD+FvVn8Y63+RCO4imOmlakqvz42DDpkYNJIKFcR3efExkpIGISg3BLeoP/ANGFe2ZTjSpLcgqG7qhOzv8ARCSpyxi07YoopsW8xaK7EpCCw/M56B7AeUGwUqpjw/eDNWrBBtPj5DCe09K7d4EtkL3t5xHGyN0totQccASX9RCUw7ym0eLWaq6uDu3UAwrXGmPHqtMrsKGJ5sH4uD9PWHJk7I8avRvrEZNyImvu/wDI/KBJ2wxVIiE3IPL1DiCS5VLkXCz42AJ9TCw7xPT2b5RYSx3eT+4hZaGWwgSQknlCmHQSXGWsWq0uG0hCbIpLg5ROLKNVQPFpcBuY5iFZDpy0hxSXfrAFD5xSL1ROS3ZLEywbtdgbdIVnYsJUU3LFoel8DfdECxmz0qWScz9I0WuzNNOr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570" name="AutoShape 10" descr="data:image/jpeg;base64,/9j/4AAQSkZJRgABAQAAAQABAAD/2wCEAAkGBhQSERUUExQUFRQUFRUaGBgXFRcYFBcVGBcVFxcXGBcXHCYeFxkjGhQWHy8gIycpLCwsFx8xNTAqNSYrLCkBCQoKDgwOGg8PGiwkHyQvLCwsLCksLCwsLCksLCwsLCwpLCwsLCwsLCwsKSwsLCwpLCwsLCksLCksLCwsLCwsLP/AABEIAL0BCwMBIgACEQEDEQH/xAAbAAACAgMBAAAAAAAAAAAAAAADBAIFAAEGB//EADsQAAECBAMFBgQFBAIDAQAAAAECEQADEiEEMUEFIlFhcRMygZGhsQbB0fAUQlLh8RUjYnKCkgeiwjP/xAAZAQADAQEBAAAAAAAAAAAAAAABAgMABAX/xAApEQACAgIBAwQCAQUAAAAAAAAAAQIRAyESIjFBBBNRYTKBcRQjocHw/9oADAMBAAIRAxEAPwCqSmCJETEuJiXHFZ0GkpggREkogqUQ1mBhESCIKERIIg2ACExlEHCI3RGswAIjOzhoS432cLzG4ilEaphkyojRDp2K0AojKYP2cZRGAApjVMHojKIxhemMpg5RGURggKYymD0RlEAwCmMpg1EZRACBpjKYNRGUQAgaYyiDURlEAwCmN0waiMogBAUxoohiiNGXAswsUREohrs40UQBhQoiFENmXEezgBNplwRMuCplwRMuGsQEmXBBLgyURMIhkKACIkEQeiN9nBMBCIyiK5WMmS8QEzSns1uEEZvo8XNELyG4tAQmJBMEojdMI2MgJREFJaKnbW2VIJSN1tdT0jlNp/EiyGqKvb94EZt6SGlj1bZ1uN27LQ7bxHl5x1UjYyFoSoKIJSDxFxHhmIxC1d4+GkesbNxauyQQpt1NtMo5PXPLBRcJUUwxhO0kW03YChkQfSFJuzFpzSfeJI24tLXcajXqOMMzPiBYYdm4ULF2DxyY/WepTppMeXp4lYURqiCiScyfAZROiPds4qF6Izs4YojOzjGF6IyiD0RlECwgKIyiD0RlECzC9EZRDSZecR7OFsNC9Ebog9EZ2cCzAKI1RDFEZRAsItRGiiGaI0UQLCKlER7KGjLjXZwthNplwQS4klMFSmMpGoGJcTCImExNoZTBxBhMUu2/imThwQVVL0SLl+cVn/kLGTZYl9kspCqgpo8+kK3xVdzcn3ikVyViPTo6uZt84sygWStyejReY3DYhQCxMa2QcRxSsKZa0rGhjtfh5cybMSglEwLBCUOygo682jjz3GpQOvE+Splf+PxSWZfn/ENSdvzxnQfvlF1M2auUFIXZSXBBEK4TBd1VKTutHP8A1Gi3txKXa2OVPpCpYDHMHThFZN2chSFHeFIfnmw6x25wiFG6Q8UO39nJRVSGdLhjqM4bH6jk67CvGkc1jNilMsrcN6x1+yFmkAkgADyaOTn4grlgaZx0k7DzUSkEFQfkGpDP1i2Z2kpAwrjdHVbJpVVkSCPZ41tPvyxpVeK3Zk0y5ir2UhJ5WiW09oqK5QSO8s30DJMcsaTM7bLKfOCc7ngM4yRNC8sxmOEV2K7RMlapQC5gQC5BBJIuAOUA+B+0MtXapUFPmQzx2wyzm77L/tnO4JL7L2iNdnDNEaojo5EqF+zjKIYojRTGbNQDs4zs4OGy1HtGUwnOxuIJCPaIhEMIReMohHPdDKOhfs41RDJRGqIPKwUL0RlEHojKYFmAUREohiiNFECw0LlERohkoiNELYaItEhEVGNVRBzKqIV44f4n+LsRLKpYl9mWLKd3HER2dUcJ8fJean/Q+8UwzUp0xZxqJyf9TmTf/wBFqWW1OUCTKJsA5gWEIBJ6xhncI9Wvg40/k7lZl9nvJV3A9tWjXwxJS8uYAoLDFJSWKVD+IR2AnGzkjsZU2YmqmoSyUA5sVdI7XD/+NcYJT9olCyXsLDgI8qcXFONnfyi6ZKdjFrWsqqKlB3cPk0Rw4ZI7+UFxfw1Pw6UrUmopSy6AolV+83GFZe0kppCkThZ+4r6Zx58ovwXTXgamK1dVuULbYwlcsl3a4t5xP8fJfuzv+iojK2khmNeuaDl5QkeSdpGZwpkWDZOR6x1K5xUgBVwAwB5xTYjCGs0glJXwPEGO0l7DDZx2Z8sVVggqEkS6ij/QW6Q1IwbzZdWSSbeEH/phAASoOMngkpKgyy30eOOOVWhnHQ6pLLHBQbxFxBmiKkvQ4ANKTYu5vc8DygjR6GPMpbRyShRFoymJRkV5icSNMRIgkZB9w3ErNo7g7VI3kC/+SM1JPuOYhrD4hMxIUm4Oog6pYMUC8McPPCk0iXMcXdkqN3bICxNvS0Qm6fJHRjSmuL7+C3xBZKjwB9oKhVSUnilPsLwPHpeWps6VMHzsYjIU0hKndkDlkGbzETlLqTQFHp/YRU0C2vDXy4ROawLAvCmBSVPMyqDC928Pu8OUtAhOUm34DOEY68kGjdMbKgNQI2FDjF+ZLiRpjVMYuclOZA6mJkQOZuIIpjVMEMRgcg0IKXGq4AqZGguOZyOhRGCqOM+OSO0lk33THWGZHJ/HMtwhTcRFvTP+4hci6WcgnBAkkHPQ/WI/04AEks3G0MShBUTWFKt5JzB4cjpHruTRxcEObA+KcThGmSFrSgliM5ZPAg2BbXOPYvh7/wAlScUhgpUuYBdClh+oLbwjwjE4hclK5OctSgoeViPCGvhXHCViELmA0gKLAXyLEAxDPhcoOUXT+vJoNOSTPf1/FMtRbtFHor6CIHack3JV/wBv2jiNn/GskB5aMUTrSlJvpFpI+MFqylYwD/JKBHgzhlf53+6O324r8Tofx8n/AC8/2iQxMk/yPpFFM+I5n6J3iU/SE5vxAtnpmMP8h9Ij7Un2/wBFFjZ1X4mT9lP0iBxMn7I+kee7W+MTLS/ZqN2vMa3lC2zfiaZPmFIlJAGajNJbwbOKr0eRx5Pt+gcVfFvf7PSTiZP230iP4iTx9o5VYLi3DU6+PERFMo8/WJeyvkp7f2dX+JlcYz8RKOscqjDrVkff6xxk/wCLZyZvZlKE79NSqmZ2fPKOjF6aU7UZdic1GPc9cM6VxjXbSuMczL2eQBUoKLXULJ8iYGUmpgb+HoYnxvtJje2jqe3lfqFo32kv9UeY7c25PkLI3aHYKYHTrD0idPVLEwTZZBALBN7jnlFn6aaSbl3+xKi3R2W18elEtRlb0xt1PExSYX4gTPSUT5ExD5uklPUECx5xzOL2zPQmoTpR5UD7MCk/E+LXKmOUABLhSQEqFnBHEWjpxYckY97/AJYHxT8nczpbSRSXKHa5dQu767wJ8TB5KapCEuzoQ76A7yvHPzjkdk4uqSlJU61JBD94qF/Z4tJMwHtEvdRKkh7USyxbmyf/AFIiU04sqo2v8nQiYkBgzDIPpFbj8bMJolC+qyd1AOudzyjlsLtPtJhCHAJAq0AiM3bJUVIlJZKGBJ7ylkkX6DjlVyvT25dkJxS2zoZWwAshUyeuYciygLcBwHnDih2YEuSS4vvFRSMnqI8I5aSpYRWpmJICQ2+QASd8EBIu6m0sLQ/tPbnZiVLJFZSVEGqwaoIuXZiGe/jCyUm0lsevkeR8PyiqqcpUxX+Sy3Fre0WEudJSBSpKWAAY6DLrHlm1582oTZcxRSCBneWvOlXqx1A0LiBrNQE0BTEtMSH3FcR/irMcLjSOpembSbkc0sjuqPXJeOSfzC3O0S/FJ4jzjzjZ6VVWCiAlalC/dSklXsb9IRxeHxAWaKlJ0IfL6xNYbdWM1q6O5MyJg2eKpePjX4lZZgbxDgzp0P4jGpSCSRYZPHKfEnxBLmSwlL1Pwy4xdT9i1ArKHPjnFLivg4mmYupluyEC/rHRg9qLuTJZVNqoo5rATalFPjDqVA9Yu9mfDIC1HspiSEG61BjkwHAwpifhjECYTRum4YuOjiO558cpdzlWGcYryA+IhK/DYVaFEzN5MxOgY28YhsqaleJkLIYEEKu4sFd3hllFjh/hFakVWspqTmQeY4fekXM74RonoVKZtU5hxY29+sRefHGPC/kpHBLly/gs9n7SkSlAITMBU2QpFsveHMPtkTlUhMwPqVFnjJGwuzDhZYFy4Dcxy8I3hZFBeqpr953Yhi3G0eNN45W1tnakwm0J5QAaSqrmeGrC31iunoVS/ZgObbxYkuS/lF5MnjtKDeq6eZYuPR/OJypSSFJbJmHC5BHrE45OK7GZy+JwZxEopMmU7jS/+wI1F3Ec9svAzcLO7RIKkEkKLPuk23TcEZnqI9IlykpUkNmWIPMEffWN4jDBCmaygR04DpF4er4pxrTElji3fkHgipcpnZdyLDLh84SVImkd5X2/0h2WshJCWBAcPooXY8tOkPrWHtlmOmccnPi7SHo5absuaoMFrTzSW/mKPGfB05U0AlSgpLFRDsNb6EmPQJ0wgNpGps1rlTWe50i0PV5I9kK4KXc4/D7BniWZTVEWqe7NYi+mUP4fZH4cBZ7yAVOS5cMbeUXZxORAL5F7c3D6ZecBxCXCwxuhVgx0OQ+UF+onJ7CoJFZjfhaVNIdgHfndiBBsN8Py5VQBISWtoLNblG8BWEgqcUuAXep23ugAt1hg4ipi55+GcZzyfjy0U47E0/C2HUFCpVKnswsQcxaJT9jSAgICdxiHOYBDEjiOIhyVNFIF3Z+HtAMSkKQu/wCUnmwz6Z+ogKc29tg4oWwuwRLoc9yli3C7v4QPE7LSJiS5SaSm1gxBfx3jFqnHJmMxcgBQszJI3h0ByiCpVTP5+3v6Q3uTvqCkitwPw4iUmkP+7u54m3ygqPh5DlITdR3iP05qV1b3iwBBCuVj1FohJxLlQuGcXF8962jgN0ML7s3bs1eEK4yQlSwSmwZhwSAGA5bogE/CSyupSBUVMCrXR/L2i0nLYgs4azdQPnFetdU1rMgHJ88v3hoSbGSAzNnywVf2xSuyrZj7vGS9mITYJFLX5jP93hyscrfYMZLmWt9h8vP3hucjUhEUiYU0vuEg+HDgx9IWqA/KfB/lBcSv+6khzusGsxvrqPa8SCOvlFl8savgsF4JCQ1IZrP8oimXuvYU3HUwsvGk7pu2mRY9YjjcUAgAuUliDlfIeERUJdmKMpx+6HF+IPCJjaDCo3S37EcjrHMYnHF905uSnUHhBpe01y00zAySDYm99Ys/T6BaOk/F1kJABqGfLnE1Y+4FmyA6WtHK4fGqSHcAlJa+jtn6RpO0lKYM1rNcP1MD+lBaOrVjEnNLH8wb6RqTMSobpZYsRnzHhzjmVYwuC6gzAjMOCPkYakbRZYKXBB8RbJoR+npaNZ0cjEiaggs+Sgkh3J4dPaEFSyAAD3VAPwY2+R84XxU8dmZsoEHIsA6SWyURqFG17Cz6al4wzQShSarEoO6Scib5cdfSFjjra7GQ52pGt/y3ypuD4/UQ2jFJVPUGAqfW28CAet45/EYkVJTvWs4ve7jlBZIIxIUk/kqOr7tiPIQXi1f0FllhJ5qmJKt5IBBzcAg5cWMH2ttAbpB7wzc3Gjk5G75gxXbJxF6zepwpzcFgSx04+MT2mCKRe6Qk8nFldQUiEcFz2YsZOKSQDa9gdDxBhippcsswAIb81lHXXMRzeDnKQly3MHLLPnY+sW0rF1yilSnUC6X7yUpuQ7Xs1x6ZQk8XH+ANBV4gKUpNVwkt+oHT9usBkzXFw9BID6WBBvyyhELaeC5O7lYaJcPwZh48oMiYSiZo6xYZkANbwSPMw3t0NQefjXQVtoxGoYsc+Zd+BERk49SgFBlEFjo4I6tlprCyFOFBt1Qv1Zqh0s/SFwv8rMCVC4cEsWPHUQygqBRYic4CS5ISHqF3szs9rcxcQnJxrFnbeIB0BcMC+rvbnCOHCkuSS9gXObh2HQBvrGlFMyYpwRULnJ+ZGirZ6xVYkrGLrEzUsmYDcPVcEMxJ8GHqIhOx4S4cbySGbeY5ZcHBiGCwjhnDAEhVy4AY9CzW5CKzDSgFqSfzG5fNKgGudGb+YSMIu/o1FoU0rFKXdAyu5KRZupgRWonOkHhvKHh5+USxeICFMNAkeQFmiCMal3KhUm/MjysYyTq6MWJmhKHPeIbqQnMdWeESVgOniCDZ75kt84Wwp7Yu7FJHQkP84cnIZlJsHL8tbjzgceLoyB4nFOEmwIWLEsC7FQfTT0jJJIqORKjrkBl84QxeKIUiwcq0AIUCGKmPInXQw3MxiU1EvdiODOMud4o4UlSCG7MAupw4GgYiIqtllf8A65ZeDxtM9JD2BNrZemsLz0OCUsCLDpwhUt7CV86bRMBPEZ917sDyMMdq2efIFoSJJ7ybhQcXIZiDfjd4n/VlJtSm3FIJjpcReQGTOqIch2tn96GJ4paci6Vpyd2P39mKrCTDLObMQWINhqG8R5w3OxClzGASbgMdLdXFjFnDf0RUrRBWJC1VAMQGL5VdeHOMnEZkEm2fd5hjGjiN9QCQAk5h3bIMPDSMxO0HQEtZJPg563MNT8CtoKmkABXg5yJvflAkd972LEczyGkCQusaO1uY4X5uYNX2Idw7k3vYNSH47wjVQLsZTIK0lKLqHMaFszw56DlDMkjkd435FI16xX4TaJG8SAVuwbQZl03HjDWESZoVkKdBqGyAGZpv4ROSa79hk0MbJ2mJbCYo0KLLyyN+lndvZ4DMxXZrIpOZBYuCHsWu7C4yOUVu0F/42AJY5uTq4+2gX4p0hbXG6dbhmNwfykX/AMYZYk+r5ByrRdzZlTqfdpLkX7oueI19YPiZKqklCrXu+gv9fKKPCYkga8Ls5BDHqGLRdyMc8s2Zg9gMwXIcczE5xcew6djeFmF2SBYlxxsL/wDs3hE5CyoApBdKt4aNYBIfTI+cVsuaAUuaSdQ9nFyeVx5waesyylaN4kNbMtY+PIxFw2PY9jGJfdIpSwItUHYW/wBfSEJ+0DKSk0pIqfO93di73AuPoIJPWCVXNFJU2r2sX4FxCqUpUEA3dTEeBAI8Y0IqtmDTdrJssoc2HQtzzzgH9ZGYCuVJuLtlycecZPlgEIayU7xcd4l/e3jA0YpCEksalflfIat4GKKEa0gbLHD7dQSEkkEPmnXXu2g6qCMwCFeAPC+Wcc7JnBM6nR2cXztDE+llO6RuueZqB6m3rGlhSejJl5ipVqlXYJFuIe7allGElpZSrsCkEDIOAt/U+sK4bFrkpF+0lkjJy3AseB0ial1Akdw5EHu3NinhCKDiMmW0qY1IZO8CQz3BBccC/DX3Uw85KlUqYBKyE3z1HWEVzjUzWYMX3QRcEN3SPvWF8XNX2gKBZRcgsVO2aTzv5wY4g2WOKwq+9zdXV2JfTS0V0nF75cF2KSz3fIniOUSXtZaCxKmNmBY2GfAl9TCkzaoqKikBRsWDDK4uTr5RWEJVTFcqZaSJpSpKRbJ+ji7eDRYfjUrcEHIu1jyccnjnsNigT2hdtOHL5Qb8RTv1G6he/QMc2tCzxWwplwvBBSQoGoIVmCbaZaHLlrAVTRSxY5PyY/RvKCY3aJQlQoeo2a26RfLO0L4KW1wxSlL3zIF+FjziUU6tjh8RODKpA0A5PoOgMIna16Uh6bEC/S/GNqxTqpJcbz8nGfrCIlMXJGRztqbv0aLQgvIjZZGeDf2NxoQ2sQXi76ecVqlBJCsiH1tp6vAl7XvkPL9of234F5pdyeMT2gCgxULK45D3GvIwfZkgmYVGwpQrwIIPWyfWKjBKqdiLlwL58ATn0jqJKE/h1KL1UgZZB2z8DbnD5ehURh1bEVS6EPYi7E5vyIMV5lAjdzIyUWJ/5ZHpAJ+PpdI8nZjyPG0QEx3d1Ai4OdtfvjDxg0K5Jh5clSWLXHkDws/GHNr4QHsgXpUha1HppzOX/aK/D5k8DYFgoDg+RbOOiRJK5SU1JcOySTUxLqsf9fUQuSXGSZoq1RSTbJC8qhu29uQDekMYQqs5YlBNnskP7t9vCePcEv3UJSBwyACRzd/CD4ddTsb90dAgOTwY3flDNaMnsDtDFGY1Vlli+vIQnh1kPvMCA+kbxZIWbvcsdGAs3lAQgqUBbXgwzeLRikqJt7LGUAR3mNuJBNx9IakYtUt0Kt+9wQdfGKULY3b5xYSZlSQDcOMs+MTnEpGRYS8dZikEKZmyIcZDwy0iRmFlNkfQt6whhiHMs5O6TmATl6wzKmUqoWA2XMO/mHiTjRROxiXOdPMVG7uQQPa8FwGKChSqzBgRxd394nszAErZwU6PZ9Cn1jMHsU1EXcL9MolJx2mPsjtuekKXSWYVAal7EgakWPnFQSVMzlwS/MEOD1hvaOEJWf0hTPqSDdvWK/eqbQFwNSdXHD6xXGkoiybLHsQAFZl26Nko+TeEH2jPQtJazsW4F8vOowkrF7zMGFmPR36u8HlLcHcGl+WkBrdsKaGJGOoYJp5ih346xb4bbcspUSlNQyKUsoHpkco5+cU0gsSBYtoTdhExPShQILNr9TrEpYozGL78fKmAK3AlRAWk2Wq+aRyhTaeASVApNJFgHsQzpI5v84qcTJE0KIUElBcA+bpMM/1hSSgLS7MVBVwTotJGQhVicXcX+hk15E9rqKCGGeju3H1iCZgUCShyQMj4fOGtsISqWGJKdFMQQVXKFA9AxivlJX2W6Q7P4Bh846IbjYsu4xKMvuF7XuW8micwyl7jqSXtr/LwnPN7l1X04BoawcyS4JrBA5Ztcl84LVbAn4HZyqZaN6py14blrSJSirm44BsooMWQq8tTtobHrDGEnFg69bjjxibx6H5boKpApJ1UzOfF+EKTpj7udvu0D2jid4tZy0Tw8olJA7zG/wBIolStiN26QCVKr42y+sRbhFlLw6WBStwlLqSoUkaFswbsc8jlCawHOtz7wylYOCKfBTGWAl97K7XzBbqBHTTiUSQarKyHE1XJ6EiKTYuzFOVNl3bew1hyZPUd2kMmwHC+njfwh8tSlrwc2K1HZV02HmeenygqVvSbZZZNw62bzhqZh3FksBz8z8oFPl2CmA01ccMvu0PysHGgUwOl3s9yl6geJDRaYbEWH5m11PjneKoFg1iRwDX84bkzCkiwBGos1hneFmrQYsexWGExAQCEnPiHe/McGjMXKEp0gAASlk3fe3mD8rWgClhJ1BOtyH4vEMSi2rgEeeUSSfbwO2VlTluPrYwZCQmYSC4D2IyOh4GFC9+RaJJJU7Pz6Hi2kdVEFIkpJsf5hnZ6qUkJuokU8s9PL7eIiWmsOSAw8iPkfaN4fDFKtORF/MQraaoeOnYxiUWqSGKXChqDnfiMoYTPTMR/kgHm4ybrAJIUF1LB3mBJuCHv43jXYGSskd0nyGoPKJP4Kr5LHCY8uQbFul78ONo6XZFZKW7pck8uEc4qWhSkqBatN8s3JPuPKLtMpcqw/RmchZ/OOLMk1SLRu6E/iIpTNJzIFhkEuDdvvKKiTZYUWSabAZ+kH2okuFAsmYkKKtQAKfW/nFdtHCmXMOQFIYuLA8/GL4o9KQJuiGBmI7Q2LPZ9Acj5giHpGJMskm4bwcEQhKQJbnU5dD+49YFiZ5ULa/SLuPJklLii0wuMdMwk2G94MXV4MPMQkrEpUHDipI8C14hgZ4FYUM0FOf6gz+ZfwgcukAZvb79oyhTG5NotsJi0ISgkVAjetfNreDQbGYlBLyDuUsUnTziqwx/sXL0rT1pWGz6oEbw2NSlJFKTfou8I4bsdTXYZ/HGYgo4tpaxtlyJgn4nswkBtQTyIAPSxhHHGkAoYONPaMkrdICjk+fhl5QeCo3LdeRmViKkpsHch/vPOFcRtCkAEbxJ8dI0qe6EhAYHXXO3sYiJAVMCXc6PlnDKKXcRydaDom2U6RbUZwbCIAtodTduNoHMkNLLqDlT56Wt6HziElVJAJzhXtaGunsHiC97Ws/FrXi3wS00Iayk+rlm8D7wjMkuDxceL2aMwSDSVaJPG4drQJbiGOmWk9NwUGlWbuwI15ZEiFhMGlhdrxDEKq3dQcuXCAkNagxNR+R7sU21jDUJaC2pYvfh0EClSlEiWm5PeOn8CE1rADuy1G3JMWWHV2SCLgrB/4ozJ8co6muMUkcKfKTbAz3cAWAdued4QnZEPkDr0b5xI4hy/pyyEamynDjn9R99YpFV3JSd9gxxQUo1E3dgAGDl4Kdog2JJ0u2gZoq5iqSk9YkCKmPEeo+sN7aFWV3RcKxBcC4bNt4eIzg6MTm4tbmOvKKueqhTi5bUXB5cesawGJIqdiyXN2OYBY6neiTx2rLrJ1UywxGHpSpRBb04+4hOStyyWDswyP8R0+yMQibh5qJrmgKIdt1NL6c45XAyiSDoORs/vCY5XafgM1tV5JHGED5ZAvxiKZx4/L1guFlglSaglwzqBYXFxb3jWIw9JpJBUM1AuDqM9GaK6uhKfcd2apZJBcpSFVtfIEuAe8Ry0zi6x2ISEhJBUs0kEJ3Skjj6dY5jD4paJgUlRQzX5EXtqCIs8DtYzP7fcACmIADlRq0sBUTYWvEMmN3yL45quI3g5Yukhi+6BHTzXXhyxBU93bLWObkYZWYckD1gE7FLCSlyNOvFo5Z4+b0+xaLpE9obSStJApBTpod4adBFDjphVWFGyVpN89XHm0SnSmyzDdb/zEMZvKXoKjzuG+T+sd2OCic+SbkiMuYVgHUFm5RhXfgx8GggSZZCTlSPMv8o1Ol26hoe1ZOnX2GlTAASePDl+8Sn0ku7PdvKEXDMbs/RyRBiKwhhcs1yXDEnyt5wHHdjqeqG8MAlKiFAiYEpI4UqBB6WgWICSSQSIPgZQCkBZd8wB5jnCc2cKLJA3izZs+XOFX5Dv8TJcy5+3jDIPocuhu0QwaQS17OYb7Mu10liH839IZunoSK5LYpImFASNLD3PzEOmV/eEwfpUSBopi3qRAV3DGzMepvEpE1XaL4W98vSA97QypaZZLwooQCTVmbWfPyeK5aP7iajYEa5iLiZiSqWE/piuRNcKBD/tqIjBvyVkkwonhZLWY26PaFsUVJBJOZy0cXygWHmFBq4aQwpYmO+R84auL+heXJfZmypjqKic4fmYeY/dMUyE0nMeOcX0jbSgkBxYQuRO7iNjeqZyspHaTST3QfbIRcTMYFoSGG6SVckAPT6CKuWaZbjr6wBKyymLVZ/SOmUeX6OOM+H7BzzvKY2qLH29IYwswlJbS/of3hKarLoPYQxhFZ8xFZLpIRfUbnCoOND6fbwuo7xfh7AN7RNMxvCI4oXfiPlBWtCy3sd2hjAsIszJc+JyHAQth5wBDWJs/CBYvT/X5wNHs8FQ6TSyNzLfY2JIWxNlgo57wYHzaBYraKi4yJ0FqegGRzvzhSapjbgD6xHH98nix8wDCKCcrKPI1GglLKq0ceoFuWfpBTi1JLPapQY3GnGIYm6Uc5YfwUsP6CNtUgk5iZLFuYUD7QdM3bSJTsU+eWXTn+0EwM8BaTwI9393hOYM+sYhbKA6RuKaoym1K2elYJrgWrzPLlHM7fxlSyEhkoduPjF5sfGumoi6EBucctiJpVNWT+Y34XaPMwR62/g9LK+lL5N4FAWpSizFDcnsH8CQYxctipWtrf5OR7H0gGEm0BQH5kHwZVXybxhmevef9QD+FvVn8Y63+RCO4imOmlakqvz42DDpkYNJIKFcR3efExkpIGISg3BLeoP/ANGFe2ZTjSpLcgqG7qhOzv8ARCSpyxi07YoopsW8xaK7EpCCw/M56B7AeUGwUqpjw/eDNWrBBtPj5DCe09K7d4EtkL3t5xHGyN0totQccASX9RCUw7ym0eLWaq6uDu3UAwrXGmPHqtMrsKGJ5sH4uD9PWHJk7I8avRvrEZNyImvu/wDI/KBJ2wxVIiE3IPL1DiCS5VLkXCz42AJ9TCw7xPT2b5RYSx3eT+4hZaGWwgSQknlCmHQSXGWsWq0uG0hCbIpLg5ROLKNVQPFpcBuY5iFZDpy0hxSXfrAFD5xSL1ROS3ZLEywbtdgbdIVnYsJUU3LFoel8DfdECxmz0qWScz9I0WuzNNOr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06samsuncarsambalilar.com/resimler/sanayi.jpg"/>
          <p:cNvPicPr>
            <a:picLocks noChangeAspect="1" noChangeArrowheads="1"/>
          </p:cNvPicPr>
          <p:nvPr/>
        </p:nvPicPr>
        <p:blipFill>
          <a:blip r:embed="rId2" cstate="print">
            <a:lum bright="31000"/>
          </a:blip>
          <a:srcRect/>
          <a:stretch>
            <a:fillRect/>
          </a:stretch>
        </p:blipFill>
        <p:spPr bwMode="auto">
          <a:xfrm>
            <a:off x="5508104" y="0"/>
            <a:ext cx="3267075" cy="2447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Sanayi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1925’te “</a:t>
            </a:r>
            <a:r>
              <a:rPr lang="tr-TR" b="1" dirty="0" smtClean="0">
                <a:solidFill>
                  <a:srgbClr val="FFC000"/>
                </a:solidFill>
              </a:rPr>
              <a:t>Sanayi ve </a:t>
            </a:r>
            <a:r>
              <a:rPr lang="tr-TR" b="1" dirty="0" err="1" smtClean="0">
                <a:solidFill>
                  <a:srgbClr val="FFC000"/>
                </a:solidFill>
              </a:rPr>
              <a:t>Maadin</a:t>
            </a:r>
            <a:r>
              <a:rPr lang="tr-TR" b="1" dirty="0" smtClean="0">
                <a:solidFill>
                  <a:srgbClr val="FFC000"/>
                </a:solidFill>
              </a:rPr>
              <a:t> Bankası</a:t>
            </a:r>
            <a:r>
              <a:rPr lang="tr-TR" b="1" dirty="0" smtClean="0"/>
              <a:t>” </a:t>
            </a:r>
            <a:r>
              <a:rPr lang="tr-TR" dirty="0" smtClean="0"/>
              <a:t>kuruldu. (Yıpranmış Osmanlı Tesis </a:t>
            </a:r>
            <a:r>
              <a:rPr lang="tr-TR" dirty="0" err="1" smtClean="0"/>
              <a:t>lerini</a:t>
            </a:r>
            <a:r>
              <a:rPr lang="tr-TR" dirty="0" smtClean="0"/>
              <a:t> tamir etmek için.)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1927’de “</a:t>
            </a:r>
            <a:r>
              <a:rPr lang="tr-TR" b="1" dirty="0" smtClean="0">
                <a:solidFill>
                  <a:schemeClr val="bg2">
                    <a:lumMod val="50000"/>
                  </a:schemeClr>
                </a:solidFill>
              </a:rPr>
              <a:t>Teşvik-i Sanayi Kanunu</a:t>
            </a:r>
            <a:r>
              <a:rPr lang="tr-TR" b="1" dirty="0" smtClean="0"/>
              <a:t>” </a:t>
            </a:r>
            <a:r>
              <a:rPr lang="tr-TR" dirty="0" smtClean="0"/>
              <a:t>çıkarıldı.(Halk sanayiye teşvik edildi, ancak halkın gücü olmadığından “Devletçilik”   politikası izlendi.)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1933’te  </a:t>
            </a:r>
            <a:r>
              <a:rPr lang="tr-TR" b="1" dirty="0" smtClean="0"/>
              <a:t>“</a:t>
            </a:r>
            <a:r>
              <a:rPr lang="tr-TR" b="1" dirty="0" smtClean="0">
                <a:solidFill>
                  <a:srgbClr val="FF0000"/>
                </a:solidFill>
              </a:rPr>
              <a:t>İlk Beş Yıllık Sanayi Planı</a:t>
            </a:r>
            <a:r>
              <a:rPr lang="tr-TR" dirty="0" smtClean="0"/>
              <a:t>” hazırlandı.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1933’te </a:t>
            </a:r>
            <a:r>
              <a:rPr lang="tr-TR" b="1" dirty="0" smtClean="0">
                <a:solidFill>
                  <a:srgbClr val="92D050"/>
                </a:solidFill>
              </a:rPr>
              <a:t>Sümerbank</a:t>
            </a:r>
            <a:r>
              <a:rPr lang="tr-TR" dirty="0" smtClean="0"/>
              <a:t>  kuruldu.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Ülkedeki madenleri aramak için 1935’te </a:t>
            </a:r>
            <a:r>
              <a:rPr lang="tr-TR" b="1" dirty="0" smtClean="0">
                <a:solidFill>
                  <a:srgbClr val="7030A0"/>
                </a:solidFill>
              </a:rPr>
              <a:t>Maden Tetkik Arama Enstitüsü (M.T.A) </a:t>
            </a:r>
            <a:r>
              <a:rPr lang="tr-TR" dirty="0" smtClean="0"/>
              <a:t>kuruldu. Madenleri işlemek içinde </a:t>
            </a:r>
            <a:r>
              <a:rPr lang="tr-TR" b="1" dirty="0" smtClean="0">
                <a:solidFill>
                  <a:srgbClr val="00B050"/>
                </a:solidFill>
              </a:rPr>
              <a:t>Etibank</a:t>
            </a:r>
            <a:r>
              <a:rPr lang="tr-TR" b="1" dirty="0" smtClean="0"/>
              <a:t> </a:t>
            </a:r>
            <a:r>
              <a:rPr lang="tr-TR" dirty="0" smtClean="0"/>
              <a:t> kuruldu.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1939’da Türkiye’nin ilk demir çelik fabrikası olan </a:t>
            </a:r>
            <a:r>
              <a:rPr lang="tr-TR" b="1" dirty="0" smtClean="0">
                <a:solidFill>
                  <a:srgbClr val="0070C0"/>
                </a:solidFill>
              </a:rPr>
              <a:t>Karabük Demir-Çelik Fabrikası </a:t>
            </a:r>
            <a:r>
              <a:rPr lang="tr-TR" dirty="0" smtClean="0"/>
              <a:t>kuruldu.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Kabotaj Kanunu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1 Temmuz 1926 ‘da “</a:t>
            </a:r>
            <a:r>
              <a:rPr lang="tr-TR" b="1" dirty="0" smtClean="0">
                <a:solidFill>
                  <a:srgbClr val="FF0000"/>
                </a:solidFill>
              </a:rPr>
              <a:t>Kabotaj Kanunu</a:t>
            </a:r>
            <a:r>
              <a:rPr lang="tr-TR" b="1" dirty="0" smtClean="0"/>
              <a:t>” </a:t>
            </a:r>
            <a:r>
              <a:rPr lang="tr-TR" dirty="0" smtClean="0"/>
              <a:t>çıkarıldı. Böylece Türk karasularında yolcu ve yük taşıma hakkı yalnızca Türk gemilerine verildi. Ayrıca </a:t>
            </a:r>
            <a:r>
              <a:rPr lang="tr-TR" b="1" dirty="0" smtClean="0">
                <a:solidFill>
                  <a:schemeClr val="accent1">
                    <a:lumMod val="50000"/>
                  </a:schemeClr>
                </a:solidFill>
              </a:rPr>
              <a:t>Denizbank’ın</a:t>
            </a:r>
            <a:r>
              <a:rPr lang="tr-TR" dirty="0" smtClean="0"/>
              <a:t> kurulmasıyla denizcilik faaliyetleri artmıştır. </a:t>
            </a:r>
          </a:p>
          <a:p>
            <a:endParaRPr lang="tr-TR" dirty="0"/>
          </a:p>
        </p:txBody>
      </p:sp>
      <p:pic>
        <p:nvPicPr>
          <p:cNvPr id="64514" name="Picture 2" descr="http://www.yerliyurt.com/wp-content/uploads/2011/07/kabotaj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050" y="3190893"/>
            <a:ext cx="5133950" cy="36671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makaleyazari.com/wp-content/uploads/2012/02/atat%C3%BCrk%C3%BCn-e%C4%9Fitim-%C3%B6%C4%9Fretim-inkilaplar%C4%B1.jpg"/>
          <p:cNvPicPr>
            <a:picLocks noChangeAspect="1" noChangeArrowheads="1"/>
          </p:cNvPicPr>
          <p:nvPr/>
        </p:nvPicPr>
        <p:blipFill>
          <a:blip r:embed="rId2" cstate="print">
            <a:lum bright="39000"/>
          </a:blip>
          <a:srcRect/>
          <a:stretch>
            <a:fillRect/>
          </a:stretch>
        </p:blipFill>
        <p:spPr bwMode="auto">
          <a:xfrm>
            <a:off x="5076056" y="0"/>
            <a:ext cx="3657600" cy="2981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00325" pitchFamily="2" charset="0"/>
              </a:rPr>
              <a:t>Eğitim</a:t>
            </a:r>
            <a:endParaRPr lang="tr-TR" sz="8800" dirty="0">
              <a:solidFill>
                <a:srgbClr val="FF0000"/>
              </a:solidFill>
              <a:latin typeface="00325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67544" y="1844824"/>
            <a:ext cx="828092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3 Mart 1924’te </a:t>
            </a:r>
            <a:r>
              <a:rPr lang="tr-TR" sz="2000" dirty="0" err="1" smtClean="0">
                <a:solidFill>
                  <a:srgbClr val="FF0000"/>
                </a:solidFill>
              </a:rPr>
              <a:t>Tevhid</a:t>
            </a:r>
            <a:r>
              <a:rPr lang="tr-TR" sz="2000" dirty="0" smtClean="0">
                <a:solidFill>
                  <a:srgbClr val="FF0000"/>
                </a:solidFill>
              </a:rPr>
              <a:t>-i Tedrisat Kanunu </a:t>
            </a:r>
            <a:r>
              <a:rPr lang="tr-TR" sz="2000" dirty="0" smtClean="0"/>
              <a:t>ilan edildi. Eğitim öğretim laikleştirildi. Bütün okullar Milli Eğitim Bakanlığı’na bağlandı. Medrese ve okul ikiliğine son verildi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1 Kasım 1928’de </a:t>
            </a:r>
            <a:r>
              <a:rPr lang="tr-TR" sz="2000" dirty="0" smtClean="0">
                <a:solidFill>
                  <a:schemeClr val="accent2">
                    <a:lumMod val="50000"/>
                  </a:schemeClr>
                </a:solidFill>
              </a:rPr>
              <a:t>Latin Alfabesi </a:t>
            </a:r>
            <a:r>
              <a:rPr lang="tr-TR" sz="2000" dirty="0" smtClean="0"/>
              <a:t>kabul edildi.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15 Nisan 1931’de </a:t>
            </a:r>
            <a:r>
              <a:rPr lang="tr-TR" sz="2000" dirty="0" smtClean="0">
                <a:solidFill>
                  <a:schemeClr val="accent4">
                    <a:lumMod val="50000"/>
                  </a:schemeClr>
                </a:solidFill>
              </a:rPr>
              <a:t>Türk Tarih Kurumu </a:t>
            </a:r>
            <a:r>
              <a:rPr lang="tr-TR" sz="2000" dirty="0" smtClean="0"/>
              <a:t>kuruldu.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12 Temmuz 1932’de </a:t>
            </a:r>
            <a:r>
              <a:rPr lang="tr-TR" sz="2000" dirty="0" smtClean="0">
                <a:solidFill>
                  <a:srgbClr val="FF0000"/>
                </a:solidFill>
              </a:rPr>
              <a:t>Türk Dil Kurumu </a:t>
            </a:r>
            <a:r>
              <a:rPr lang="tr-TR" sz="2000" dirty="0" smtClean="0"/>
              <a:t>kuruldu.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1924’te Topkapı Sarayı müze haline getirildi. Aynı yıl </a:t>
            </a:r>
            <a:r>
              <a:rPr lang="tr-TR" sz="2000" dirty="0" err="1" smtClean="0">
                <a:solidFill>
                  <a:srgbClr val="0070C0"/>
                </a:solidFill>
              </a:rPr>
              <a:t>Etnoğrafya</a:t>
            </a:r>
            <a:r>
              <a:rPr lang="tr-TR" sz="2000" dirty="0" smtClean="0">
                <a:solidFill>
                  <a:srgbClr val="0070C0"/>
                </a:solidFill>
              </a:rPr>
              <a:t> Müzesi ve Güzel Sanatlar Akademisi </a:t>
            </a:r>
            <a:r>
              <a:rPr lang="tr-TR" sz="2000" dirty="0" smtClean="0"/>
              <a:t>açıldı.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1933’te </a:t>
            </a:r>
            <a:r>
              <a:rPr lang="tr-TR" sz="2000" dirty="0" smtClean="0">
                <a:solidFill>
                  <a:srgbClr val="00B050"/>
                </a:solidFill>
              </a:rPr>
              <a:t>İstanbul Üniversitesi ve Ankara Dil Tarih Coğrafya Fakültes</a:t>
            </a:r>
            <a:r>
              <a:rPr lang="tr-TR" sz="2000" dirty="0" smtClean="0"/>
              <a:t>i açıldı.</a:t>
            </a:r>
          </a:p>
          <a:p>
            <a:pPr marL="342900" indent="-342900">
              <a:spcBef>
                <a:spcPct val="20000"/>
              </a:spcBef>
            </a:pPr>
            <a:r>
              <a:rPr lang="tr-TR" sz="2000" b="1" dirty="0" smtClean="0">
                <a:solidFill>
                  <a:srgbClr val="FF0000"/>
                </a:solidFill>
              </a:rPr>
              <a:t>NOT: Türk Dil Kurumu ve Türk Tarih Kurumu’nun kurul- </a:t>
            </a:r>
          </a:p>
          <a:p>
            <a:pPr marL="342900" indent="-342900">
              <a:spcBef>
                <a:spcPct val="20000"/>
              </a:spcBef>
            </a:pPr>
            <a:r>
              <a:rPr lang="tr-TR" sz="2000" b="1" dirty="0" err="1" smtClean="0">
                <a:solidFill>
                  <a:srgbClr val="FF0000"/>
                </a:solidFill>
              </a:rPr>
              <a:t>ması</a:t>
            </a:r>
            <a:r>
              <a:rPr lang="tr-TR" sz="2000" b="1" dirty="0" smtClean="0">
                <a:solidFill>
                  <a:srgbClr val="FF0000"/>
                </a:solidFill>
              </a:rPr>
              <a:t> Atatürk’ün Milliyetçilik ilkesiyle doğrudan ilgilidir</a:t>
            </a:r>
            <a:r>
              <a:rPr lang="tr-TR" sz="2000" dirty="0" smtClean="0"/>
              <a:t>.</a:t>
            </a:r>
            <a:endParaRPr lang="tr-TR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www.kavilcioglu.av.tr/images/img.jpg"/>
          <p:cNvPicPr>
            <a:picLocks noChangeAspect="1" noChangeArrowheads="1"/>
          </p:cNvPicPr>
          <p:nvPr/>
        </p:nvPicPr>
        <p:blipFill>
          <a:blip r:embed="rId2" cstate="print">
            <a:lum bright="35000"/>
          </a:blip>
          <a:srcRect/>
          <a:stretch>
            <a:fillRect/>
          </a:stretch>
        </p:blipFill>
        <p:spPr bwMode="auto">
          <a:xfrm>
            <a:off x="5796136" y="0"/>
            <a:ext cx="2915816" cy="263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00325" pitchFamily="2" charset="0"/>
              </a:rPr>
              <a:t>hukuki</a:t>
            </a:r>
            <a:endParaRPr lang="tr-TR" sz="8800" dirty="0">
              <a:solidFill>
                <a:srgbClr val="FF0000"/>
              </a:solidFill>
              <a:latin typeface="00325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79512" y="2564904"/>
            <a:ext cx="8352928" cy="31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>
                <a:solidFill>
                  <a:srgbClr val="FFC000"/>
                </a:solidFill>
              </a:rPr>
              <a:t>20 Ocak 1921’de</a:t>
            </a:r>
            <a:r>
              <a:rPr lang="tr-TR" dirty="0" smtClean="0">
                <a:solidFill>
                  <a:srgbClr val="FFC000"/>
                </a:solidFill>
              </a:rPr>
              <a:t> </a:t>
            </a:r>
            <a:r>
              <a:rPr lang="tr-TR" dirty="0" smtClean="0"/>
              <a:t>ilk anayasa </a:t>
            </a:r>
            <a:r>
              <a:rPr lang="tr-TR" b="1" dirty="0" smtClean="0">
                <a:solidFill>
                  <a:srgbClr val="FF0000"/>
                </a:solidFill>
              </a:rPr>
              <a:t>Teşkilat-ı Esasiye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ilan edildi.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Cumhuriyetin İlanından sonra </a:t>
            </a:r>
            <a:r>
              <a:rPr lang="tr-TR" b="1" dirty="0" smtClean="0">
                <a:solidFill>
                  <a:schemeClr val="accent1">
                    <a:lumMod val="50000"/>
                  </a:schemeClr>
                </a:solidFill>
              </a:rPr>
              <a:t>1924 Anayasa</a:t>
            </a:r>
            <a:r>
              <a:rPr lang="tr-TR" b="1" dirty="0" smtClean="0"/>
              <a:t>sı</a:t>
            </a:r>
            <a:r>
              <a:rPr lang="tr-TR" dirty="0" smtClean="0"/>
              <a:t> ilan edildi.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17 Şubat 1926’da </a:t>
            </a:r>
            <a:r>
              <a:rPr lang="tr-TR" b="1" dirty="0" smtClean="0">
                <a:solidFill>
                  <a:schemeClr val="accent2">
                    <a:lumMod val="50000"/>
                  </a:schemeClr>
                </a:solidFill>
              </a:rPr>
              <a:t>Medeni Kanun</a:t>
            </a:r>
            <a:r>
              <a:rPr lang="tr-TR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tr-TR" dirty="0" smtClean="0"/>
              <a:t>ilan edildi. İsviçre’den alındı.Buna göre;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a) Birden fazla kadınla evlenme yasaklandı.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b) Mirasta ve boşanmada kadın erkek eşitliği geldi.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8 Mayıs 1928’de </a:t>
            </a:r>
            <a:r>
              <a:rPr lang="tr-TR" b="1" dirty="0" smtClean="0">
                <a:solidFill>
                  <a:srgbClr val="7030A0"/>
                </a:solidFill>
              </a:rPr>
              <a:t>Borçlar Kanunu</a:t>
            </a:r>
            <a:r>
              <a:rPr lang="tr-TR" dirty="0" smtClean="0">
                <a:solidFill>
                  <a:srgbClr val="7030A0"/>
                </a:solidFill>
              </a:rPr>
              <a:t> –</a:t>
            </a:r>
            <a:r>
              <a:rPr lang="tr-TR" b="1" dirty="0" smtClean="0">
                <a:solidFill>
                  <a:srgbClr val="7030A0"/>
                </a:solidFill>
              </a:rPr>
              <a:t>İsviçre</a:t>
            </a:r>
            <a:r>
              <a:rPr lang="tr-TR" dirty="0" smtClean="0"/>
              <a:t>’den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10 Mayıs 1928’de </a:t>
            </a:r>
            <a:r>
              <a:rPr lang="tr-TR" b="1" dirty="0" smtClean="0">
                <a:solidFill>
                  <a:srgbClr val="92D050"/>
                </a:solidFill>
              </a:rPr>
              <a:t>Ticaret Kanunu</a:t>
            </a:r>
            <a:r>
              <a:rPr lang="tr-TR" dirty="0" smtClean="0">
                <a:solidFill>
                  <a:srgbClr val="92D050"/>
                </a:solidFill>
              </a:rPr>
              <a:t>-- </a:t>
            </a:r>
            <a:r>
              <a:rPr lang="tr-TR" b="1" dirty="0" smtClean="0">
                <a:solidFill>
                  <a:srgbClr val="92D050"/>
                </a:solidFill>
              </a:rPr>
              <a:t>Almanya</a:t>
            </a:r>
            <a:r>
              <a:rPr lang="tr-TR" dirty="0" smtClean="0"/>
              <a:t>’dan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 Temmuz 1928’de </a:t>
            </a:r>
            <a:r>
              <a:rPr lang="tr-TR" b="1" dirty="0" smtClean="0">
                <a:solidFill>
                  <a:srgbClr val="00B050"/>
                </a:solidFill>
              </a:rPr>
              <a:t>Ceza Kanunu</a:t>
            </a:r>
            <a:r>
              <a:rPr lang="tr-TR" dirty="0" smtClean="0">
                <a:solidFill>
                  <a:srgbClr val="00B050"/>
                </a:solidFill>
              </a:rPr>
              <a:t> – </a:t>
            </a:r>
            <a:r>
              <a:rPr lang="tr-TR" b="1" dirty="0" smtClean="0">
                <a:solidFill>
                  <a:srgbClr val="00B050"/>
                </a:solidFill>
              </a:rPr>
              <a:t>İtalya</a:t>
            </a:r>
            <a:r>
              <a:rPr lang="tr-TR" dirty="0" smtClean="0"/>
              <a:t>’dan alınarak  ilan edildi.</a:t>
            </a:r>
            <a:r>
              <a:rPr lang="tr-TR" sz="2800" dirty="0" smtClean="0"/>
              <a:t> </a:t>
            </a:r>
            <a:endParaRPr lang="tr-TR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00325" pitchFamily="2" charset="0"/>
              </a:rPr>
              <a:t>toplumsal</a:t>
            </a:r>
            <a:endParaRPr lang="tr-TR" sz="8800" dirty="0">
              <a:solidFill>
                <a:srgbClr val="FF0000"/>
              </a:solidFill>
              <a:latin typeface="00325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39552" y="1988840"/>
            <a:ext cx="6336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92D050"/>
                </a:solidFill>
              </a:rPr>
              <a:t>-Şapka Kanunu</a:t>
            </a:r>
          </a:p>
          <a:p>
            <a:r>
              <a:rPr lang="tr-TR" sz="2400" i="1" dirty="0" smtClean="0">
                <a:solidFill>
                  <a:srgbClr val="FFC000"/>
                </a:solidFill>
              </a:rPr>
              <a:t>-Dini Yasaklar</a:t>
            </a:r>
          </a:p>
          <a:p>
            <a:r>
              <a:rPr lang="tr-TR" sz="2400" i="1" dirty="0" smtClean="0">
                <a:solidFill>
                  <a:srgbClr val="00B0F0"/>
                </a:solidFill>
              </a:rPr>
              <a:t>-Takvim Ve Tatil Günleri</a:t>
            </a:r>
          </a:p>
          <a:p>
            <a:r>
              <a:rPr lang="tr-TR" sz="2400" i="1" dirty="0" smtClean="0">
                <a:solidFill>
                  <a:srgbClr val="7030A0"/>
                </a:solidFill>
              </a:rPr>
              <a:t>-Kadınlara Haklar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centkoleji.com/assets/Resimler-Genel/533%20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18254"/>
            <a:ext cx="4585692" cy="6343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Şapka Kanunu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466728" cy="4873752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25 Kasım 1925’de </a:t>
            </a:r>
            <a:r>
              <a:rPr lang="tr-TR" b="1" dirty="0" smtClean="0"/>
              <a:t>“Şapka Kanunu</a:t>
            </a:r>
            <a:r>
              <a:rPr lang="tr-TR" dirty="0" smtClean="0"/>
              <a:t> “ çıkarıldı.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tr-TR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Artık fes ve sarıklar değil daha çağdaş olan şapka takmak zorunluydu.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1.bp.blogspot.com/_e0GvDEcJ-Js/TNr2Wt4cgbI/AAAAAAAAAt8/OXwF2-NdTIY/s640/4.JPG"/>
          <p:cNvPicPr>
            <a:picLocks noChangeAspect="1" noChangeArrowheads="1"/>
          </p:cNvPicPr>
          <p:nvPr/>
        </p:nvPicPr>
        <p:blipFill>
          <a:blip r:embed="rId2" cstate="print">
            <a:lum bright="42000" contrast="-18000"/>
          </a:blip>
          <a:srcRect/>
          <a:stretch>
            <a:fillRect/>
          </a:stretch>
        </p:blipFill>
        <p:spPr bwMode="auto">
          <a:xfrm>
            <a:off x="755576" y="1268760"/>
            <a:ext cx="7668344" cy="5392833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Dini Yasaklar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30 Kasım 1925’de  </a:t>
            </a:r>
            <a:r>
              <a:rPr lang="tr-TR" b="1" dirty="0" smtClean="0">
                <a:solidFill>
                  <a:srgbClr val="FFC000"/>
                </a:solidFill>
              </a:rPr>
              <a:t>Tekke , Zaviye ve Türbeler</a:t>
            </a:r>
            <a:r>
              <a:rPr lang="tr-TR" dirty="0" smtClean="0">
                <a:solidFill>
                  <a:srgbClr val="FFC000"/>
                </a:solidFill>
              </a:rPr>
              <a:t>  </a:t>
            </a:r>
            <a:r>
              <a:rPr lang="tr-TR" dirty="0" smtClean="0"/>
              <a:t>çıkarılan bir kanunla kapatıldı.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1934 çıkarılan bir kanunla </a:t>
            </a:r>
            <a:r>
              <a:rPr lang="tr-TR" b="1" dirty="0" smtClean="0">
                <a:solidFill>
                  <a:srgbClr val="C00000"/>
                </a:solidFill>
              </a:rPr>
              <a:t>Din görevlilerinin dini elbiselerle  ibadet yerleri dışında dolaşmaları </a:t>
            </a:r>
            <a:r>
              <a:rPr lang="tr-TR" dirty="0" smtClean="0"/>
              <a:t>en yetkili kişi hariç  (Diyanet İşleri Başkanı gibi) dışında yasaklandı.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143000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00325" pitchFamily="2" charset="0"/>
              </a:rPr>
              <a:t>Siyasi</a:t>
            </a:r>
            <a:endParaRPr lang="tr-TR" sz="8800" dirty="0">
              <a:solidFill>
                <a:srgbClr val="FF0000"/>
              </a:solidFill>
              <a:latin typeface="00325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39552" y="1988840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92D050"/>
                </a:solidFill>
              </a:rPr>
              <a:t>-Cumhuriyet’in İlanı</a:t>
            </a:r>
          </a:p>
          <a:p>
            <a:r>
              <a:rPr lang="tr-TR" sz="2400" i="1" dirty="0" smtClean="0">
                <a:solidFill>
                  <a:srgbClr val="FFC000"/>
                </a:solidFill>
              </a:rPr>
              <a:t>-Cumhuriyet Halk Fırkası</a:t>
            </a:r>
          </a:p>
          <a:p>
            <a:r>
              <a:rPr lang="tr-TR" sz="2400" i="1" dirty="0" smtClean="0">
                <a:solidFill>
                  <a:srgbClr val="00B0F0"/>
                </a:solidFill>
              </a:rPr>
              <a:t>-Terakkiperver Fırkası</a:t>
            </a:r>
          </a:p>
          <a:p>
            <a:r>
              <a:rPr lang="tr-TR" sz="2400" i="1" dirty="0" smtClean="0">
                <a:solidFill>
                  <a:srgbClr val="7030A0"/>
                </a:solidFill>
              </a:rPr>
              <a:t>-Atatürk’e Suikast Girişimi</a:t>
            </a:r>
          </a:p>
          <a:p>
            <a:r>
              <a:rPr lang="tr-TR" sz="2400" i="1" dirty="0" smtClean="0">
                <a:solidFill>
                  <a:srgbClr val="FF0000"/>
                </a:solidFill>
              </a:rPr>
              <a:t>-Serbest Cumhuriyet Fırkası</a:t>
            </a:r>
            <a:endParaRPr lang="tr-TR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encrypted-tbn2.gstatic.com/images?q=tbn:ANd9GcS9-d5lZEivdTwgFsb9apYF-_qamBHUGOeF3NszRSrWXdc7kF9h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88640"/>
            <a:ext cx="1838325" cy="2495551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Takvim Ve Tatil Günleri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251520" y="1628800"/>
            <a:ext cx="7776864" cy="4873752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1925 Yılında  Hicri ve Rumi takvimler kaldırılarak </a:t>
            </a:r>
            <a:r>
              <a:rPr lang="tr-TR" b="1" dirty="0" smtClean="0">
                <a:solidFill>
                  <a:srgbClr val="C00000"/>
                </a:solidFill>
              </a:rPr>
              <a:t>Miladi Takvim</a:t>
            </a:r>
            <a:r>
              <a:rPr lang="tr-TR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kabul edildi.1 Ocak 1926 dan itibaren uygulamaya geçildi.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1931</a:t>
            </a:r>
            <a:r>
              <a:rPr lang="tr-TR" dirty="0" smtClean="0"/>
              <a:t> Yılında bir kanunla Okka ,arşın vb.  yöresel ölçü birimleri yerine </a:t>
            </a:r>
            <a:r>
              <a:rPr lang="tr-TR" b="1" dirty="0" smtClean="0">
                <a:solidFill>
                  <a:srgbClr val="FF0000"/>
                </a:solidFill>
              </a:rPr>
              <a:t>Kilo, metre ve litre gibi ölçü birimleri kabul edildi.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1935 </a:t>
            </a:r>
            <a:r>
              <a:rPr lang="tr-TR" dirty="0" smtClean="0"/>
              <a:t>Yılında </a:t>
            </a:r>
            <a:r>
              <a:rPr lang="tr-TR" b="1" dirty="0" smtClean="0">
                <a:solidFill>
                  <a:srgbClr val="002060"/>
                </a:solidFill>
              </a:rPr>
              <a:t>hafta sonu tatili</a:t>
            </a:r>
            <a:r>
              <a:rPr lang="tr-TR" dirty="0" smtClean="0">
                <a:solidFill>
                  <a:srgbClr val="002060"/>
                </a:solidFill>
              </a:rPr>
              <a:t> </a:t>
            </a:r>
            <a:r>
              <a:rPr lang="tr-TR" dirty="0" smtClean="0"/>
              <a:t>Cuma’dan  </a:t>
            </a:r>
            <a:r>
              <a:rPr lang="tr-TR" b="1" dirty="0" smtClean="0">
                <a:solidFill>
                  <a:srgbClr val="00B050"/>
                </a:solidFill>
              </a:rPr>
              <a:t>Pazar</a:t>
            </a:r>
            <a:r>
              <a:rPr lang="tr-TR" dirty="0" smtClean="0">
                <a:solidFill>
                  <a:srgbClr val="00B050"/>
                </a:solidFill>
              </a:rPr>
              <a:t> </a:t>
            </a:r>
            <a:r>
              <a:rPr lang="tr-TR" b="1" dirty="0" smtClean="0">
                <a:solidFill>
                  <a:srgbClr val="00B050"/>
                </a:solidFill>
              </a:rPr>
              <a:t>gününe alındı.</a:t>
            </a:r>
            <a:endParaRPr lang="tr-TR" dirty="0" smtClean="0">
              <a:solidFill>
                <a:srgbClr val="00B050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encrypted-tbn3.gstatic.com/images?q=tbn:ANd9GcQNZ6edXaYg48lJYmcYOVzFfHCsNyI_7AyLDfMUlF-c8DwWf6mL"/>
          <p:cNvPicPr>
            <a:picLocks noChangeAspect="1" noChangeArrowheads="1"/>
          </p:cNvPicPr>
          <p:nvPr/>
        </p:nvPicPr>
        <p:blipFill>
          <a:blip r:embed="rId3" cstate="print">
            <a:lum bright="47000" contrast="40000"/>
          </a:blip>
          <a:srcRect/>
          <a:stretch>
            <a:fillRect/>
          </a:stretch>
        </p:blipFill>
        <p:spPr bwMode="auto">
          <a:xfrm>
            <a:off x="5004048" y="0"/>
            <a:ext cx="3737595" cy="2424748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Kadınlara Haklar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24 Haziran 1934’te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Soyadı Kanunu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kabul edildi.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>
                <a:solidFill>
                  <a:srgbClr val="FFC000"/>
                </a:solidFill>
              </a:rPr>
              <a:t>Türk Kadınına Siyasi Haklar</a:t>
            </a:r>
            <a:r>
              <a:rPr lang="tr-TR" dirty="0" smtClean="0"/>
              <a:t> Verildi.Buna göre;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  a) 30 Nisan 1930’da  </a:t>
            </a:r>
            <a:r>
              <a:rPr lang="tr-TR" dirty="0" smtClean="0">
                <a:solidFill>
                  <a:srgbClr val="00B050"/>
                </a:solidFill>
              </a:rPr>
              <a:t>belediye</a:t>
            </a:r>
            <a:r>
              <a:rPr lang="tr-TR" dirty="0" smtClean="0"/>
              <a:t> seçimlerinde seçmen olma hakkı, 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  b) 26 Ekim 1933’te </a:t>
            </a:r>
            <a:r>
              <a:rPr lang="tr-TR" dirty="0" smtClean="0">
                <a:solidFill>
                  <a:srgbClr val="00B0F0"/>
                </a:solidFill>
              </a:rPr>
              <a:t>muhtar</a:t>
            </a:r>
            <a:r>
              <a:rPr lang="tr-TR" dirty="0" smtClean="0"/>
              <a:t> seçme ve köy ihtiyar heyetine seçilme hakkı,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  c) 5 Aralık 1934’te </a:t>
            </a:r>
            <a:r>
              <a:rPr lang="tr-TR" dirty="0" smtClean="0">
                <a:solidFill>
                  <a:srgbClr val="0070C0"/>
                </a:solidFill>
              </a:rPr>
              <a:t>milletvekili</a:t>
            </a:r>
            <a:r>
              <a:rPr lang="tr-TR" dirty="0" smtClean="0"/>
              <a:t> seçilme ve seçme hakkı verildi.</a:t>
            </a:r>
            <a:endParaRPr lang="tr-TR" b="1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>
                <a:solidFill>
                  <a:srgbClr val="FF0000"/>
                </a:solidFill>
              </a:rPr>
              <a:t>NOT: </a:t>
            </a:r>
            <a:r>
              <a:rPr lang="tr-TR" dirty="0" smtClean="0">
                <a:solidFill>
                  <a:srgbClr val="FF0000"/>
                </a:solidFill>
              </a:rPr>
              <a:t>Bir çok Avrupa ülkesinde Türk kadınından yıllar sonra milletvekili seçilme hakkı veril-</a:t>
            </a:r>
            <a:r>
              <a:rPr lang="tr-TR" dirty="0" err="1" smtClean="0">
                <a:solidFill>
                  <a:srgbClr val="FF0000"/>
                </a:solidFill>
              </a:rPr>
              <a:t>miştir</a:t>
            </a:r>
            <a:r>
              <a:rPr lang="tr-TR" dirty="0" smtClean="0">
                <a:solidFill>
                  <a:srgbClr val="FF0000"/>
                </a:solidFill>
              </a:rPr>
              <a:t>.Türkiye’de 1935 Yılındaki yapılan seçimlerde meclise 18 kadın milletvekili girmeyi başarmıştır.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3.bp.blogspot.com/-2SYnlGIW1nQ/UI27c1EfVeI/AAAAAAAAB6E/HSvZTIzsEgA/s1600/ata3.jpg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tretch>
            <a:fillRect/>
          </a:stretch>
        </p:blipFill>
        <p:spPr bwMode="auto">
          <a:xfrm>
            <a:off x="1691680" y="692696"/>
            <a:ext cx="5652120" cy="3625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>
            <a:off x="179512" y="3717032"/>
            <a:ext cx="874846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tr-TR" sz="2000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>
                <a:solidFill>
                  <a:srgbClr val="00B050"/>
                </a:solidFill>
              </a:rPr>
              <a:t>28 Ekim </a:t>
            </a:r>
            <a:r>
              <a:rPr lang="tr-TR" sz="2000" dirty="0" smtClean="0"/>
              <a:t>akşamı Mustafa Kemal birkaç arkadaşını yemeğe davet etti.Yemek esnasında,"</a:t>
            </a:r>
            <a:r>
              <a:rPr lang="tr-TR" sz="2000" dirty="0" smtClean="0">
                <a:solidFill>
                  <a:srgbClr val="00B0F0"/>
                </a:solidFill>
              </a:rPr>
              <a:t>Arkadaşlar yarın Cumhuriyeti ilan edeceğiz!</a:t>
            </a:r>
            <a:r>
              <a:rPr lang="tr-TR" sz="2000" dirty="0" smtClean="0"/>
              <a:t>" dedi.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Sofrada bulunanlar,Mustafa Kemal'in bu fikrine katıldılar.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000" dirty="0" smtClean="0"/>
              <a:t>O gece </a:t>
            </a:r>
            <a:r>
              <a:rPr lang="tr-TR" sz="2000" dirty="0" smtClean="0">
                <a:solidFill>
                  <a:srgbClr val="0070C0"/>
                </a:solidFill>
              </a:rPr>
              <a:t>İsmet Paşa </a:t>
            </a:r>
            <a:r>
              <a:rPr lang="tr-TR" sz="2000" dirty="0" smtClean="0"/>
              <a:t>ile birlikte Anayasanın değiştirilmesi için bir kanun tasarısı hazırlayarak ilk Anayasanın birinci maddesinin sonuna "</a:t>
            </a:r>
            <a:r>
              <a:rPr lang="tr-TR" sz="2000" dirty="0" smtClean="0">
                <a:solidFill>
                  <a:srgbClr val="FF0000"/>
                </a:solidFill>
              </a:rPr>
              <a:t>Türkiye Devletinin şekli Cumhuriyettir</a:t>
            </a:r>
            <a:r>
              <a:rPr lang="tr-TR" sz="2000" dirty="0" smtClean="0"/>
              <a:t>" cümlesini ilave ettiler.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67544" y="0"/>
            <a:ext cx="7992888" cy="830997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tr-TR" sz="4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Cumhuriyetin İlanı</a:t>
            </a:r>
            <a:endParaRPr lang="tr-TR" sz="4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Cumhuriyet Halk Fırkası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3200" dirty="0" smtClean="0">
                <a:latin typeface="Aldine721 Lt BT" pitchFamily="18" charset="0"/>
              </a:rPr>
              <a:t>Atatürk ve Arkadaşları 1922 Yılında Türkiye’nin ilk siyasi partisi olan </a:t>
            </a:r>
            <a:r>
              <a:rPr lang="tr-TR" sz="3200" dirty="0" smtClean="0">
                <a:solidFill>
                  <a:srgbClr val="FFC000"/>
                </a:solidFill>
                <a:latin typeface="Aldine721 Lt BT" pitchFamily="18" charset="0"/>
              </a:rPr>
              <a:t>Halk Fırkası’nı </a:t>
            </a:r>
            <a:r>
              <a:rPr lang="tr-TR" sz="3200" dirty="0" smtClean="0">
                <a:latin typeface="Aldine721 Lt BT" pitchFamily="18" charset="0"/>
              </a:rPr>
              <a:t>kurdular.</a:t>
            </a:r>
          </a:p>
          <a:p>
            <a:endParaRPr lang="tr-TR" sz="3200" dirty="0" smtClean="0">
              <a:latin typeface="Aldine721 Lt BT" pitchFamily="18" charset="0"/>
            </a:endParaRPr>
          </a:p>
          <a:p>
            <a:r>
              <a:rPr lang="tr-TR" sz="3200" dirty="0" smtClean="0">
                <a:latin typeface="Aldine721 Lt BT" pitchFamily="18" charset="0"/>
              </a:rPr>
              <a:t>İleriki zamanlarda fırkanın adı</a:t>
            </a:r>
            <a:r>
              <a:rPr lang="tr-TR" dirty="0" smtClean="0">
                <a:latin typeface="Aldine721 Lt BT" pitchFamily="18" charset="0"/>
              </a:rPr>
              <a:t> </a:t>
            </a:r>
            <a:r>
              <a:rPr lang="tr-TR" sz="3200" dirty="0" smtClean="0">
                <a:solidFill>
                  <a:srgbClr val="00B0F0"/>
                </a:solidFill>
                <a:latin typeface="Aldine721 Lt BT" pitchFamily="18" charset="0"/>
              </a:rPr>
              <a:t>Cumhuriyet Halk Fırkası </a:t>
            </a:r>
            <a:r>
              <a:rPr lang="tr-TR" sz="3200" dirty="0" smtClean="0">
                <a:latin typeface="Aldine721 Lt BT" pitchFamily="18" charset="0"/>
              </a:rPr>
              <a:t>olmuştur.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Terakki Perver Cemiyeti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Atatürk, mecliste tek bir partinin varlığından rahatsızlık duyuyordu. Çünkü diğer partiler de olmalıydı ki hükümet eleştirilsin ve eksikler ya da yenilikler ortaya konulsun.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Atatürk’ün bu düşüncesini öğrenen diğer milletvekilleri,</a:t>
            </a:r>
            <a:r>
              <a:rPr lang="tr-TR" b="1" dirty="0" smtClean="0">
                <a:solidFill>
                  <a:srgbClr val="FF0000"/>
                </a:solidFill>
              </a:rPr>
              <a:t>1925 </a:t>
            </a:r>
            <a:r>
              <a:rPr lang="tr-TR" b="1" dirty="0" smtClean="0"/>
              <a:t>yılında </a:t>
            </a:r>
            <a:r>
              <a:rPr lang="tr-TR" b="1" dirty="0" smtClean="0">
                <a:solidFill>
                  <a:srgbClr val="00B0F0"/>
                </a:solidFill>
              </a:rPr>
              <a:t>Terakki Perver Cumhuriyet Fırkası</a:t>
            </a:r>
            <a:r>
              <a:rPr lang="tr-TR" b="1" dirty="0" smtClean="0"/>
              <a:t>’nı kurdular.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00B050"/>
                </a:solidFill>
              </a:rPr>
              <a:t>(17 KASIM 1924)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7467600" cy="1143000"/>
          </a:xfrm>
        </p:spPr>
        <p:txBody>
          <a:bodyPr/>
          <a:lstStyle/>
          <a:p>
            <a:r>
              <a:rPr lang="tr-TR" dirty="0" smtClean="0"/>
              <a:t>Terakki Perver Kurucuları</a:t>
            </a:r>
            <a:endParaRPr lang="tr-TR" dirty="0"/>
          </a:p>
        </p:txBody>
      </p:sp>
      <p:pic>
        <p:nvPicPr>
          <p:cNvPr id="5" name="4 Küçük Resim Yer Tutucusu" descr="ADNAN ADIVA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2348880"/>
            <a:ext cx="1928812" cy="2476500"/>
          </a:xfrm>
          <a:prstGeom prst="rect">
            <a:avLst/>
          </a:prstGeom>
        </p:spPr>
      </p:pic>
      <p:sp>
        <p:nvSpPr>
          <p:cNvPr id="6" name="3 Metin Yer Tutucusu"/>
          <p:cNvSpPr txBox="1">
            <a:spLocks/>
          </p:cNvSpPr>
          <p:nvPr/>
        </p:nvSpPr>
        <p:spPr>
          <a:xfrm>
            <a:off x="0" y="4869160"/>
            <a:ext cx="9144000" cy="123825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ADNAN ADIVAR -KAZIM KARABEKİR -ALİ FUAT PAŞA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RAUF</a:t>
            </a: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RBAY</a:t>
            </a:r>
          </a:p>
        </p:txBody>
      </p:sp>
      <p:pic>
        <p:nvPicPr>
          <p:cNvPr id="7" name="5 Resim" descr="karabeki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20888"/>
            <a:ext cx="20716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6 Resim" descr="ALİ FUAT PAŞ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420888"/>
            <a:ext cx="19288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7 Resim" descr="RAUF ORBAY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2420888"/>
            <a:ext cx="18573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Şeyh Sait İsyanı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spcBef>
                <a:spcPct val="20000"/>
              </a:spcBef>
            </a:pPr>
            <a:r>
              <a:rPr lang="tr-TR" dirty="0" smtClean="0">
                <a:solidFill>
                  <a:srgbClr val="FF0000"/>
                </a:solidFill>
              </a:rPr>
              <a:t>ŞEYH SAİT İSYANI</a:t>
            </a:r>
            <a:r>
              <a:rPr lang="tr-TR" dirty="0" smtClean="0"/>
              <a:t>, TÜRKİYE CUMHURİYETİ’NE YÖNELİK </a:t>
            </a:r>
            <a:r>
              <a:rPr lang="tr-TR" dirty="0" smtClean="0">
                <a:solidFill>
                  <a:srgbClr val="92D050"/>
                </a:solidFill>
              </a:rPr>
              <a:t>İLK</a:t>
            </a:r>
            <a:r>
              <a:rPr lang="tr-TR" dirty="0" smtClean="0"/>
              <a:t> İSYANDIR. BU İSYANIN,DOĞU ANADOLU BÖLGESİ’NDE KISA SÜREDE YAYILMASI ÜZERİNE TBMM, BU İSYANIN BASTIRILMASI İÇİN BİR TAKIM ÖNLEMLER ALDI.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dirty="0" smtClean="0"/>
              <a:t>BU ÖNLEMLER;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    </a:t>
            </a:r>
            <a:r>
              <a:rPr lang="tr-TR" dirty="0" smtClean="0">
                <a:solidFill>
                  <a:srgbClr val="0070C0"/>
                </a:solidFill>
              </a:rPr>
              <a:t>A)DOĞU ANADOLU’YA ORDUNUN GÖNDERİLMESİ VE DOĞU ANADOLU’DA SIKI YÖNETİM İLAN EDİLMESİ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    </a:t>
            </a:r>
            <a:r>
              <a:rPr lang="tr-TR" dirty="0" smtClean="0">
                <a:solidFill>
                  <a:srgbClr val="FFC000"/>
                </a:solidFill>
              </a:rPr>
              <a:t>B)TAKRİR-İ SÜKÜN KANUNU’NUN ÇIKARIMASI</a:t>
            </a:r>
          </a:p>
          <a:p>
            <a:pPr marL="342900" indent="-342900">
              <a:spcBef>
                <a:spcPct val="20000"/>
              </a:spcBef>
            </a:pPr>
            <a:r>
              <a:rPr lang="tr-TR" dirty="0" smtClean="0"/>
              <a:t>                 </a:t>
            </a:r>
            <a:r>
              <a:rPr lang="tr-TR" dirty="0" smtClean="0">
                <a:solidFill>
                  <a:srgbClr val="00B050"/>
                </a:solidFill>
              </a:rPr>
              <a:t>C)SUÇLULARIN YARGILANMASI İÇİN İSTİKLAL MAHKEMELERİN KURULMASI</a:t>
            </a:r>
          </a:p>
          <a:p>
            <a:pPr marL="342900" indent="-342900">
              <a:spcBef>
                <a:spcPct val="20000"/>
              </a:spcBef>
            </a:pPr>
            <a:r>
              <a:rPr lang="tr-TR" b="1" dirty="0" smtClean="0">
                <a:solidFill>
                  <a:srgbClr val="C00000"/>
                </a:solidFill>
              </a:rPr>
              <a:t>    BU İSYANIN ÇIKMASINA NEDEN OLAN TERAKKİ PERVER CUMHURİYET FIRKASI KAPATILMIŞTIR. (5 HAZİRAN 1925)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Suikast Girişimi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Partinin kapatılmasını hazmedemeyen bazı gruplar Atatürk’e suikast girişiminde bulundu. Girişimin bir ihbar sonucu ortaya çıkması üzerine Atatürk;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         </a:t>
            </a:r>
            <a:r>
              <a:rPr lang="tr-TR" b="1" dirty="0" smtClean="0">
                <a:solidFill>
                  <a:srgbClr val="FF0000"/>
                </a:solidFill>
              </a:rPr>
              <a:t>“</a:t>
            </a:r>
            <a:r>
              <a:rPr lang="tr-TR" b="1" u="sng" dirty="0" smtClean="0">
                <a:solidFill>
                  <a:srgbClr val="FF0000"/>
                </a:solidFill>
              </a:rPr>
              <a:t>BENİM NAÇİZ VÜCUDUM ELBET BİR GÜN TOPRAK OLACAKTIR.ANCAK TÜRKİYE CUMHURİYETİ,İLELEBET PAYİDAR OLACAKTIR.</a:t>
            </a:r>
            <a:r>
              <a:rPr lang="tr-TR" b="1" dirty="0" smtClean="0">
                <a:solidFill>
                  <a:srgbClr val="FF0000"/>
                </a:solidFill>
              </a:rPr>
              <a:t>”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b="1" dirty="0" smtClean="0"/>
              <a:t>sözünü söylemiştir.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Serbest Cumhuriyet Fırkası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tr-TR" dirty="0" smtClean="0"/>
              <a:t>1930 yılında </a:t>
            </a:r>
            <a:r>
              <a:rPr lang="tr-TR" dirty="0" smtClean="0">
                <a:solidFill>
                  <a:srgbClr val="FF0000"/>
                </a:solidFill>
              </a:rPr>
              <a:t>Çok Partili Hayat </a:t>
            </a:r>
            <a:r>
              <a:rPr lang="tr-TR" dirty="0" smtClean="0"/>
              <a:t>için tekrar denemeye geçildi ve 2. parti olarak </a:t>
            </a:r>
            <a:r>
              <a:rPr lang="tr-TR" dirty="0" smtClean="0">
                <a:solidFill>
                  <a:srgbClr val="0070C0"/>
                </a:solidFill>
              </a:rPr>
              <a:t>Serbest Cumhuriyet Fırkası </a:t>
            </a:r>
            <a:r>
              <a:rPr lang="tr-TR" dirty="0" smtClean="0"/>
              <a:t>kuruldu.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tr-TR" dirty="0" smtClean="0"/>
              <a:t>Fakat parti kuruluşundan bir müddet sonra bazı milletvekilleri dini şekilde siyasete girince </a:t>
            </a:r>
            <a:r>
              <a:rPr lang="tr-TR" dirty="0" smtClean="0">
                <a:solidFill>
                  <a:srgbClr val="FFC000"/>
                </a:solidFill>
              </a:rPr>
              <a:t>Menemen İsyanı </a:t>
            </a:r>
            <a:r>
              <a:rPr lang="tr-TR" dirty="0" smtClean="0"/>
              <a:t>sonrası parti </a:t>
            </a:r>
            <a:r>
              <a:rPr lang="tr-TR" dirty="0" smtClean="0">
                <a:solidFill>
                  <a:srgbClr val="92D050"/>
                </a:solidFill>
              </a:rPr>
              <a:t>17 Kasım 1930 </a:t>
            </a:r>
            <a:r>
              <a:rPr lang="tr-TR" dirty="0" smtClean="0"/>
              <a:t>yılında kapatılır.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tr-TR" dirty="0" smtClean="0"/>
              <a:t> Bu denemelerden sonra 1945’e kadar çok partili hayata geçilememiştir.</a:t>
            </a:r>
            <a:endParaRPr lang="tr-TR" b="1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72</TotalTime>
  <Words>988</Words>
  <Application>Microsoft Office PowerPoint</Application>
  <PresentationFormat>Ekran Gösterisi (4:3)</PresentationFormat>
  <Paragraphs>106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21</vt:i4>
      </vt:variant>
    </vt:vector>
  </HeadingPairs>
  <TitlesOfParts>
    <vt:vector size="24" baseType="lpstr">
      <vt:lpstr>Hisse Senedi</vt:lpstr>
      <vt:lpstr>Cumba</vt:lpstr>
      <vt:lpstr>1_Cumba</vt:lpstr>
      <vt:lpstr>Tüm İnkılaplar</vt:lpstr>
      <vt:lpstr>Siyasi</vt:lpstr>
      <vt:lpstr>Slayt 3</vt:lpstr>
      <vt:lpstr>Cumhuriyet Halk Fırkası</vt:lpstr>
      <vt:lpstr>Terakki Perver Cemiyeti</vt:lpstr>
      <vt:lpstr>Terakki Perver Kurucuları</vt:lpstr>
      <vt:lpstr>Şeyh Sait İsyanı</vt:lpstr>
      <vt:lpstr>Suikast Girişimi</vt:lpstr>
      <vt:lpstr>Serbest Cumhuriyet Fırkası</vt:lpstr>
      <vt:lpstr>Ekonomi</vt:lpstr>
      <vt:lpstr>İzmir İktisat Kongrresi Ve Misak-ı İktisadi</vt:lpstr>
      <vt:lpstr>Aşar Vergisi</vt:lpstr>
      <vt:lpstr>Sanayi</vt:lpstr>
      <vt:lpstr>Kabotaj Kanunu</vt:lpstr>
      <vt:lpstr>Eğitim</vt:lpstr>
      <vt:lpstr>hukuki</vt:lpstr>
      <vt:lpstr>toplumsal</vt:lpstr>
      <vt:lpstr>Şapka Kanunu</vt:lpstr>
      <vt:lpstr>Dini Yasaklar</vt:lpstr>
      <vt:lpstr>Takvim Ve Tatil Günleri</vt:lpstr>
      <vt:lpstr>Kadınlara Haklar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2013-02-26T20:44:21Z</dcterms:created>
  <dcterms:modified xsi:type="dcterms:W3CDTF">2016-02-09T16:21:49Z</dcterms:modified>
  <cp:category>www.sorubak.com</cp:category>
</cp:coreProperties>
</file>