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6" r:id="rId23"/>
    <p:sldId id="278" r:id="rId24"/>
    <p:sldId id="279" r:id="rId25"/>
    <p:sldId id="280" r:id="rId26"/>
    <p:sldId id="281" r:id="rId27"/>
    <p:sldId id="282" r:id="rId2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26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4140454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320891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2710754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4182812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957303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848052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277833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3282877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1284865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904765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3BDB0B1-3D81-4062-B868-484C056D5388}" type="datetimeFigureOut">
              <a:rPr lang="tr-TR" smtClean="0"/>
              <a:pPr/>
              <a:t>30.03.2016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1533171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DB0B1-3D81-4062-B868-484C056D5388}" type="datetimeFigureOut">
              <a:rPr lang="tr-TR" smtClean="0"/>
              <a:pPr/>
              <a:t>30.03.2016</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BB040-6535-4DB0-ACD8-A13F5187361A}" type="slidenum">
              <a:rPr lang="tr-TR" smtClean="0"/>
              <a:pPr/>
              <a:t>‹#›</a:t>
            </a:fld>
            <a:endParaRPr lang="tr-TR"/>
          </a:p>
        </p:txBody>
      </p:sp>
    </p:spTree>
    <p:extLst>
      <p:ext uri="{BB962C8B-B14F-4D97-AF65-F5344CB8AC3E}">
        <p14:creationId xmlns:p14="http://schemas.microsoft.com/office/powerpoint/2010/main" xmlns="" val="38335717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495759"/>
            <a:ext cx="9144000" cy="1130320"/>
          </a:xfrm>
        </p:spPr>
        <p:txBody>
          <a:bodyPr>
            <a:normAutofit/>
          </a:bodyPr>
          <a:lstStyle/>
          <a:p>
            <a:r>
              <a:rPr lang="tr-TR" sz="7200" dirty="0" smtClean="0">
                <a:solidFill>
                  <a:srgbClr val="FF0000"/>
                </a:solidFill>
              </a:rPr>
              <a:t>ANLATIM BİÇİMLERİ</a:t>
            </a:r>
            <a:endParaRPr lang="tr-TR" sz="7200" dirty="0">
              <a:solidFill>
                <a:srgbClr val="FF0000"/>
              </a:solidFill>
            </a:endParaRPr>
          </a:p>
        </p:txBody>
      </p:sp>
      <p:sp>
        <p:nvSpPr>
          <p:cNvPr id="3" name="Alt Başlık 2"/>
          <p:cNvSpPr>
            <a:spLocks noGrp="1"/>
          </p:cNvSpPr>
          <p:nvPr>
            <p:ph type="subTitle" idx="1"/>
          </p:nvPr>
        </p:nvSpPr>
        <p:spPr>
          <a:xfrm>
            <a:off x="1524000" y="1861851"/>
            <a:ext cx="9144000" cy="4131325"/>
          </a:xfrm>
        </p:spPr>
        <p:txBody>
          <a:bodyPr>
            <a:normAutofit/>
          </a:bodyPr>
          <a:lstStyle/>
          <a:p>
            <a:r>
              <a:rPr lang="tr-TR" sz="4400" dirty="0" smtClean="0"/>
              <a:t>1.Açıklayıcı Anlatım</a:t>
            </a:r>
          </a:p>
          <a:p>
            <a:r>
              <a:rPr lang="tr-TR" sz="4400" dirty="0" smtClean="0"/>
              <a:t>2.Tartışmacı Anlatım</a:t>
            </a:r>
          </a:p>
          <a:p>
            <a:r>
              <a:rPr lang="tr-TR" sz="4400" dirty="0" smtClean="0"/>
              <a:t>3.Öyküleyici Anlatım</a:t>
            </a:r>
          </a:p>
          <a:p>
            <a:r>
              <a:rPr lang="tr-TR" sz="4400" dirty="0" smtClean="0"/>
              <a:t>4.Betimleyici Anlatım</a:t>
            </a:r>
            <a:endParaRPr lang="tr-TR" sz="4400" dirty="0"/>
          </a:p>
        </p:txBody>
      </p:sp>
    </p:spTree>
    <p:extLst>
      <p:ext uri="{BB962C8B-B14F-4D97-AF65-F5344CB8AC3E}">
        <p14:creationId xmlns:p14="http://schemas.microsoft.com/office/powerpoint/2010/main" xmlns="" val="36465892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663410" cy="1325563"/>
          </a:xfrm>
        </p:spPr>
        <p:txBody>
          <a:bodyPr>
            <a:normAutofit/>
          </a:bodyPr>
          <a:lstStyle/>
          <a:p>
            <a:r>
              <a:rPr lang="tr-TR" dirty="0" smtClean="0"/>
              <a:t>DÜŞÜNCEYİ ( ANLATIMI )GELİŞTİRME YOLLARI</a:t>
            </a:r>
            <a:endParaRPr lang="tr-TR" dirty="0"/>
          </a:p>
        </p:txBody>
      </p:sp>
      <p:sp>
        <p:nvSpPr>
          <p:cNvPr id="3" name="İçerik Yer Tutucusu 2"/>
          <p:cNvSpPr>
            <a:spLocks noGrp="1"/>
          </p:cNvSpPr>
          <p:nvPr>
            <p:ph idx="1"/>
          </p:nvPr>
        </p:nvSpPr>
        <p:spPr/>
        <p:txBody>
          <a:bodyPr/>
          <a:lstStyle/>
          <a:p>
            <a:r>
              <a:rPr lang="tr-TR" dirty="0" smtClean="0"/>
              <a:t>1.Tanımlama</a:t>
            </a:r>
          </a:p>
          <a:p>
            <a:r>
              <a:rPr lang="tr-TR" dirty="0" smtClean="0"/>
              <a:t>2.Karşılaştırma</a:t>
            </a:r>
          </a:p>
          <a:p>
            <a:r>
              <a:rPr lang="tr-TR" dirty="0" smtClean="0"/>
              <a:t>3.Tanık Gösterme (Alıntı Yapma)</a:t>
            </a:r>
          </a:p>
          <a:p>
            <a:r>
              <a:rPr lang="tr-TR" dirty="0" smtClean="0"/>
              <a:t>4.Örnekleme</a:t>
            </a:r>
          </a:p>
          <a:p>
            <a:r>
              <a:rPr lang="tr-TR" dirty="0" smtClean="0"/>
              <a:t>5.Sayısal Verilerden Yararlanma</a:t>
            </a:r>
          </a:p>
          <a:p>
            <a:r>
              <a:rPr lang="tr-TR" dirty="0" smtClean="0"/>
              <a:t>6.Benzetme</a:t>
            </a:r>
            <a:endParaRPr lang="tr-TR" dirty="0"/>
          </a:p>
        </p:txBody>
      </p:sp>
    </p:spTree>
    <p:extLst>
      <p:ext uri="{BB962C8B-B14F-4D97-AF65-F5344CB8AC3E}">
        <p14:creationId xmlns:p14="http://schemas.microsoft.com/office/powerpoint/2010/main" xmlns="" val="24948338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28031" y="166821"/>
            <a:ext cx="10515600" cy="1325563"/>
          </a:xfrm>
        </p:spPr>
        <p:txBody>
          <a:bodyPr/>
          <a:lstStyle/>
          <a:p>
            <a:r>
              <a:rPr lang="tr-TR" dirty="0" smtClean="0"/>
              <a:t>1.TANIMLAMA</a:t>
            </a:r>
            <a:endParaRPr lang="tr-TR" dirty="0"/>
          </a:p>
        </p:txBody>
      </p:sp>
      <p:sp>
        <p:nvSpPr>
          <p:cNvPr id="3" name="İçerik Yer Tutucusu 2"/>
          <p:cNvSpPr>
            <a:spLocks noGrp="1"/>
          </p:cNvSpPr>
          <p:nvPr>
            <p:ph idx="1"/>
          </p:nvPr>
        </p:nvSpPr>
        <p:spPr>
          <a:xfrm>
            <a:off x="628880" y="1627321"/>
            <a:ext cx="10515600" cy="4351338"/>
          </a:xfrm>
        </p:spPr>
        <p:txBody>
          <a:bodyPr>
            <a:normAutofit fontScale="92500" lnSpcReduction="20000"/>
          </a:bodyPr>
          <a:lstStyle/>
          <a:p>
            <a:r>
              <a:rPr lang="tr-TR" dirty="0" smtClean="0"/>
              <a:t>Bir kavramın ne olduğunu temel özelliklerini sayarak anlatmaktır.</a:t>
            </a:r>
          </a:p>
          <a:p>
            <a:r>
              <a:rPr lang="tr-TR" dirty="0" smtClean="0"/>
              <a:t>Bir tümceye, konu alınan kavram için “Bu şey nedir, ne demektir?” sorusu </a:t>
            </a:r>
            <a:r>
              <a:rPr lang="tr-TR" dirty="0" err="1" smtClean="0"/>
              <a:t>yöneltilir.Tümce</a:t>
            </a:r>
            <a:r>
              <a:rPr lang="tr-TR" dirty="0" smtClean="0"/>
              <a:t> cevap verirse tanım tümcesidir, değilse açıklama tümcesidir.</a:t>
            </a:r>
          </a:p>
          <a:p>
            <a:pPr marL="0" indent="0">
              <a:buNone/>
            </a:pPr>
            <a:r>
              <a:rPr lang="tr-TR" dirty="0" smtClean="0"/>
              <a:t>ÖRNEK</a:t>
            </a:r>
          </a:p>
          <a:p>
            <a:r>
              <a:rPr lang="tr-TR" dirty="0" smtClean="0"/>
              <a:t> “Antolojiler edebiyatın canlı tanıklarıdır. Herhangi bir edebiyatı karşılaştırmak istiyorsanız serüvenlerinin tanıkları konumundaki antolojilerden işe başlayabilirsiniz. Farklı yazarlardan alınan metinler edebiyatın bir çeşit tarihini sergilediği gibi, dilin süreç içinde gelişimini de gözler önüne serer. Bu yüzden antoloji, yalnızca seçme eserlerden oluşan bir eser değil, aynı zamanda bir sanat tarihidir.”</a:t>
            </a:r>
          </a:p>
          <a:p>
            <a:r>
              <a:rPr lang="tr-TR" dirty="0" smtClean="0"/>
              <a:t>Bu paragraf, “antoloji nedir?” sorusuna cevap verdiğinden tanımlama yapılmıştır.</a:t>
            </a:r>
            <a:endParaRPr lang="tr-TR" dirty="0"/>
          </a:p>
        </p:txBody>
      </p:sp>
    </p:spTree>
    <p:extLst>
      <p:ext uri="{BB962C8B-B14F-4D97-AF65-F5344CB8AC3E}">
        <p14:creationId xmlns:p14="http://schemas.microsoft.com/office/powerpoint/2010/main" xmlns="" val="3040018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2. KARŞILAŞTIRMA</a:t>
            </a:r>
            <a:endParaRPr lang="tr-TR" dirty="0"/>
          </a:p>
        </p:txBody>
      </p:sp>
      <p:sp>
        <p:nvSpPr>
          <p:cNvPr id="3" name="İçerik Yer Tutucusu 2"/>
          <p:cNvSpPr>
            <a:spLocks noGrp="1"/>
          </p:cNvSpPr>
          <p:nvPr>
            <p:ph idx="1"/>
          </p:nvPr>
        </p:nvSpPr>
        <p:spPr/>
        <p:txBody>
          <a:bodyPr>
            <a:normAutofit fontScale="92500"/>
          </a:bodyPr>
          <a:lstStyle/>
          <a:p>
            <a:r>
              <a:rPr lang="tr-TR" dirty="0" smtClean="0"/>
              <a:t>Bir den fazla kavram arasındaki benzerlikleri, farklılıkları veya ortaklıkları belirtmektir.</a:t>
            </a:r>
          </a:p>
          <a:p>
            <a:r>
              <a:rPr lang="tr-TR" dirty="0" smtClean="0"/>
              <a:t>Karşılaştırma yaparken tanımlamalardan yararlanılabilir.</a:t>
            </a:r>
          </a:p>
          <a:p>
            <a:r>
              <a:rPr lang="tr-TR" dirty="0" smtClean="0"/>
              <a:t>ÖRNEK: </a:t>
            </a:r>
          </a:p>
          <a:p>
            <a:r>
              <a:rPr lang="tr-TR" dirty="0" smtClean="0"/>
              <a:t>“Eski edebiyatın kaynağı Doğu kültürüydü ve </a:t>
            </a:r>
            <a:r>
              <a:rPr lang="tr-TR" dirty="0" err="1" smtClean="0"/>
              <a:t>gelenekti.Gelenek</a:t>
            </a:r>
            <a:r>
              <a:rPr lang="tr-TR" dirty="0" smtClean="0"/>
              <a:t> olması, kaynağın yüzyıllardır var olduğunu, dolayısıyla da yerleşik olduğunu gösterir. Yeni edebiyatın yüzü ise Batı’ya </a:t>
            </a:r>
            <a:r>
              <a:rPr lang="tr-TR" dirty="0" err="1" smtClean="0"/>
              <a:t>dönüktür.Kaynağı</a:t>
            </a:r>
            <a:r>
              <a:rPr lang="tr-TR" dirty="0" smtClean="0"/>
              <a:t> Batı’dır. Yeni sanatçı kendini halka, geleneğe, yerel kültüre borçlu hissetmemektedir.”</a:t>
            </a:r>
          </a:p>
          <a:p>
            <a:r>
              <a:rPr lang="tr-TR" dirty="0" smtClean="0"/>
              <a:t>Paragrafta eski ve yeni edebiyat karşılaştırılmış, kaynak bakımından farkları üzerinde durulmuştur.</a:t>
            </a:r>
            <a:endParaRPr lang="tr-TR" dirty="0"/>
          </a:p>
        </p:txBody>
      </p:sp>
    </p:spTree>
    <p:extLst>
      <p:ext uri="{BB962C8B-B14F-4D97-AF65-F5344CB8AC3E}">
        <p14:creationId xmlns:p14="http://schemas.microsoft.com/office/powerpoint/2010/main" xmlns="" val="997327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3. TANIK GÖSTERME ( ALINTI YAPMA )</a:t>
            </a:r>
            <a:endParaRPr lang="tr-TR" dirty="0"/>
          </a:p>
        </p:txBody>
      </p:sp>
      <p:sp>
        <p:nvSpPr>
          <p:cNvPr id="3" name="İçerik Yer Tutucusu 2"/>
          <p:cNvSpPr>
            <a:spLocks noGrp="1"/>
          </p:cNvSpPr>
          <p:nvPr>
            <p:ph idx="1"/>
          </p:nvPr>
        </p:nvSpPr>
        <p:spPr/>
        <p:txBody>
          <a:bodyPr/>
          <a:lstStyle/>
          <a:p>
            <a:r>
              <a:rPr lang="tr-TR" dirty="0" smtClean="0"/>
              <a:t>Paragrafta savunulan düşünceyi desteklemek, inandırıcı kılmak amacıyla başkalarının sözlerini almaktır.</a:t>
            </a:r>
          </a:p>
          <a:p>
            <a:r>
              <a:rPr lang="tr-TR" dirty="0" smtClean="0"/>
              <a:t>Tanık gösterilen kişi ; konuyla ilgili olan, alanında deneyimli, başarılı, meşhur bir yazar , düşünür veya sanatkar olmalıdır.</a:t>
            </a:r>
          </a:p>
          <a:p>
            <a:r>
              <a:rPr lang="tr-TR" dirty="0" smtClean="0"/>
              <a:t>Tanık göstermede amaç, inandırıcılığı artırmaktır.</a:t>
            </a:r>
          </a:p>
          <a:p>
            <a:r>
              <a:rPr lang="tr-TR" dirty="0" smtClean="0"/>
              <a:t>Söz aktarılırken ya olduğu gibi alınır ve tırnak içinde verilir ya da sözün içerdiği anlam aktarılır.</a:t>
            </a:r>
            <a:endParaRPr lang="tr-TR" dirty="0"/>
          </a:p>
        </p:txBody>
      </p:sp>
    </p:spTree>
    <p:extLst>
      <p:ext uri="{BB962C8B-B14F-4D97-AF65-F5344CB8AC3E}">
        <p14:creationId xmlns:p14="http://schemas.microsoft.com/office/powerpoint/2010/main" xmlns="" val="12812779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ÖRNEK: </a:t>
            </a:r>
            <a:endParaRPr lang="tr-TR" dirty="0"/>
          </a:p>
        </p:txBody>
      </p:sp>
      <p:sp>
        <p:nvSpPr>
          <p:cNvPr id="3" name="İçerik Yer Tutucusu 2"/>
          <p:cNvSpPr>
            <a:spLocks noGrp="1"/>
          </p:cNvSpPr>
          <p:nvPr>
            <p:ph idx="1"/>
          </p:nvPr>
        </p:nvSpPr>
        <p:spPr/>
        <p:txBody>
          <a:bodyPr/>
          <a:lstStyle/>
          <a:p>
            <a:r>
              <a:rPr lang="tr-TR" dirty="0" smtClean="0"/>
              <a:t>Bir toplumun dünya görüşünü belirleyen ana güçler vardır. Bu ana güçleri dönüştürmeden o toplumun, dünya görüşünü, düşünüş ve yaşayış biçimini değiştirmesi olanaksızdır. Bunu bir söylevinde Atatürk de belirtir: “Yüzyılların eskittiği köhne davranış ve düşüncelerle, geçişe saplanıp kalmakla, varlığımızı korumamız mümkün değildir.”</a:t>
            </a:r>
          </a:p>
          <a:p>
            <a:r>
              <a:rPr lang="tr-TR" dirty="0" smtClean="0"/>
              <a:t>Paragrafta yazar “toplumun dönüşümü” ile ilgili düşüncelerini inandırıcı kılmak için, sözünü kullandığı </a:t>
            </a:r>
            <a:r>
              <a:rPr lang="tr-TR" dirty="0" err="1" smtClean="0"/>
              <a:t>Atatürk‟ü</a:t>
            </a:r>
            <a:r>
              <a:rPr lang="tr-TR" dirty="0" smtClean="0"/>
              <a:t> tanık gösteriyor.</a:t>
            </a:r>
            <a:endParaRPr lang="tr-TR" dirty="0"/>
          </a:p>
        </p:txBody>
      </p:sp>
    </p:spTree>
    <p:extLst>
      <p:ext uri="{BB962C8B-B14F-4D97-AF65-F5344CB8AC3E}">
        <p14:creationId xmlns:p14="http://schemas.microsoft.com/office/powerpoint/2010/main" xmlns="" val="2783825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4. ÖRNEKLEME</a:t>
            </a:r>
            <a:endParaRPr lang="tr-TR" dirty="0"/>
          </a:p>
        </p:txBody>
      </p:sp>
      <p:sp>
        <p:nvSpPr>
          <p:cNvPr id="3" name="İçerik Yer Tutucusu 2"/>
          <p:cNvSpPr>
            <a:spLocks noGrp="1"/>
          </p:cNvSpPr>
          <p:nvPr>
            <p:ph idx="1"/>
          </p:nvPr>
        </p:nvSpPr>
        <p:spPr/>
        <p:txBody>
          <a:bodyPr/>
          <a:lstStyle/>
          <a:p>
            <a:r>
              <a:rPr lang="tr-TR" dirty="0" smtClean="0"/>
              <a:t>Paragrafta işlenen konuya , savunulan düşünceye somutluk, belirginlik kazandırmak için kullanılır.</a:t>
            </a:r>
          </a:p>
          <a:p>
            <a:r>
              <a:rPr lang="tr-TR" dirty="0" smtClean="0"/>
              <a:t>Örnekler, okuyucunun konu hakkında somut değerlendirmeler edinmesini sağlar. Böylece anlatılanlar zihinlere daha iyi yerleşir.</a:t>
            </a:r>
          </a:p>
          <a:p>
            <a:r>
              <a:rPr lang="tr-TR" dirty="0" smtClean="0"/>
              <a:t>Paragrafta örneklerden önce “örneğin”, “söz gelimi” , “söz gelişi” , “şöyle ki…” veya “mesela” sözcükleri vardır. Bu sözcükler açıkça söylenmiş veya söylenmemiş olabilir. Söylenmemişse varlığı hissedilir.</a:t>
            </a:r>
            <a:endParaRPr lang="tr-TR" dirty="0"/>
          </a:p>
        </p:txBody>
      </p:sp>
    </p:spTree>
    <p:extLst>
      <p:ext uri="{BB962C8B-B14F-4D97-AF65-F5344CB8AC3E}">
        <p14:creationId xmlns:p14="http://schemas.microsoft.com/office/powerpoint/2010/main" xmlns="" val="522084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smtClean="0"/>
              <a:t>ÖRNEK: “Her milletin dili, tarihi, sevindiği ve üzüldüğü şeyler ayrıdır. Şairler, hikayeciler…eserlerinde kendi şahsi duygularını da dile getirirler. Bundan dolayı biz edebiyatımızda Türk milletinin asırlar boyunca nasıl yaşadığını en güzel şekilde anlatıldığını görürüz. </a:t>
            </a:r>
            <a:r>
              <a:rPr lang="tr-TR" b="1" dirty="0" smtClean="0"/>
              <a:t>Örneğin</a:t>
            </a:r>
            <a:r>
              <a:rPr lang="tr-TR" dirty="0" smtClean="0"/>
              <a:t> Oğuz Kağan Destanı bize Türklerin binlerce yıl önce Orta Asya’dan kalkarak Dünya’nın dört yanına nasıl gittiğini anlatır.”</a:t>
            </a:r>
          </a:p>
          <a:p>
            <a:r>
              <a:rPr lang="tr-TR" dirty="0" smtClean="0"/>
              <a:t>Paragrafta, son </a:t>
            </a:r>
            <a:r>
              <a:rPr lang="tr-TR" dirty="0" err="1" smtClean="0"/>
              <a:t>tümcede“örneğin</a:t>
            </a:r>
            <a:r>
              <a:rPr lang="tr-TR" dirty="0" smtClean="0"/>
              <a:t>” sözcüğü kullanılmıştır</a:t>
            </a:r>
            <a:endParaRPr lang="tr-TR" dirty="0"/>
          </a:p>
        </p:txBody>
      </p:sp>
    </p:spTree>
    <p:extLst>
      <p:ext uri="{BB962C8B-B14F-4D97-AF65-F5344CB8AC3E}">
        <p14:creationId xmlns:p14="http://schemas.microsoft.com/office/powerpoint/2010/main" xmlns="" val="41174471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5.SAYISAL VERİLERDEN YARARLANMA</a:t>
            </a:r>
            <a:endParaRPr lang="tr-TR" dirty="0"/>
          </a:p>
        </p:txBody>
      </p:sp>
      <p:sp>
        <p:nvSpPr>
          <p:cNvPr id="3" name="İçerik Yer Tutucusu 2"/>
          <p:cNvSpPr>
            <a:spLocks noGrp="1"/>
          </p:cNvSpPr>
          <p:nvPr>
            <p:ph idx="1"/>
          </p:nvPr>
        </p:nvSpPr>
        <p:spPr/>
        <p:txBody>
          <a:bodyPr/>
          <a:lstStyle/>
          <a:p>
            <a:r>
              <a:rPr lang="tr-TR" dirty="0" smtClean="0"/>
              <a:t>Genelde bilimsel yazılarda kullanılır</a:t>
            </a:r>
          </a:p>
          <a:p>
            <a:r>
              <a:rPr lang="tr-TR" dirty="0" smtClean="0"/>
              <a:t>Bir olayın, durumun zaman içindeki gelişiminin sayılarla anlatılmasıdır.</a:t>
            </a:r>
          </a:p>
          <a:p>
            <a:r>
              <a:rPr lang="tr-TR" dirty="0" smtClean="0"/>
              <a:t>Bu teknikle yazıda kesinlik sağlanmış olur.</a:t>
            </a:r>
          </a:p>
          <a:p>
            <a:pPr marL="0" indent="0">
              <a:buNone/>
            </a:pPr>
            <a:r>
              <a:rPr lang="tr-TR" dirty="0" smtClean="0"/>
              <a:t>ÖRNEK</a:t>
            </a:r>
          </a:p>
          <a:p>
            <a:r>
              <a:rPr lang="tr-TR" dirty="0" smtClean="0"/>
              <a:t> “Okulumuz öğrencileri üzerinde yapılan bir araştırmada, öğrencilerin %65‟i sanat zevki kazanmada okulun daha etkili olduğunu, %35‟i ise çevrenin daha etkili olduğunu belirtmiştir. Bu verilerden öğrencilerdeki sanat zevkinin okulda geliştiği anlaşılmaktadır.”</a:t>
            </a:r>
            <a:endParaRPr lang="tr-TR" dirty="0"/>
          </a:p>
        </p:txBody>
      </p:sp>
    </p:spTree>
    <p:extLst>
      <p:ext uri="{BB962C8B-B14F-4D97-AF65-F5344CB8AC3E}">
        <p14:creationId xmlns:p14="http://schemas.microsoft.com/office/powerpoint/2010/main" xmlns="" val="1042278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6.Benzetme</a:t>
            </a:r>
            <a:br>
              <a:rPr lang="tr-TR" dirty="0" smtClean="0"/>
            </a:br>
            <a:endParaRPr lang="tr-TR" dirty="0"/>
          </a:p>
        </p:txBody>
      </p:sp>
      <p:sp>
        <p:nvSpPr>
          <p:cNvPr id="3" name="İçerik Yer Tutucusu 2"/>
          <p:cNvSpPr>
            <a:spLocks noGrp="1"/>
          </p:cNvSpPr>
          <p:nvPr>
            <p:ph idx="1"/>
          </p:nvPr>
        </p:nvSpPr>
        <p:spPr/>
        <p:txBody>
          <a:bodyPr/>
          <a:lstStyle/>
          <a:p>
            <a:r>
              <a:rPr lang="tr-TR" dirty="0" smtClean="0"/>
              <a:t>Benzetme (</a:t>
            </a:r>
            <a:r>
              <a:rPr lang="tr-TR" dirty="0" err="1" smtClean="0"/>
              <a:t>teĢbih</a:t>
            </a:r>
            <a:r>
              <a:rPr lang="tr-TR" dirty="0" smtClean="0"/>
              <a:t>): Aralarında türlü yönden benzerlik bulunan iki şeyden, benzerlik bakımından zayıf olanı nitelikçe daha üstün olana ( güçlü olana) benzetme sanatıdır.</a:t>
            </a:r>
          </a:p>
          <a:p>
            <a:r>
              <a:rPr lang="tr-TR" dirty="0" smtClean="0"/>
              <a:t>*Benzetme yoluyla anlatılmak istenen özellik, </a:t>
            </a:r>
            <a:r>
              <a:rPr lang="tr-TR" dirty="0" err="1" smtClean="0"/>
              <a:t>somutlanmış</a:t>
            </a:r>
            <a:r>
              <a:rPr lang="tr-TR" dirty="0" smtClean="0"/>
              <a:t> olur.</a:t>
            </a:r>
          </a:p>
          <a:p>
            <a:r>
              <a:rPr lang="tr-TR" dirty="0" smtClean="0"/>
              <a:t>*Bir benzetmede dört öge bulunur:</a:t>
            </a:r>
          </a:p>
          <a:p>
            <a:r>
              <a:rPr lang="tr-TR" dirty="0" smtClean="0"/>
              <a:t>1.Benzeyen</a:t>
            </a:r>
          </a:p>
          <a:p>
            <a:r>
              <a:rPr lang="tr-TR" dirty="0" smtClean="0"/>
              <a:t>2.Kendisine benzetilen                  temel ögeler</a:t>
            </a:r>
          </a:p>
          <a:p>
            <a:r>
              <a:rPr lang="tr-TR" dirty="0" smtClean="0"/>
              <a:t>3.Benzetme yönü</a:t>
            </a:r>
          </a:p>
          <a:p>
            <a:r>
              <a:rPr lang="tr-TR" dirty="0" smtClean="0"/>
              <a:t>4.Benzetme edatı                          yardımcı ögeler</a:t>
            </a:r>
            <a:endParaRPr lang="tr-TR" dirty="0"/>
          </a:p>
        </p:txBody>
      </p:sp>
      <p:cxnSp>
        <p:nvCxnSpPr>
          <p:cNvPr id="5" name="Düz Ok Bağlayıcısı 4"/>
          <p:cNvCxnSpPr/>
          <p:nvPr/>
        </p:nvCxnSpPr>
        <p:spPr>
          <a:xfrm>
            <a:off x="2787267" y="4340646"/>
            <a:ext cx="3018622" cy="5067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4395730" y="4847422"/>
            <a:ext cx="1421176" cy="33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p:nvPr/>
        </p:nvCxnSpPr>
        <p:spPr>
          <a:xfrm>
            <a:off x="3657600" y="5409282"/>
            <a:ext cx="2148289" cy="5398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Düz Ok Bağlayıcısı 10"/>
          <p:cNvCxnSpPr/>
          <p:nvPr/>
        </p:nvCxnSpPr>
        <p:spPr>
          <a:xfrm>
            <a:off x="3635566" y="5916058"/>
            <a:ext cx="2170323" cy="550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10129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smtClean="0"/>
              <a:t>NOT: Tam benzetme , benzetmenin dört unsurunun da olduğu benzetmedir</a:t>
            </a:r>
          </a:p>
          <a:p>
            <a:r>
              <a:rPr lang="tr-TR" dirty="0" smtClean="0"/>
              <a:t>Ali                  aslan                                gibi                         cesurdur.   </a:t>
            </a:r>
          </a:p>
          <a:p>
            <a:pPr marL="0" indent="0">
              <a:buNone/>
            </a:pPr>
            <a:r>
              <a:rPr lang="tr-TR" dirty="0" smtClean="0"/>
              <a:t> benzeyen   kendisine benzetilen       benzetme edatı      benzetme yönü</a:t>
            </a:r>
          </a:p>
          <a:p>
            <a:pPr marL="0" indent="0">
              <a:buNone/>
            </a:pPr>
            <a:r>
              <a:rPr lang="tr-TR" dirty="0" smtClean="0"/>
              <a:t> </a:t>
            </a:r>
          </a:p>
          <a:p>
            <a:r>
              <a:rPr lang="tr-TR" dirty="0" smtClean="0"/>
              <a:t>“Ali, cesurluk yönünden aslana benzetilmiştir.”(Tam benzetme)</a:t>
            </a:r>
            <a:endParaRPr lang="tr-TR" dirty="0"/>
          </a:p>
        </p:txBody>
      </p:sp>
      <p:cxnSp>
        <p:nvCxnSpPr>
          <p:cNvPr id="5" name="Düz Bağlayıcı 4"/>
          <p:cNvCxnSpPr/>
          <p:nvPr/>
        </p:nvCxnSpPr>
        <p:spPr>
          <a:xfrm flipV="1">
            <a:off x="1151722" y="3161841"/>
            <a:ext cx="1227921" cy="11017"/>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flipV="1">
            <a:off x="2787267" y="3161841"/>
            <a:ext cx="2754217" cy="1101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6096000" y="3161841"/>
            <a:ext cx="2320887" cy="1101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868578" y="3172858"/>
            <a:ext cx="2148289"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34164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1.AÇIKLAYICI ANLATIM</a:t>
            </a:r>
            <a:endParaRPr lang="tr-TR" dirty="0"/>
          </a:p>
        </p:txBody>
      </p:sp>
      <p:sp>
        <p:nvSpPr>
          <p:cNvPr id="3" name="İçerik Yer Tutucusu 2"/>
          <p:cNvSpPr>
            <a:spLocks noGrp="1"/>
          </p:cNvSpPr>
          <p:nvPr>
            <p:ph idx="1"/>
          </p:nvPr>
        </p:nvSpPr>
        <p:spPr/>
        <p:txBody>
          <a:bodyPr>
            <a:normAutofit/>
          </a:bodyPr>
          <a:lstStyle/>
          <a:p>
            <a:r>
              <a:rPr lang="tr-TR" dirty="0" smtClean="0"/>
              <a:t>Amaç, bilgi vermek , bir konuyu açıklamak olduğundan kullanım alanı çok geniştir.</a:t>
            </a:r>
          </a:p>
          <a:p>
            <a:r>
              <a:rPr lang="tr-TR" dirty="0" smtClean="0"/>
              <a:t>Bir görüşü reddetmeden düz bir şekilde bilgi vermeye , görüş açıklamaya açıklayıcı anlatım denir.</a:t>
            </a:r>
          </a:p>
          <a:p>
            <a:r>
              <a:rPr lang="tr-TR" dirty="0" smtClean="0"/>
              <a:t>Açıklamada; tanımlama, örnekleme, söz alıntı yapma ve sayısal verilerden yararlanma gibi düşünceyi geliştirme yollarına başvurulabilir.</a:t>
            </a:r>
          </a:p>
          <a:p>
            <a:r>
              <a:rPr lang="tr-TR" dirty="0" smtClean="0"/>
              <a:t>Paragrafta bir görüşe karşı çıkılmıyorsa, onun yanlış olduğu ileri sürülmüyorsa, bir konu hakkında bilgiler , düşünceler düz bir şekilde aktarılıyorsa bu anlatım biçimi açıklamadır.</a:t>
            </a:r>
          </a:p>
        </p:txBody>
      </p:sp>
    </p:spTree>
    <p:extLst>
      <p:ext uri="{BB962C8B-B14F-4D97-AF65-F5344CB8AC3E}">
        <p14:creationId xmlns:p14="http://schemas.microsoft.com/office/powerpoint/2010/main" xmlns="" val="1360048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838200" y="1756790"/>
            <a:ext cx="10515600" cy="4351338"/>
          </a:xfrm>
        </p:spPr>
        <p:txBody>
          <a:bodyPr/>
          <a:lstStyle/>
          <a:p>
            <a:r>
              <a:rPr lang="tr-TR" dirty="0" smtClean="0"/>
              <a:t>Sadece temel benzetme ögeleriyle yapılan benzetmeye “Güzel Benzetme” denir.</a:t>
            </a:r>
          </a:p>
          <a:p>
            <a:r>
              <a:rPr lang="tr-TR" dirty="0" smtClean="0"/>
              <a:t>Gülerken  ağzındaki      inci                          dişleri            görünüyor. </a:t>
            </a:r>
          </a:p>
          <a:p>
            <a:pPr marL="0" indent="0">
              <a:buNone/>
            </a:pPr>
            <a:r>
              <a:rPr lang="tr-TR" dirty="0" smtClean="0"/>
              <a:t>                                       K .benzetilen             benzeyen</a:t>
            </a:r>
          </a:p>
          <a:p>
            <a:pPr marL="0" indent="0">
              <a:buNone/>
            </a:pPr>
            <a:r>
              <a:rPr lang="tr-TR" dirty="0" smtClean="0"/>
              <a:t>“Dişler , inciye benzetilmiştir.” (güzel benzetme)</a:t>
            </a:r>
            <a:endParaRPr lang="tr-TR" dirty="0"/>
          </a:p>
        </p:txBody>
      </p:sp>
      <p:cxnSp>
        <p:nvCxnSpPr>
          <p:cNvPr id="5" name="Düz Bağlayıcı 4"/>
          <p:cNvCxnSpPr/>
          <p:nvPr/>
        </p:nvCxnSpPr>
        <p:spPr>
          <a:xfrm>
            <a:off x="4109291" y="3106757"/>
            <a:ext cx="1696598" cy="11016"/>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6907576" y="3117773"/>
            <a:ext cx="147626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038383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pic>
        <p:nvPicPr>
          <p:cNvPr id="4" name="İçerik Yer Tutucusu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t="6184"/>
          <a:stretch/>
        </p:blipFill>
        <p:spPr>
          <a:xfrm>
            <a:off x="275422" y="177838"/>
            <a:ext cx="11237205" cy="6224013"/>
          </a:xfrm>
        </p:spPr>
      </p:pic>
    </p:spTree>
    <p:extLst>
      <p:ext uri="{BB962C8B-B14F-4D97-AF65-F5344CB8AC3E}">
        <p14:creationId xmlns:p14="http://schemas.microsoft.com/office/powerpoint/2010/main" xmlns="" val="5982472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GİRİŞ BÖLÜMÜ</a:t>
            </a:r>
            <a:endParaRPr lang="tr-TR" dirty="0"/>
          </a:p>
        </p:txBody>
      </p:sp>
      <p:sp>
        <p:nvSpPr>
          <p:cNvPr id="3" name="İçerik Yer Tutucusu 2"/>
          <p:cNvSpPr>
            <a:spLocks noGrp="1"/>
          </p:cNvSpPr>
          <p:nvPr>
            <p:ph idx="1"/>
          </p:nvPr>
        </p:nvSpPr>
        <p:spPr/>
        <p:txBody>
          <a:bodyPr/>
          <a:lstStyle/>
          <a:p>
            <a:r>
              <a:rPr lang="tr-TR" dirty="0" smtClean="0"/>
              <a:t>Yazının genellikle bir cümleden oluşan ilk bölümüdür.</a:t>
            </a:r>
          </a:p>
          <a:p>
            <a:r>
              <a:rPr lang="tr-TR" dirty="0" smtClean="0"/>
              <a:t>Bu bölümde paragrafın konusu açıklanır ya da sezdirilir.</a:t>
            </a:r>
          </a:p>
          <a:p>
            <a:r>
              <a:rPr lang="tr-TR" dirty="0" smtClean="0"/>
              <a:t>Giriş kısa ve ilgi çekici olmalıdır.</a:t>
            </a:r>
          </a:p>
          <a:p>
            <a:r>
              <a:rPr lang="tr-TR" dirty="0" smtClean="0"/>
              <a:t>Giriş cümleleri   “</a:t>
            </a:r>
            <a:r>
              <a:rPr lang="tr-TR" dirty="0" err="1" smtClean="0"/>
              <a:t>fakat,amam,çünkü,oysa</a:t>
            </a:r>
            <a:r>
              <a:rPr lang="tr-TR" dirty="0" smtClean="0"/>
              <a:t>, bu” gibi bağlayıcı cümlelerle başlamaz.</a:t>
            </a:r>
          </a:p>
          <a:p>
            <a:r>
              <a:rPr lang="tr-TR" dirty="0" smtClean="0"/>
              <a:t>“Ağaç sevgisi toplumumuzun belleğine kazınmıştır.”</a:t>
            </a:r>
          </a:p>
          <a:p>
            <a:r>
              <a:rPr lang="tr-TR" dirty="0" smtClean="0"/>
              <a:t>Bu cümle giriş cümlesi olmaya uygundur. </a:t>
            </a:r>
            <a:endParaRPr lang="tr-TR" dirty="0"/>
          </a:p>
        </p:txBody>
      </p:sp>
    </p:spTree>
    <p:extLst>
      <p:ext uri="{BB962C8B-B14F-4D97-AF65-F5344CB8AC3E}">
        <p14:creationId xmlns:p14="http://schemas.microsoft.com/office/powerpoint/2010/main" xmlns="" val="3422808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GELİŞME BÖLÜMÜ</a:t>
            </a:r>
            <a:endParaRPr lang="tr-TR" dirty="0"/>
          </a:p>
        </p:txBody>
      </p:sp>
      <p:sp>
        <p:nvSpPr>
          <p:cNvPr id="3" name="İçerik Yer Tutucusu 2"/>
          <p:cNvSpPr>
            <a:spLocks noGrp="1"/>
          </p:cNvSpPr>
          <p:nvPr>
            <p:ph idx="1"/>
          </p:nvPr>
        </p:nvSpPr>
        <p:spPr/>
        <p:txBody>
          <a:bodyPr>
            <a:normAutofit/>
          </a:bodyPr>
          <a:lstStyle/>
          <a:p>
            <a:r>
              <a:rPr lang="tr-TR" dirty="0" smtClean="0"/>
              <a:t>Giriş bölümünde verilen konunun her yönüyle açıklandığı bölümdür.</a:t>
            </a:r>
          </a:p>
          <a:p>
            <a:r>
              <a:rPr lang="tr-TR" dirty="0" smtClean="0"/>
              <a:t>Ana düşünceyi destekleyen yardımcı düşünceler bu bölümde yer alır.</a:t>
            </a:r>
          </a:p>
          <a:p>
            <a:r>
              <a:rPr lang="tr-TR" dirty="0" smtClean="0"/>
              <a:t>Bu bölümde “tanımlama, </a:t>
            </a:r>
            <a:r>
              <a:rPr lang="tr-TR" dirty="0" err="1" smtClean="0"/>
              <a:t>benzetme,karşılaştırma</a:t>
            </a:r>
            <a:r>
              <a:rPr lang="tr-TR" dirty="0" smtClean="0"/>
              <a:t>, tanık gösterme, örnekleme” gibi düşünceyi geliştirme yollarına başvurur.</a:t>
            </a:r>
          </a:p>
          <a:p>
            <a:r>
              <a:rPr lang="tr-TR" dirty="0" smtClean="0"/>
              <a:t>Gelişme bölümünde cümle başlarında bağlayıcı  öğeler(</a:t>
            </a:r>
            <a:r>
              <a:rPr lang="tr-TR" dirty="0" err="1" smtClean="0"/>
              <a:t>ama,oysa,çünkü,o</a:t>
            </a:r>
            <a:r>
              <a:rPr lang="tr-TR" dirty="0" smtClean="0"/>
              <a:t> halde, mademki, ne var ki…) bulunabilir.</a:t>
            </a:r>
          </a:p>
          <a:p>
            <a:r>
              <a:rPr lang="tr-TR" dirty="0" smtClean="0"/>
              <a:t>Dil ve anlatım yönünden kendinden önceki ve sonraki cümlelere bağlıdır.</a:t>
            </a:r>
            <a:endParaRPr lang="tr-TR" dirty="0"/>
          </a:p>
        </p:txBody>
      </p:sp>
    </p:spTree>
    <p:extLst>
      <p:ext uri="{BB962C8B-B14F-4D97-AF65-F5344CB8AC3E}">
        <p14:creationId xmlns:p14="http://schemas.microsoft.com/office/powerpoint/2010/main" xmlns="" val="2093557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a:bodyPr>
          <a:lstStyle/>
          <a:p>
            <a:r>
              <a:rPr lang="tr-TR" dirty="0" smtClean="0"/>
              <a:t>   Yazarken, kitapları bir yana bırakır, aklımdan çıkarırım; kendi gidişimi aksatır diye.</a:t>
            </a:r>
          </a:p>
          <a:p>
            <a:pPr marL="0" indent="0">
              <a:buNone/>
            </a:pPr>
            <a:r>
              <a:rPr lang="tr-TR" dirty="0"/>
              <a:t> </a:t>
            </a:r>
            <a:r>
              <a:rPr lang="tr-TR" dirty="0" smtClean="0"/>
              <a:t>   </a:t>
            </a:r>
            <a:r>
              <a:rPr lang="tr-TR" dirty="0" err="1" smtClean="0"/>
              <a:t>Gerçektende</a:t>
            </a:r>
            <a:r>
              <a:rPr lang="tr-TR" dirty="0" smtClean="0"/>
              <a:t> iyi yazarlar üstüme fena abanır, yüreksiz ederler beni. Hani bir ressam varmış, kötü horoz resimleri yapar ve uşaklarına, dükkana hiç canlı horoz sokmamalarını sıkı sıkı tembih edermiş, ben de öyle... Hatta çalgıcı </a:t>
            </a:r>
            <a:r>
              <a:rPr lang="tr-TR" dirty="0" err="1" smtClean="0"/>
              <a:t>Antigenides'in</a:t>
            </a:r>
            <a:r>
              <a:rPr lang="tr-TR" dirty="0" smtClean="0"/>
              <a:t> bulduğu çare benim daha çok işime gelirdi </a:t>
            </a:r>
            <a:r>
              <a:rPr lang="tr-TR" dirty="0" err="1" smtClean="0"/>
              <a:t>Antigenides</a:t>
            </a:r>
            <a:r>
              <a:rPr lang="tr-TR" dirty="0" smtClean="0"/>
              <a:t> bir şey çalacağı zaman, kendinden önce ve sonra halka uzun süre kötü şarkılar dinletirmiş...</a:t>
            </a:r>
          </a:p>
          <a:p>
            <a:endParaRPr lang="tr-TR" dirty="0" smtClean="0"/>
          </a:p>
        </p:txBody>
      </p:sp>
    </p:spTree>
    <p:extLst>
      <p:ext uri="{BB962C8B-B14F-4D97-AF65-F5344CB8AC3E}">
        <p14:creationId xmlns:p14="http://schemas.microsoft.com/office/powerpoint/2010/main" xmlns="" val="41945722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a:bodyPr>
          <a:lstStyle/>
          <a:p>
            <a:r>
              <a:rPr lang="tr-TR" dirty="0" smtClean="0"/>
              <a:t>Anlatılanların kesin bir sonuca bağlandığı yazının son bölümüdür.</a:t>
            </a:r>
          </a:p>
          <a:p>
            <a:r>
              <a:rPr lang="tr-TR" dirty="0" smtClean="0"/>
              <a:t>Sonuç, konunun ve anlatılanların bir özeti gibidir.</a:t>
            </a:r>
          </a:p>
          <a:p>
            <a:r>
              <a:rPr lang="tr-TR" dirty="0" smtClean="0"/>
              <a:t>Bu bölüm bir ya da birkaç kısa cümle ile anlatılır.</a:t>
            </a:r>
          </a:p>
        </p:txBody>
      </p:sp>
    </p:spTree>
    <p:extLst>
      <p:ext uri="{BB962C8B-B14F-4D97-AF65-F5344CB8AC3E}">
        <p14:creationId xmlns:p14="http://schemas.microsoft.com/office/powerpoint/2010/main" xmlns="" val="289194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649995"/>
            <a:ext cx="10515600" cy="5526968"/>
          </a:xfrm>
        </p:spPr>
        <p:txBody>
          <a:bodyPr/>
          <a:lstStyle/>
          <a:p>
            <a:r>
              <a:rPr lang="tr-TR" b="1" dirty="0" smtClean="0"/>
              <a:t>Günlük yaşamımızda kullandığımız birçok madde sağlığımızı tehdit ediyor.  </a:t>
            </a:r>
          </a:p>
          <a:p>
            <a:pPr marL="0" indent="0">
              <a:buNone/>
            </a:pPr>
            <a:r>
              <a:rPr lang="tr-TR" dirty="0"/>
              <a:t> </a:t>
            </a:r>
            <a:r>
              <a:rPr lang="tr-TR" dirty="0" smtClean="0"/>
              <a:t>  Öyle ki soluduğumuz havadan, yediğimiz yemeklerden bile vücudumuza bol miktarda zehirli kimyasal maddeler giriyor. Arabaların egzozlarından çıkan dumanlar, bacalardan havaya karışan yakıt dumanları da zehirli maddelerle dolu. Sadece dışarısı mı? Evde de zehirli maddelerle çevrilmiş durumdayız. Evlerde kullandığımız böcek öldürücü ilaçlar, temizlik maddeleri vücudumuzu zehirleyen maddelerden sadece ikisi.  </a:t>
            </a:r>
          </a:p>
          <a:p>
            <a:pPr marL="0" indent="0">
              <a:buNone/>
            </a:pPr>
            <a:r>
              <a:rPr lang="tr-TR" dirty="0"/>
              <a:t> </a:t>
            </a:r>
            <a:r>
              <a:rPr lang="tr-TR" dirty="0" smtClean="0"/>
              <a:t>  </a:t>
            </a:r>
            <a:r>
              <a:rPr lang="tr-TR" u="sng" dirty="0" smtClean="0"/>
              <a:t>Bu yüzden sağlıklı kalabilmek için yaşamımıza, yiyip içtiklerimize dikkat etmeli, sağlığımızın kıymetini bilmeliyiz.”</a:t>
            </a:r>
          </a:p>
          <a:p>
            <a:r>
              <a:rPr lang="tr-TR" dirty="0" smtClean="0"/>
              <a:t>Yukarıdaki paragrafta koyu yazılmış kısım “giriş”, altı çizili kısım “sonuç”, geri kalan kısım ise paragrafın “gelişme” bölümüdür. </a:t>
            </a:r>
            <a:endParaRPr lang="tr-TR" dirty="0"/>
          </a:p>
        </p:txBody>
      </p:sp>
    </p:spTree>
    <p:extLst>
      <p:ext uri="{BB962C8B-B14F-4D97-AF65-F5344CB8AC3E}">
        <p14:creationId xmlns:p14="http://schemas.microsoft.com/office/powerpoint/2010/main" xmlns="" val="4391914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xmlns="" val="3768064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ÖRNEK</a:t>
            </a:r>
            <a:endParaRPr lang="tr-TR" dirty="0"/>
          </a:p>
        </p:txBody>
      </p:sp>
      <p:sp>
        <p:nvSpPr>
          <p:cNvPr id="3" name="İçerik Yer Tutucusu 2"/>
          <p:cNvSpPr>
            <a:spLocks noGrp="1"/>
          </p:cNvSpPr>
          <p:nvPr>
            <p:ph idx="1"/>
          </p:nvPr>
        </p:nvSpPr>
        <p:spPr/>
        <p:txBody>
          <a:bodyPr>
            <a:normAutofit fontScale="92500"/>
          </a:bodyPr>
          <a:lstStyle/>
          <a:p>
            <a:r>
              <a:rPr lang="tr-TR" dirty="0" smtClean="0"/>
              <a:t>Aşağıdaki paragrafa bir görüş eleştirilmeden düz bir şekilde bilgi mi veriliyor yoksa bir konuda görüş mü açıklanıyor diye bakın.</a:t>
            </a:r>
          </a:p>
          <a:p>
            <a:r>
              <a:rPr lang="tr-TR" dirty="0" smtClean="0"/>
              <a:t>“Kimi Anadolu kentlerinin tarihi , </a:t>
            </a:r>
            <a:r>
              <a:rPr lang="tr-TR" dirty="0" err="1" smtClean="0"/>
              <a:t>Hititler‟e</a:t>
            </a:r>
            <a:r>
              <a:rPr lang="tr-TR" dirty="0" smtClean="0"/>
              <a:t> , </a:t>
            </a:r>
            <a:r>
              <a:rPr lang="tr-TR" dirty="0" err="1" smtClean="0"/>
              <a:t>Frigler‟e</a:t>
            </a:r>
            <a:r>
              <a:rPr lang="tr-TR" dirty="0" smtClean="0"/>
              <a:t> kadar </a:t>
            </a:r>
            <a:r>
              <a:rPr lang="tr-TR" dirty="0" err="1" smtClean="0"/>
              <a:t>uzanır.Bunlardan</a:t>
            </a:r>
            <a:r>
              <a:rPr lang="tr-TR" dirty="0" smtClean="0"/>
              <a:t> bir bölümünün kaderini doğal ulaşım yolları saptamıştır. Özel bir ürünle , üretimle özdeşleşenleri; ürünlerini, önemli bir tarihsel olaya borçlu olanları da vardır. Ankara, bunların üçüne de sahip bir </a:t>
            </a:r>
            <a:r>
              <a:rPr lang="tr-TR" dirty="0" err="1" smtClean="0"/>
              <a:t>konumdadır.Ankara</a:t>
            </a:r>
            <a:r>
              <a:rPr lang="tr-TR" dirty="0" smtClean="0"/>
              <a:t>, ‟Kral Yolu‟ olarak bilinen yolun üzerindedir. Ünlü tiftik keçisinden sağlanan yünün işlendiği bir merkezdir…”</a:t>
            </a:r>
          </a:p>
          <a:p>
            <a:r>
              <a:rPr lang="tr-TR" dirty="0" smtClean="0"/>
              <a:t>Paragrafta , Anadolu kentlerinin tarihteki önemlerini, yerlerini sağlayan etkenlerin ne olduğu hakkındaki görüşler, bilgiler düz bir şekilde açıklandığından açıklayıcı anlatım kullanılmıştır.</a:t>
            </a:r>
            <a:endParaRPr lang="tr-TR" dirty="0"/>
          </a:p>
        </p:txBody>
      </p:sp>
    </p:spTree>
    <p:extLst>
      <p:ext uri="{BB962C8B-B14F-4D97-AF65-F5344CB8AC3E}">
        <p14:creationId xmlns:p14="http://schemas.microsoft.com/office/powerpoint/2010/main" xmlns="" val="3224804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2.TARTIŞMACI ANLATIM</a:t>
            </a:r>
            <a:endParaRPr lang="tr-TR" dirty="0"/>
          </a:p>
        </p:txBody>
      </p:sp>
      <p:sp>
        <p:nvSpPr>
          <p:cNvPr id="3" name="İçerik Yer Tutucusu 2"/>
          <p:cNvSpPr>
            <a:spLocks noGrp="1"/>
          </p:cNvSpPr>
          <p:nvPr>
            <p:ph idx="1"/>
          </p:nvPr>
        </p:nvSpPr>
        <p:spPr/>
        <p:txBody>
          <a:bodyPr/>
          <a:lstStyle/>
          <a:p>
            <a:r>
              <a:rPr lang="tr-TR" dirty="0" smtClean="0"/>
              <a:t>Amaç, yazarın kendince bir yanlışı düzeltmesidir. Bunun için karşı çıktığı görüşü aktarır veya hissettirir ve neden ona karşı çıktığını belli bir görüş noktasından iletir.</a:t>
            </a:r>
          </a:p>
          <a:p>
            <a:r>
              <a:rPr lang="tr-TR" dirty="0" smtClean="0"/>
              <a:t>Daha çok düşünceyle ilgili konularda kullanılır.</a:t>
            </a:r>
          </a:p>
          <a:p>
            <a:r>
              <a:rPr lang="tr-TR" dirty="0" smtClean="0"/>
              <a:t>Paragrafta , bir konu hakkındaki görüş tartışılıyorsa, yani yazar bir görüşü eleştiriyor, onun yanlışlığını söylüyor, kendi doğrularını ileri sürüyorsa bu , tartışmacı anlatımdır.</a:t>
            </a:r>
          </a:p>
          <a:p>
            <a:r>
              <a:rPr lang="tr-TR" dirty="0" smtClean="0"/>
              <a:t>Paragrafta “böyle değildir, şöyle diyorlar ama şöyledir, oysa, bence…”gibi anlatımlar varsa tartıma vardır.</a:t>
            </a:r>
            <a:endParaRPr lang="tr-TR" dirty="0"/>
          </a:p>
        </p:txBody>
      </p:sp>
    </p:spTree>
    <p:extLst>
      <p:ext uri="{BB962C8B-B14F-4D97-AF65-F5344CB8AC3E}">
        <p14:creationId xmlns:p14="http://schemas.microsoft.com/office/powerpoint/2010/main" xmlns="" val="2483659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ÖRNEK</a:t>
            </a:r>
            <a:endParaRPr lang="tr-TR" dirty="0"/>
          </a:p>
        </p:txBody>
      </p:sp>
      <p:sp>
        <p:nvSpPr>
          <p:cNvPr id="3" name="İçerik Yer Tutucusu 2"/>
          <p:cNvSpPr>
            <a:spLocks noGrp="1"/>
          </p:cNvSpPr>
          <p:nvPr>
            <p:ph idx="1"/>
          </p:nvPr>
        </p:nvSpPr>
        <p:spPr/>
        <p:txBody>
          <a:bodyPr>
            <a:normAutofit lnSpcReduction="10000"/>
          </a:bodyPr>
          <a:lstStyle/>
          <a:p>
            <a:r>
              <a:rPr lang="tr-TR" dirty="0" smtClean="0"/>
              <a:t>“Benim anlayışıma göre hikaye ve roman süsten ve sanatlı anlatımdan uzak olmalıdır. Oysa bu sanatçımızın böyle bir kaygısı yoktur. Şiirinde de düz yazısında da düz bir anlatımdan özellikle kaçınır. Şiirlerindeki kalıplaşmış, mecaz yüklü anlatımı düz yazılarında da sere serpe kullanır. Bunu sanatçı olmanın bir gereği sayar. Bundan övünerek söz eder.”</a:t>
            </a:r>
          </a:p>
          <a:p>
            <a:r>
              <a:rPr lang="tr-TR" dirty="0" smtClean="0"/>
              <a:t>Paragrafta bir sanatçının “şiir ve düz yazısında süsün ve sanatlı anlatımın gerekli olduğu” görüşü tartışılmakta ve buna karşı </a:t>
            </a:r>
            <a:r>
              <a:rPr lang="tr-TR" dirty="0" err="1" smtClean="0"/>
              <a:t>çıkılmaktadır.Yazar</a:t>
            </a:r>
            <a:r>
              <a:rPr lang="tr-TR" dirty="0" smtClean="0"/>
              <a:t>, bu düşünceye karşı açıklığın, sade ve düz bir anlatımın doğru olduğunu iddia </a:t>
            </a:r>
            <a:r>
              <a:rPr lang="tr-TR" dirty="0" err="1" smtClean="0"/>
              <a:t>etmektedir.Bundan</a:t>
            </a:r>
            <a:r>
              <a:rPr lang="tr-TR" dirty="0" smtClean="0"/>
              <a:t> dolayı anlatım, tartışmacı anlatımdır.</a:t>
            </a:r>
            <a:endParaRPr lang="tr-TR" dirty="0"/>
          </a:p>
        </p:txBody>
      </p:sp>
    </p:spTree>
    <p:extLst>
      <p:ext uri="{BB962C8B-B14F-4D97-AF65-F5344CB8AC3E}">
        <p14:creationId xmlns:p14="http://schemas.microsoft.com/office/powerpoint/2010/main" xmlns="" val="3279029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3.ÖYKÜLEYİCİ ( HİKAYE EDİCİ) ANLATIM</a:t>
            </a:r>
            <a:endParaRPr lang="tr-TR" dirty="0"/>
          </a:p>
        </p:txBody>
      </p:sp>
      <p:sp>
        <p:nvSpPr>
          <p:cNvPr id="3" name="İçerik Yer Tutucusu 2"/>
          <p:cNvSpPr>
            <a:spLocks noGrp="1"/>
          </p:cNvSpPr>
          <p:nvPr>
            <p:ph idx="1"/>
          </p:nvPr>
        </p:nvSpPr>
        <p:spPr/>
        <p:txBody>
          <a:bodyPr/>
          <a:lstStyle/>
          <a:p>
            <a:r>
              <a:rPr lang="tr-TR" dirty="0" smtClean="0"/>
              <a:t>Varlık veya olay, okuyucunun gözü önünde canlandırılmaya çalışılır.</a:t>
            </a:r>
          </a:p>
          <a:p>
            <a:r>
              <a:rPr lang="tr-TR" dirty="0" smtClean="0"/>
              <a:t>Canlandırma yapılırken olay zincirine bağlı kalınır.</a:t>
            </a:r>
          </a:p>
          <a:p>
            <a:r>
              <a:rPr lang="tr-TR" dirty="0" smtClean="0"/>
              <a:t>Hikaye , roman, gezi yazısı, anı, masal, destan gibi türlerde kullanılır.</a:t>
            </a:r>
          </a:p>
          <a:p>
            <a:r>
              <a:rPr lang="tr-TR" dirty="0" smtClean="0"/>
              <a:t>Anlatım yazarın başından geçmiş gibi ( birinci ağızdan ; yaptım, ettim gibi ) ( </a:t>
            </a:r>
            <a:r>
              <a:rPr lang="tr-TR" dirty="0" err="1" smtClean="0"/>
              <a:t>di‟li</a:t>
            </a:r>
            <a:r>
              <a:rPr lang="tr-TR" dirty="0" smtClean="0"/>
              <a:t> geçmiş zaman) ve başkasının başından geçmiş gibi ( üçüncü ağızdan; yapmış , etmiş gibi) ( </a:t>
            </a:r>
            <a:r>
              <a:rPr lang="tr-TR" dirty="0" err="1" smtClean="0"/>
              <a:t>miş‟li</a:t>
            </a:r>
            <a:r>
              <a:rPr lang="tr-TR" dirty="0" smtClean="0"/>
              <a:t> geçmiş zaman) anlatılır.</a:t>
            </a:r>
            <a:endParaRPr lang="tr-TR" dirty="0"/>
          </a:p>
        </p:txBody>
      </p:sp>
    </p:spTree>
    <p:extLst>
      <p:ext uri="{BB962C8B-B14F-4D97-AF65-F5344CB8AC3E}">
        <p14:creationId xmlns:p14="http://schemas.microsoft.com/office/powerpoint/2010/main" xmlns="" val="1688748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ÖRNEK: </a:t>
            </a:r>
            <a:endParaRPr lang="tr-TR" dirty="0"/>
          </a:p>
        </p:txBody>
      </p:sp>
      <p:sp>
        <p:nvSpPr>
          <p:cNvPr id="3" name="İçerik Yer Tutucusu 2"/>
          <p:cNvSpPr>
            <a:spLocks noGrp="1"/>
          </p:cNvSpPr>
          <p:nvPr>
            <p:ph idx="1"/>
          </p:nvPr>
        </p:nvSpPr>
        <p:spPr/>
        <p:txBody>
          <a:bodyPr>
            <a:normAutofit lnSpcReduction="10000"/>
          </a:bodyPr>
          <a:lstStyle/>
          <a:p>
            <a:r>
              <a:rPr lang="tr-TR" dirty="0" smtClean="0"/>
              <a:t>“Çok iyi hatırlıyorum. Çocukluğumuzda evimize temizlik için yaşlı bir kadın gelirdi. Anneme göre , o kadının geldiği gün mutlaka iyi bir et yemeği pişirilmeliydi. Saat on birde kahvesi yapılıp götürülmeliydi. Paraya pula ilişkin konuların, onun yanında konuşulmamasına özen gösterilmeliydi. Belki de bu tür incelikleri gözeten bir kadın olduğundan kırk altı yaşında ölüp gitti annem. Oysa anneannem , yaşamın zorluklarını büyük bir vurdumduymazlıkla karşılardı. Garip bir bencillikle kişiliğini koruyarak çevresine kök </a:t>
            </a:r>
            <a:r>
              <a:rPr lang="tr-TR" dirty="0" err="1" smtClean="0"/>
              <a:t>söktürdü.Seksenini</a:t>
            </a:r>
            <a:r>
              <a:rPr lang="tr-TR" dirty="0" smtClean="0"/>
              <a:t> aştıktan sonra öldü.”</a:t>
            </a:r>
          </a:p>
          <a:p>
            <a:r>
              <a:rPr lang="tr-TR" dirty="0" smtClean="0"/>
              <a:t>Yazar, ailesine ait bir anısını </a:t>
            </a:r>
            <a:r>
              <a:rPr lang="tr-TR" dirty="0" err="1" smtClean="0"/>
              <a:t>öykülemektedir.Temizlikçi</a:t>
            </a:r>
            <a:r>
              <a:rPr lang="tr-TR" dirty="0" smtClean="0"/>
              <a:t> kadın geldiğinde evlerinde meydana gelen olayları anlatmaktadır. Sonra annesinin ve ninesinin hayatını çok özet olarak vermektedir.</a:t>
            </a:r>
            <a:endParaRPr lang="tr-TR" dirty="0"/>
          </a:p>
        </p:txBody>
      </p:sp>
    </p:spTree>
    <p:extLst>
      <p:ext uri="{BB962C8B-B14F-4D97-AF65-F5344CB8AC3E}">
        <p14:creationId xmlns:p14="http://schemas.microsoft.com/office/powerpoint/2010/main" xmlns="" val="4194699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4.BETİMLEYİCİ( TASVİR EDİCİ )ANLATIM:</a:t>
            </a:r>
            <a:endParaRPr lang="tr-TR" dirty="0"/>
          </a:p>
        </p:txBody>
      </p:sp>
      <p:sp>
        <p:nvSpPr>
          <p:cNvPr id="3" name="İçerik Yer Tutucusu 2"/>
          <p:cNvSpPr>
            <a:spLocks noGrp="1"/>
          </p:cNvSpPr>
          <p:nvPr>
            <p:ph idx="1"/>
          </p:nvPr>
        </p:nvSpPr>
        <p:spPr/>
        <p:txBody>
          <a:bodyPr/>
          <a:lstStyle/>
          <a:p>
            <a:r>
              <a:rPr lang="tr-TR" dirty="0" smtClean="0"/>
              <a:t>Bir varlığın ya da insanın fiziki (dış) özelliklerini veya insanın ruhsal özelliklerini belirtmektir.</a:t>
            </a:r>
          </a:p>
          <a:p>
            <a:r>
              <a:rPr lang="tr-TR" dirty="0" smtClean="0"/>
              <a:t>Varlıkların nitelikleri anlatılarak okuyucunun gözünde varlığın canlanması sağlanır.</a:t>
            </a:r>
          </a:p>
          <a:p>
            <a:r>
              <a:rPr lang="tr-TR" dirty="0" smtClean="0"/>
              <a:t>Tasvir ; gerçekçi bir gözlemle , aslına uygun yapılmalıdır.</a:t>
            </a:r>
          </a:p>
          <a:p>
            <a:r>
              <a:rPr lang="tr-TR" dirty="0" smtClean="0"/>
              <a:t>Betimlemede beş duyudan yararlanılır.</a:t>
            </a:r>
          </a:p>
          <a:p>
            <a:r>
              <a:rPr lang="tr-TR" dirty="0" smtClean="0"/>
              <a:t>Kısaca bu anlatım “Nasıl?” sorusunun cevabıdır.</a:t>
            </a:r>
            <a:endParaRPr lang="tr-TR" dirty="0"/>
          </a:p>
        </p:txBody>
      </p:sp>
    </p:spTree>
    <p:extLst>
      <p:ext uri="{BB962C8B-B14F-4D97-AF65-F5344CB8AC3E}">
        <p14:creationId xmlns:p14="http://schemas.microsoft.com/office/powerpoint/2010/main" xmlns="" val="3960668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ÖRNEK: </a:t>
            </a:r>
            <a:endParaRPr lang="tr-TR" dirty="0"/>
          </a:p>
        </p:txBody>
      </p:sp>
      <p:sp>
        <p:nvSpPr>
          <p:cNvPr id="3" name="İçerik Yer Tutucusu 2"/>
          <p:cNvSpPr>
            <a:spLocks noGrp="1"/>
          </p:cNvSpPr>
          <p:nvPr>
            <p:ph idx="1"/>
          </p:nvPr>
        </p:nvSpPr>
        <p:spPr/>
        <p:txBody>
          <a:bodyPr/>
          <a:lstStyle/>
          <a:p>
            <a:r>
              <a:rPr lang="tr-TR" dirty="0" smtClean="0"/>
              <a:t>Aşağıdaki tasvirde altı çizili sözlerde izlenimler( yazara ait söyleyişler, yorumlar) aktarılmıştır.</a:t>
            </a:r>
          </a:p>
          <a:p>
            <a:r>
              <a:rPr lang="tr-TR" dirty="0" smtClean="0"/>
              <a:t>“Toprak gittikçe nemleniyor, gölgeler koyulaşıyor. Dönemeçte karşıma ansızına araba genişliğinde bir su çıkıyor. Kumlu yatağında yüzü </a:t>
            </a:r>
            <a:r>
              <a:rPr lang="tr-TR" u="sng" dirty="0" smtClean="0"/>
              <a:t>kırışa kırışa</a:t>
            </a:r>
            <a:r>
              <a:rPr lang="tr-TR" dirty="0" smtClean="0"/>
              <a:t> akan bir su…Batak kokuyor, zeytin yağı </a:t>
            </a:r>
            <a:r>
              <a:rPr lang="tr-TR" dirty="0" err="1" smtClean="0"/>
              <a:t>kokuyor.Suyun</a:t>
            </a:r>
            <a:r>
              <a:rPr lang="tr-TR" dirty="0" smtClean="0"/>
              <a:t> içine konmuş üç taşa basarak karşıya geçiyorum…Gerçekten </a:t>
            </a:r>
            <a:r>
              <a:rPr lang="tr-TR" u="sng" dirty="0" smtClean="0"/>
              <a:t>bir tabiat cennetine giden cennet ayağıdır </a:t>
            </a:r>
            <a:r>
              <a:rPr lang="tr-TR" dirty="0" smtClean="0"/>
              <a:t>bu. Havası binlerce canlının </a:t>
            </a:r>
            <a:r>
              <a:rPr lang="tr-TR" u="sng" dirty="0" smtClean="0"/>
              <a:t>soluğuyla dolu, ıssızlığı anlamlı</a:t>
            </a:r>
            <a:r>
              <a:rPr lang="tr-TR" dirty="0" smtClean="0"/>
              <a:t>, fısıltı…Koyu gölgelerin </a:t>
            </a:r>
            <a:r>
              <a:rPr lang="tr-TR" u="sng" dirty="0" smtClean="0"/>
              <a:t>kucağında</a:t>
            </a:r>
            <a:r>
              <a:rPr lang="tr-TR" dirty="0" smtClean="0"/>
              <a:t> kımıltılar var…”</a:t>
            </a:r>
            <a:endParaRPr lang="tr-TR" dirty="0"/>
          </a:p>
        </p:txBody>
      </p:sp>
    </p:spTree>
    <p:extLst>
      <p:ext uri="{BB962C8B-B14F-4D97-AF65-F5344CB8AC3E}">
        <p14:creationId xmlns:p14="http://schemas.microsoft.com/office/powerpoint/2010/main" xmlns="" val="3513745378"/>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1704</Words>
  <Application>Microsoft Office PowerPoint</Application>
  <PresentationFormat>Özel</PresentationFormat>
  <Paragraphs>117</Paragraphs>
  <Slides>27</Slides>
  <Notes>0</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Office Teması</vt:lpstr>
      <vt:lpstr>ANLATIM BİÇİMLERİ</vt:lpstr>
      <vt:lpstr>1.AÇIKLAYICI ANLATIM</vt:lpstr>
      <vt:lpstr>ÖRNEK</vt:lpstr>
      <vt:lpstr>2.TARTIŞMACI ANLATIM</vt:lpstr>
      <vt:lpstr>ÖRNEK</vt:lpstr>
      <vt:lpstr>3.ÖYKÜLEYİCİ ( HİKAYE EDİCİ) ANLATIM</vt:lpstr>
      <vt:lpstr>ÖRNEK: </vt:lpstr>
      <vt:lpstr>4.BETİMLEYİCİ( TASVİR EDİCİ )ANLATIM:</vt:lpstr>
      <vt:lpstr>ÖRNEK: </vt:lpstr>
      <vt:lpstr>DÜŞÜNCEYİ ( ANLATIMI )GELİŞTİRME YOLLARI</vt:lpstr>
      <vt:lpstr>1.TANIMLAMA</vt:lpstr>
      <vt:lpstr>2. KARŞILAŞTIRMA</vt:lpstr>
      <vt:lpstr>3. TANIK GÖSTERME ( ALINTI YAPMA )</vt:lpstr>
      <vt:lpstr>ÖRNEK: </vt:lpstr>
      <vt:lpstr>4. ÖRNEKLEME</vt:lpstr>
      <vt:lpstr>Slayt 16</vt:lpstr>
      <vt:lpstr>5.SAYISAL VERİLERDEN YARARLANMA</vt:lpstr>
      <vt:lpstr>6.Benzetme </vt:lpstr>
      <vt:lpstr>Slayt 19</vt:lpstr>
      <vt:lpstr>Slayt 20</vt:lpstr>
      <vt:lpstr>Slayt 21</vt:lpstr>
      <vt:lpstr>GİRİŞ BÖLÜMÜ</vt:lpstr>
      <vt:lpstr>GELİŞME BÖLÜMÜ</vt:lpstr>
      <vt:lpstr>Slayt 24</vt:lpstr>
      <vt:lpstr>Slayt 25</vt:lpstr>
      <vt:lpstr>Slayt 26</vt:lpstr>
      <vt:lpstr>Slayt 27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2016-03-27T18:38:32Z</dcterms:created>
  <dcterms:modified xsi:type="dcterms:W3CDTF">2016-03-30T15:48:37Z</dcterms:modified>
  <cp:category>www.sorubak.com</cp:category>
</cp:coreProperties>
</file>