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48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A6EFC-D316-41DA-8F4F-7DA1C17AF0F6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EAA47-0DD0-4671-97D1-7BC8BC202EF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0774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EAA47-0DD0-4671-97D1-7BC8BC202EF4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303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21.08.2016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347864" y="0"/>
            <a:ext cx="5309588" cy="2868168"/>
          </a:xfrm>
        </p:spPr>
        <p:txBody>
          <a:bodyPr/>
          <a:lstStyle/>
          <a:p>
            <a:r>
              <a:rPr lang="tr-TR" dirty="0" smtClean="0"/>
              <a:t>1. DÜNYA SAVAŞI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27584" y="3501008"/>
            <a:ext cx="5114778" cy="1101248"/>
          </a:xfrm>
        </p:spPr>
        <p:txBody>
          <a:bodyPr/>
          <a:lstStyle/>
          <a:p>
            <a:r>
              <a:rPr lang="tr-TR" dirty="0" smtClean="0"/>
              <a:t>Hazırlayanlar:</a:t>
            </a:r>
          </a:p>
          <a:p>
            <a:r>
              <a:rPr lang="tr-TR" dirty="0" smtClean="0"/>
              <a:t>-simir123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9319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Hicaz-yemen cephesi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628800"/>
            <a:ext cx="7239000" cy="4846320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Taraflar: </a:t>
            </a:r>
            <a:r>
              <a:rPr lang="tr-TR" dirty="0" smtClean="0"/>
              <a:t>Osmanlı – İngiltere ve Arap Aşiretleri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Nedenleri:</a:t>
            </a:r>
          </a:p>
          <a:p>
            <a:r>
              <a:rPr lang="tr-TR" dirty="0" smtClean="0"/>
              <a:t>İngilizlerin Arabistan Yarım Adası’nı ele geçirme isteği.</a:t>
            </a:r>
          </a:p>
          <a:p>
            <a:r>
              <a:rPr lang="tr-TR" dirty="0" smtClean="0"/>
              <a:t>Osmanlı’nın kutsal topraklarını korumak istemesi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Sonuçları:</a:t>
            </a:r>
          </a:p>
          <a:p>
            <a:r>
              <a:rPr lang="tr-TR" dirty="0" smtClean="0"/>
              <a:t>Osmanlı Ordusu, Medine’ye kahramanca savunmasına rağmen İngilizlerle birlikte hareket eden Araplara karşı savaşı kaybetmiştir. Arap Yarımadası İngilizlerin kontrolüne geçmiştir.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21889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i</a:t>
            </a:r>
            <a:r>
              <a:rPr lang="tr-TR" dirty="0" err="1" smtClean="0"/>
              <a:t>rak</a:t>
            </a:r>
            <a:r>
              <a:rPr lang="tr-TR" dirty="0" smtClean="0"/>
              <a:t> cephesi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Taraflar: </a:t>
            </a:r>
            <a:r>
              <a:rPr lang="tr-TR" dirty="0" smtClean="0"/>
              <a:t>Osmanlı – İngiltere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Nedeni:</a:t>
            </a:r>
          </a:p>
          <a:p>
            <a:r>
              <a:rPr lang="tr-TR" dirty="0" smtClean="0"/>
              <a:t>İngilizlerin Irak petrollerini (Musul-Kerkük) ele geçirmek istemeleri.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Gelişimi:</a:t>
            </a:r>
          </a:p>
          <a:p>
            <a:r>
              <a:rPr lang="tr-TR" dirty="0" smtClean="0"/>
              <a:t>Savaşın başında Osmanlı ordusu İngilizleri yenerek (kut-</a:t>
            </a:r>
            <a:r>
              <a:rPr lang="tr-TR" dirty="0" err="1" smtClean="0"/>
              <a:t>ül</a:t>
            </a:r>
            <a:r>
              <a:rPr lang="tr-TR" dirty="0" smtClean="0"/>
              <a:t> </a:t>
            </a:r>
            <a:r>
              <a:rPr lang="tr-TR" dirty="0" err="1" smtClean="0"/>
              <a:t>Amare</a:t>
            </a:r>
            <a:r>
              <a:rPr lang="tr-TR" dirty="0" smtClean="0"/>
              <a:t>) binlerce İngiliz askeri aldı. Ancak daha sonra takviye kuvvetlerle saldıran İngilizler savaşı kazandı.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Sonuçları:</a:t>
            </a:r>
          </a:p>
          <a:p>
            <a:r>
              <a:rPr lang="tr-TR" dirty="0" smtClean="0"/>
              <a:t>Irak toprakları Musul yakınlarına kadar İngilizlerin kontrolüne geçmiştir.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229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Çanakkale cephesi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</a:rPr>
              <a:t>Taraflar:</a:t>
            </a:r>
            <a:r>
              <a:rPr lang="tr-TR" sz="2400" dirty="0" smtClean="0"/>
              <a:t> Osmanlı- İngiltere, Fransa, İtalya, Avustralya, Yeni Zelanda</a:t>
            </a:r>
          </a:p>
          <a:p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</a:rPr>
              <a:t>Savaşın Nedenleri:</a:t>
            </a:r>
          </a:p>
          <a:p>
            <a:r>
              <a:rPr lang="tr-TR" sz="2400" dirty="0" smtClean="0"/>
              <a:t>İtilaf Devletlerinin İstanbul ve </a:t>
            </a:r>
            <a:r>
              <a:rPr lang="tr-TR" sz="2400" dirty="0"/>
              <a:t>b</a:t>
            </a:r>
            <a:r>
              <a:rPr lang="tr-TR" sz="2400" dirty="0" smtClean="0"/>
              <a:t>oğazları alarak Osmanlı Devlet’ini savaş dışı bırakmak istemesi.</a:t>
            </a:r>
          </a:p>
          <a:p>
            <a:r>
              <a:rPr lang="tr-TR" sz="2400" dirty="0" smtClean="0"/>
              <a:t>Rusya’nın İngilizlerden istediği yardımı götürmek.</a:t>
            </a:r>
          </a:p>
          <a:p>
            <a:r>
              <a:rPr lang="tr-TR" sz="2400" dirty="0" smtClean="0"/>
              <a:t>İtilaf Devletlerinin Balkan Devletlerini kendi yanlarında savaşa sokarak Almanya’ya karşı yeni bir cephe açmak istemesi.</a:t>
            </a:r>
          </a:p>
          <a:p>
            <a:r>
              <a:rPr lang="tr-TR" sz="2400" dirty="0" smtClean="0"/>
              <a:t>1.Dünya Savaş’ını kısa sürede bitirmek.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789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Gelişimi:</a:t>
            </a:r>
          </a:p>
          <a:p>
            <a:r>
              <a:rPr lang="tr-TR" dirty="0" smtClean="0"/>
              <a:t>Savaş kara ve deniz savaşı olarak 2 safhada gerçekleşmiştir.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1) Deniz Savaşı: </a:t>
            </a:r>
            <a:r>
              <a:rPr lang="tr-TR" dirty="0" smtClean="0"/>
              <a:t>19 Şubat’ta başlamıştır. İtilaf Devletleri çok üstün olmasına rağmen </a:t>
            </a:r>
            <a:r>
              <a:rPr lang="tr-TR" dirty="0" err="1" smtClean="0"/>
              <a:t>Nusrat</a:t>
            </a:r>
            <a:r>
              <a:rPr lang="tr-TR" dirty="0" smtClean="0"/>
              <a:t> Mayın Gemisinin döşediği mayınlara çarpan düşman gemileri 18 Mart 1915’te büyük bir yenilgi yaşamıştır.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2) Kara Savaşı: </a:t>
            </a:r>
            <a:r>
              <a:rPr lang="tr-TR" dirty="0" smtClean="0"/>
              <a:t>Denizden geçemeyen İtilaf Devletleri karaya çıkarma yaparak ilerlemeyi düşünmüşler ancak başta M. Kemal Paşa gibi araziyi ve askeri çok iyi tanıyan komutanlar ve kahraman </a:t>
            </a:r>
            <a:r>
              <a:rPr lang="tr-TR" dirty="0"/>
              <a:t>T</a:t>
            </a:r>
            <a:r>
              <a:rPr lang="tr-TR" dirty="0" smtClean="0"/>
              <a:t>ürk askerleri sayesinde Çanakkale’yi karadan da geçemeyerek geri çekilmek zorunda kalmışlardır.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039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7239000" cy="6267096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Sonuçları: </a:t>
            </a:r>
          </a:p>
          <a:p>
            <a:r>
              <a:rPr lang="tr-TR" dirty="0" smtClean="0"/>
              <a:t>İtilaf Devletleri büyük bir yenilgiye uğradı.</a:t>
            </a:r>
          </a:p>
          <a:p>
            <a:r>
              <a:rPr lang="tr-TR" dirty="0" smtClean="0"/>
              <a:t>Yardım ulaştırılamayan Rusya’da ihtilal çıktı ve çağrılık rejimi yıkıldı.</a:t>
            </a:r>
          </a:p>
          <a:p>
            <a:r>
              <a:rPr lang="tr-TR" dirty="0" smtClean="0"/>
              <a:t>1.Dünya Savaş’ı uzadı.</a:t>
            </a:r>
          </a:p>
          <a:p>
            <a:r>
              <a:rPr lang="tr-TR" dirty="0" smtClean="0"/>
              <a:t>Bulgaristan İttifak Devletlerinin yanında savaşa katılmaya karar verdi. Böylece Osmanlı ile Almanya arasında kara bağlantısı sağlandı.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4603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Savaşın genel ve özel nedenleri: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Genel Nedenler:</a:t>
            </a:r>
          </a:p>
          <a:p>
            <a:r>
              <a:rPr lang="tr-TR" dirty="0" smtClean="0"/>
              <a:t>Sömürgecilik yarışı</a:t>
            </a:r>
          </a:p>
          <a:p>
            <a:r>
              <a:rPr lang="tr-TR" dirty="0" smtClean="0"/>
              <a:t>Silahlanma yarışı</a:t>
            </a:r>
          </a:p>
          <a:p>
            <a:r>
              <a:rPr lang="tr-TR" dirty="0" smtClean="0"/>
              <a:t>Milliyetçilik akımının etkisi</a:t>
            </a:r>
          </a:p>
          <a:p>
            <a:r>
              <a:rPr lang="tr-TR" dirty="0" smtClean="0"/>
              <a:t>Devletler arası bloklaşmalar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5141168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Özel Nedenler:</a:t>
            </a:r>
          </a:p>
          <a:p>
            <a:r>
              <a:rPr lang="tr-TR" sz="1900" dirty="0" smtClean="0"/>
              <a:t>Almanya’nın İngiltere sömürgelerini ele geçirmek istemesi.</a:t>
            </a:r>
          </a:p>
          <a:p>
            <a:r>
              <a:rPr lang="tr-TR" sz="1900" dirty="0" smtClean="0"/>
              <a:t>Almanya’nın kömür yatakları bakımından zengin olan Fransa’nın </a:t>
            </a:r>
            <a:r>
              <a:rPr lang="tr-TR" sz="1900" dirty="0" err="1" smtClean="0"/>
              <a:t>Alsas-Loren</a:t>
            </a:r>
            <a:r>
              <a:rPr lang="tr-TR" sz="1900" dirty="0" smtClean="0"/>
              <a:t> bölgesini işgal etmesi.</a:t>
            </a:r>
          </a:p>
          <a:p>
            <a:r>
              <a:rPr lang="tr-TR" sz="1900" dirty="0" smtClean="0"/>
              <a:t>Rusya’nın, balkanlarda yaşayan Slavları birleştirmek amacıyla uyguladığı Panslavizm Politikasını Avusturya-Macaristan İmparatorluğunu tehdit etmesi.</a:t>
            </a:r>
          </a:p>
          <a:p>
            <a:r>
              <a:rPr lang="tr-TR" sz="1900" dirty="0" smtClean="0"/>
              <a:t>Rusya’nın sıcak denizlere inmek istemesi.</a:t>
            </a:r>
          </a:p>
          <a:p>
            <a:r>
              <a:rPr lang="tr-TR" sz="1900" dirty="0" smtClean="0"/>
              <a:t>İtalya’nın Ege Denizi’ne ve Balkanlara hakim olma düşüncesi.</a:t>
            </a:r>
            <a:endParaRPr lang="tr-TR" sz="1900" dirty="0"/>
          </a:p>
        </p:txBody>
      </p:sp>
    </p:spTree>
    <p:extLst>
      <p:ext uri="{BB962C8B-B14F-4D97-AF65-F5344CB8AC3E}">
        <p14:creationId xmlns:p14="http://schemas.microsoft.com/office/powerpoint/2010/main" xmlns="" val="40521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/>
          <p:cNvSpPr>
            <a:spLocks noGrp="1"/>
          </p:cNvSpPr>
          <p:nvPr>
            <p:ph sz="half" idx="1"/>
          </p:nvPr>
        </p:nvSpPr>
        <p:spPr>
          <a:xfrm>
            <a:off x="457200" y="116633"/>
            <a:ext cx="3520440" cy="54726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İtilaf Devletleri:</a:t>
            </a:r>
          </a:p>
          <a:p>
            <a:r>
              <a:rPr lang="tr-TR" dirty="0" smtClean="0"/>
              <a:t>İngiltere</a:t>
            </a:r>
          </a:p>
          <a:p>
            <a:r>
              <a:rPr lang="tr-TR" dirty="0" smtClean="0"/>
              <a:t>Fransa</a:t>
            </a:r>
          </a:p>
          <a:p>
            <a:r>
              <a:rPr lang="tr-TR" dirty="0" smtClean="0"/>
              <a:t>Rusya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İtalya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ABD, Brezilya, Çin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Japonya, Romanya, Yunanistan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Sırbistan, Belçika, Portekiz</a:t>
            </a:r>
          </a:p>
          <a:p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half" idx="2"/>
          </p:nvPr>
        </p:nvSpPr>
        <p:spPr>
          <a:xfrm>
            <a:off x="4178808" y="116633"/>
            <a:ext cx="3520440" cy="432048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İttifak Devletleri:</a:t>
            </a:r>
          </a:p>
          <a:p>
            <a:r>
              <a:rPr lang="tr-TR" dirty="0" smtClean="0"/>
              <a:t>Almanya</a:t>
            </a:r>
          </a:p>
          <a:p>
            <a:r>
              <a:rPr lang="tr-TR" dirty="0" smtClean="0"/>
              <a:t>Avusturya-Macaristan</a:t>
            </a:r>
          </a:p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İtalya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Osmanlı Devleti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Bulgaristan</a:t>
            </a:r>
          </a:p>
          <a:p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 flipH="1">
            <a:off x="2411760" y="2348880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şlık 11"/>
          <p:cNvSpPr>
            <a:spLocks noGrp="1"/>
          </p:cNvSpPr>
          <p:nvPr>
            <p:ph type="title"/>
          </p:nvPr>
        </p:nvSpPr>
        <p:spPr>
          <a:xfrm>
            <a:off x="467544" y="5715000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Not: </a:t>
            </a:r>
            <a:r>
              <a:rPr lang="tr-TR" sz="3200" dirty="0" smtClean="0">
                <a:solidFill>
                  <a:schemeClr val="tx1"/>
                </a:solidFill>
              </a:rPr>
              <a:t>İtalya ittifak devletlerinden itilaf devletlerine geçiş </a:t>
            </a:r>
            <a:r>
              <a:rPr lang="tr-TR" sz="3200" dirty="0" err="1" smtClean="0">
                <a:solidFill>
                  <a:schemeClr val="tx1"/>
                </a:solidFill>
              </a:rPr>
              <a:t>yapmiştir</a:t>
            </a:r>
            <a:r>
              <a:rPr lang="tr-TR" sz="3200" dirty="0" smtClean="0">
                <a:solidFill>
                  <a:schemeClr val="tx1"/>
                </a:solidFill>
              </a:rPr>
              <a:t/>
            </a:r>
            <a:br>
              <a:rPr lang="tr-TR" sz="3200" dirty="0" smtClean="0">
                <a:solidFill>
                  <a:schemeClr val="tx1"/>
                </a:solidFill>
              </a:rPr>
            </a:br>
            <a:r>
              <a:rPr lang="tr-TR" sz="3200" dirty="0" smtClean="0">
                <a:solidFill>
                  <a:schemeClr val="tx1"/>
                </a:solidFill>
              </a:rPr>
              <a:t>(savaş devam ederken)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03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Osmanli</a:t>
            </a:r>
            <a:r>
              <a:rPr lang="tr-TR" dirty="0" smtClean="0"/>
              <a:t> </a:t>
            </a:r>
            <a:r>
              <a:rPr lang="tr-TR" dirty="0" err="1" smtClean="0"/>
              <a:t>devleti’nin</a:t>
            </a:r>
            <a:r>
              <a:rPr lang="tr-TR" dirty="0" smtClean="0"/>
              <a:t> 1.dünya </a:t>
            </a:r>
            <a:r>
              <a:rPr lang="tr-TR" dirty="0" err="1" smtClean="0"/>
              <a:t>savaşina</a:t>
            </a:r>
            <a:r>
              <a:rPr lang="tr-TR" dirty="0" smtClean="0"/>
              <a:t> girme nedenleri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Balkan ve Trablusgarp Savaşlarında kaybedilen toprakların geri almak istemesi.</a:t>
            </a:r>
          </a:p>
          <a:p>
            <a:r>
              <a:rPr lang="tr-TR" dirty="0" err="1" smtClean="0"/>
              <a:t>İngiltere,Fransa</a:t>
            </a:r>
            <a:r>
              <a:rPr lang="tr-TR" dirty="0" smtClean="0"/>
              <a:t> ve Rusya’nın Osmanlı Devletine karşı düşmanca amaçları.</a:t>
            </a:r>
          </a:p>
          <a:p>
            <a:r>
              <a:rPr lang="tr-TR" dirty="0" smtClean="0"/>
              <a:t>Osmanlı Devleti’nin siyasi yalnızlıktan kurtulmak istemesi.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386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Almanya’nin</a:t>
            </a:r>
            <a:r>
              <a:rPr lang="tr-TR" dirty="0" smtClean="0"/>
              <a:t> </a:t>
            </a:r>
            <a:r>
              <a:rPr lang="tr-TR" dirty="0" err="1" smtClean="0"/>
              <a:t>osmanli’yi</a:t>
            </a:r>
            <a:r>
              <a:rPr lang="tr-TR" dirty="0" smtClean="0"/>
              <a:t> savaşa sokmak istemesinin nedenleri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Yeni cepheler açılması ve Almanya’nın savaştaki yükünü hafifletmek istemesi.</a:t>
            </a:r>
          </a:p>
          <a:p>
            <a:r>
              <a:rPr lang="tr-TR" dirty="0" smtClean="0"/>
              <a:t>İngiltere’nin Hindistan’a giden sömürge yollarını düzenlemek istemesi.</a:t>
            </a:r>
          </a:p>
          <a:p>
            <a:r>
              <a:rPr lang="tr-TR" dirty="0" smtClean="0"/>
              <a:t>Osmanlı’nın insan gücü ve doğal kaynaklarından (</a:t>
            </a:r>
            <a:r>
              <a:rPr lang="tr-TR" dirty="0" err="1" smtClean="0"/>
              <a:t>kömür,petrol</a:t>
            </a:r>
            <a:r>
              <a:rPr lang="tr-TR" dirty="0" smtClean="0"/>
              <a:t> vb.) yararlanmak istemesi.</a:t>
            </a:r>
          </a:p>
          <a:p>
            <a:r>
              <a:rPr lang="tr-TR" dirty="0" smtClean="0"/>
              <a:t>İngiltere’nin sömürgelerinde bulunan </a:t>
            </a:r>
            <a:r>
              <a:rPr lang="tr-TR" dirty="0" err="1" smtClean="0"/>
              <a:t>Müslümanları,İngilizlere</a:t>
            </a:r>
            <a:r>
              <a:rPr lang="tr-TR" dirty="0" smtClean="0"/>
              <a:t> karşı ayaklandırmak istemesi.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253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13341" y="0"/>
            <a:ext cx="9653893" cy="6858000"/>
          </a:xfrm>
        </p:spPr>
      </p:pic>
    </p:spTree>
    <p:extLst>
      <p:ext uri="{BB962C8B-B14F-4D97-AF65-F5344CB8AC3E}">
        <p14:creationId xmlns:p14="http://schemas.microsoft.com/office/powerpoint/2010/main" xmlns="" val="19181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r>
              <a:rPr lang="tr-TR" dirty="0" smtClean="0"/>
              <a:t>KAFKAS (DOĞU)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92500" lnSpcReduction="20000"/>
          </a:bodyPr>
          <a:lstStyle/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</a:rPr>
              <a:t>Taraflar:</a:t>
            </a:r>
            <a:r>
              <a:rPr lang="tr-TR" sz="2000" dirty="0"/>
              <a:t> </a:t>
            </a:r>
            <a:r>
              <a:rPr lang="tr-TR" sz="2000" dirty="0" smtClean="0"/>
              <a:t>Osmanlı Devleti – Rusya</a:t>
            </a: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</a:rPr>
              <a:t>Savaşın Nedeni: </a:t>
            </a:r>
            <a:endParaRPr lang="tr-TR" sz="2000" dirty="0" smtClean="0"/>
          </a:p>
          <a:p>
            <a:r>
              <a:rPr lang="tr-TR" sz="2000" dirty="0" smtClean="0"/>
              <a:t>Almanların, Bakü petrollerini ele geçirmek istemesi.</a:t>
            </a:r>
          </a:p>
          <a:p>
            <a:r>
              <a:rPr lang="tr-TR" sz="2000" dirty="0" smtClean="0"/>
              <a:t>Kafkaslara ulaşarak buradaki Türklerle bağlantı kurmak.</a:t>
            </a:r>
          </a:p>
          <a:p>
            <a:r>
              <a:rPr lang="tr-TR" sz="2000" dirty="0" smtClean="0"/>
              <a:t>Rusların işgal ettiği Kars, Ardahan ve Batum’u geri  almak.</a:t>
            </a: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</a:rPr>
              <a:t>Savaşın Gelişimi: </a:t>
            </a:r>
          </a:p>
          <a:p>
            <a:r>
              <a:rPr lang="tr-TR" sz="2000" dirty="0" smtClean="0"/>
              <a:t>Savaş Rus saldırısı ile başladı. Ruslara ani bir baskın yapmak isteyen Enver Paşa düzenlemiş olduğu Sarıkamış harekatında soğuk kış şartlarından dolayı başarısız oldu ve 90.000 askerimiz donarak şehit oldu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</a:rPr>
              <a:t>.(Sarıkamış Faciası)</a:t>
            </a: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</a:rPr>
              <a:t>Savaşın Sonuçları:</a:t>
            </a:r>
          </a:p>
          <a:p>
            <a:r>
              <a:rPr lang="tr-TR" sz="2000" dirty="0" smtClean="0"/>
              <a:t>Ruslar Doğu Anadolu’nun büyük bir bölümünü işgal etti.</a:t>
            </a:r>
          </a:p>
          <a:p>
            <a:r>
              <a:rPr lang="tr-TR" sz="2000" dirty="0" smtClean="0"/>
              <a:t>1916’da bölgeye gönderilen M. Kemal Muş ve Bitlis’i Ruslardan geri aldı.</a:t>
            </a:r>
          </a:p>
          <a:p>
            <a:r>
              <a:rPr lang="tr-TR" sz="2000" dirty="0" smtClean="0"/>
              <a:t>Çıkan bir ihtilal sonucu Rusya’da çağrılık rejimi yıkıldı. Yeni yönetim SSCV savaştan çekildi. </a:t>
            </a:r>
          </a:p>
          <a:p>
            <a:r>
              <a:rPr lang="tr-TR" sz="2000" dirty="0" smtClean="0">
                <a:solidFill>
                  <a:schemeClr val="bg2">
                    <a:lumMod val="50000"/>
                  </a:schemeClr>
                </a:solidFill>
              </a:rPr>
              <a:t>Antlaşma:</a:t>
            </a:r>
          </a:p>
          <a:p>
            <a:r>
              <a:rPr lang="tr-TR" sz="2000" dirty="0" err="1" smtClean="0"/>
              <a:t>Brest</a:t>
            </a:r>
            <a:r>
              <a:rPr lang="tr-TR" sz="2000" dirty="0" smtClean="0"/>
              <a:t> – </a:t>
            </a:r>
            <a:r>
              <a:rPr lang="tr-TR" sz="2000" dirty="0" err="1" smtClean="0"/>
              <a:t>Litosk</a:t>
            </a:r>
            <a:r>
              <a:rPr lang="tr-TR" sz="2000" dirty="0" smtClean="0">
                <a:solidFill>
                  <a:schemeClr val="bg2">
                    <a:lumMod val="50000"/>
                  </a:schemeClr>
                </a:solidFill>
              </a:rPr>
              <a:t> (3 Mart 1918) </a:t>
            </a:r>
            <a:r>
              <a:rPr lang="tr-TR" sz="2000" dirty="0"/>
              <a:t>C</a:t>
            </a:r>
            <a:r>
              <a:rPr lang="tr-TR" sz="2000" dirty="0" smtClean="0"/>
              <a:t>ephe kapandı.</a:t>
            </a:r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235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r>
              <a:rPr lang="tr-TR" dirty="0" smtClean="0"/>
              <a:t>Süveyş (kanal) cephesi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7239000" cy="5042960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Taraflar: </a:t>
            </a:r>
            <a:r>
              <a:rPr lang="tr-TR" dirty="0" smtClean="0"/>
              <a:t>Osmanlı Devleti – İngiltere, Fransa  ve Avustralya askerleri 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</a:rPr>
              <a:t>Anzaklar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Nedeni:</a:t>
            </a:r>
          </a:p>
          <a:p>
            <a:r>
              <a:rPr lang="tr-TR" dirty="0" smtClean="0"/>
              <a:t>İngiltere’nin Hindistan’a giden sömürge yolunu kesmek istemesi.</a:t>
            </a:r>
          </a:p>
          <a:p>
            <a:r>
              <a:rPr lang="tr-TR" dirty="0" smtClean="0"/>
              <a:t>Mısır’ı İngilizlerden geri almak istemesi.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Sonuçları:</a:t>
            </a:r>
          </a:p>
          <a:p>
            <a:r>
              <a:rPr lang="tr-TR" dirty="0" smtClean="0"/>
              <a:t>Osmanlı Ordusu savaşı kaybetmiştir.</a:t>
            </a:r>
          </a:p>
          <a:p>
            <a:r>
              <a:rPr lang="tr-TR" dirty="0" smtClean="0"/>
              <a:t>Mısır ve Filistin İtilaf Devletleri’nin kontrolüne geçmiştir.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017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Suriye- </a:t>
            </a:r>
            <a:r>
              <a:rPr lang="tr-TR" dirty="0" err="1" smtClean="0"/>
              <a:t>filistin</a:t>
            </a:r>
            <a:r>
              <a:rPr lang="tr-TR" dirty="0" smtClean="0"/>
              <a:t> cephesi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Taraflar: </a:t>
            </a:r>
            <a:r>
              <a:rPr lang="tr-TR" dirty="0" smtClean="0"/>
              <a:t>Osmanlı- İngiltere ve Arap Aşiretleri</a:t>
            </a:r>
            <a:endParaRPr lang="tr-TR" dirty="0"/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Nedeni:</a:t>
            </a:r>
          </a:p>
          <a:p>
            <a:r>
              <a:rPr lang="tr-TR" dirty="0" err="1" smtClean="0"/>
              <a:t>İngilizler’in</a:t>
            </a:r>
            <a:r>
              <a:rPr lang="tr-TR" dirty="0" smtClean="0"/>
              <a:t> Orta Doğu topraklarını ele geçirmek istemesi.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Gelişimi:</a:t>
            </a:r>
          </a:p>
          <a:p>
            <a:r>
              <a:rPr lang="tr-TR" dirty="0" smtClean="0"/>
              <a:t>Arapların da İngilizlere yardım etmesi üzerine Osmanlı kaybetti.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Savaşın Sonuçları:</a:t>
            </a:r>
          </a:p>
          <a:p>
            <a:r>
              <a:rPr lang="tr-TR" dirty="0" smtClean="0"/>
              <a:t>Kudüs ve Filistin gibi topraklar kaybedildi.</a:t>
            </a:r>
          </a:p>
          <a:p>
            <a:r>
              <a:rPr lang="tr-TR" dirty="0" smtClean="0"/>
              <a:t>Buraya Yıldırım orduları komutanı olarak gönderilen M. Kemal, Halep’e çekilerek burada savunma hattı oluşturdu.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4885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77</TotalTime>
  <Words>739</Words>
  <PresentationFormat>Ekran Gösterisi (4:3)</PresentationFormat>
  <Paragraphs>103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Zengin</vt:lpstr>
      <vt:lpstr>1. DÜNYA SAVAŞI</vt:lpstr>
      <vt:lpstr>Savaşın genel ve özel nedenleri:</vt:lpstr>
      <vt:lpstr>Not: İtalya ittifak devletlerinden itilaf devletlerine geçiş yapmiştir (savaş devam ederken)</vt:lpstr>
      <vt:lpstr>Osmanli devleti’nin 1.dünya savaşina girme nedenleri</vt:lpstr>
      <vt:lpstr>Almanya’nin osmanli’yi savaşa sokmak istemesinin nedenleri</vt:lpstr>
      <vt:lpstr>Slayt 6</vt:lpstr>
      <vt:lpstr>KAFKAS (DOĞU) CEPHESİ</vt:lpstr>
      <vt:lpstr>Süveyş (kanal) cephesi</vt:lpstr>
      <vt:lpstr>Suriye- filistin cephesi</vt:lpstr>
      <vt:lpstr>Hicaz-yemen cephesi</vt:lpstr>
      <vt:lpstr>irak cephesi</vt:lpstr>
      <vt:lpstr>Çanakkale cephesi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2016-08-20T23:07:21Z</dcterms:created>
  <dcterms:modified xsi:type="dcterms:W3CDTF">2016-08-21T09:52:07Z</dcterms:modified>
  <cp:category>www.sorubak.com</cp:category>
</cp:coreProperties>
</file>