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43"/>
  </p:notesMasterIdLst>
  <p:sldIdLst>
    <p:sldId id="260" r:id="rId2"/>
    <p:sldId id="256" r:id="rId3"/>
    <p:sldId id="257" r:id="rId4"/>
    <p:sldId id="258" r:id="rId5"/>
    <p:sldId id="259" r:id="rId6"/>
    <p:sldId id="267" r:id="rId7"/>
    <p:sldId id="270" r:id="rId8"/>
    <p:sldId id="269" r:id="rId9"/>
    <p:sldId id="265" r:id="rId10"/>
    <p:sldId id="275" r:id="rId11"/>
    <p:sldId id="268" r:id="rId12"/>
    <p:sldId id="263" r:id="rId13"/>
    <p:sldId id="266" r:id="rId14"/>
    <p:sldId id="271" r:id="rId15"/>
    <p:sldId id="272" r:id="rId16"/>
    <p:sldId id="273" r:id="rId17"/>
    <p:sldId id="274" r:id="rId18"/>
    <p:sldId id="276" r:id="rId19"/>
    <p:sldId id="277" r:id="rId20"/>
    <p:sldId id="290" r:id="rId21"/>
    <p:sldId id="278" r:id="rId22"/>
    <p:sldId id="281" r:id="rId23"/>
    <p:sldId id="279" r:id="rId24"/>
    <p:sldId id="280" r:id="rId25"/>
    <p:sldId id="282" r:id="rId26"/>
    <p:sldId id="283" r:id="rId27"/>
    <p:sldId id="285" r:id="rId28"/>
    <p:sldId id="284" r:id="rId29"/>
    <p:sldId id="286" r:id="rId30"/>
    <p:sldId id="288" r:id="rId31"/>
    <p:sldId id="287" r:id="rId32"/>
    <p:sldId id="289" r:id="rId33"/>
    <p:sldId id="291" r:id="rId34"/>
    <p:sldId id="292" r:id="rId35"/>
    <p:sldId id="293" r:id="rId36"/>
    <p:sldId id="299" r:id="rId37"/>
    <p:sldId id="298" r:id="rId38"/>
    <p:sldId id="294" r:id="rId39"/>
    <p:sldId id="295" r:id="rId40"/>
    <p:sldId id="297" r:id="rId41"/>
    <p:sldId id="296" r:id="rId4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492" y="7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2986E8-8AED-456F-BC2D-ACC9A6968BF9}" type="datetimeFigureOut">
              <a:rPr lang="tr-TR" smtClean="0"/>
              <a:pPr/>
              <a:t>08.01.2016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1091F3-4DC6-4E74-ACD0-36E5FD47295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42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091F3-4DC6-4E74-ACD0-36E5FD472952}" type="slidenum">
              <a:rPr lang="tr-TR" smtClean="0"/>
              <a:pPr/>
              <a:t>41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92940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08.01.2016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08.01.2016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08.01.2016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08.01.2016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979712" y="1268760"/>
            <a:ext cx="5246042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FRAKTALLAR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http://matematik100.com/blogcu/sinif8/ozetler/egrelt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150368"/>
            <a:ext cx="525658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6549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815" y="1259872"/>
            <a:ext cx="8266971" cy="5481638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3707904" y="617921"/>
            <a:ext cx="14077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Kozalak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44552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.webme.com/pic/s/simurgistan/fraktal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8064896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3371831" y="816495"/>
            <a:ext cx="2400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KAR TANELERİ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23776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7253" y="534343"/>
            <a:ext cx="8424936" cy="6323657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3426673" y="17724"/>
            <a:ext cx="15680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BROKOLİ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13802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g.webme.com/pic/s/simurgistan/fraktal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692695"/>
            <a:ext cx="7416824" cy="6179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3224891" y="169475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AKCİĞERLERİMİZ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402659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14. Eğrelti otu yapraklar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AutoShape 4" descr="14. Eğrelti otu yaprakları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" name="AutoShape 6" descr="14. Eğrelti otu yaprakları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8" descr="15. Salyangoz kabuğu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204" name="Picture 12" descr="http://ichef.bbci.co.uk/naturelibrary/images/ic/credit/640x395/d/dr/dracaena_cinnabari/dracaena_cinnabari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947" y="1412776"/>
            <a:ext cx="8633665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907704" y="517523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dirty="0" smtClean="0"/>
              <a:t>EJDERHA AĞACI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58653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2.bp.blogspot.com/-1qB-YsY7VCs/Uwe1GijNqCI/AAAAAAAALE4/BqHMq_ddI4w/s1600/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872" y="1086807"/>
            <a:ext cx="7680853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2123728" y="249684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Maymun Ağacı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217908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altinoran.org/resimler/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381" y="1052736"/>
            <a:ext cx="7848872" cy="5703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3923928" y="400943"/>
            <a:ext cx="1401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Ayçiçeği 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113462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48764" y="896781"/>
            <a:ext cx="6191250" cy="5934075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2854749" y="373561"/>
            <a:ext cx="2553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Kırmızı Lahana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273942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pic.azimage.com/photos/previews/f1b/hd-l-immagine-a-ragnatela-spider-web-foglie-insetti-sfondi-hd-images-hd-sfondi-per-il-desktop-7302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7905868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2987824" y="1117972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/>
              <a:t>Örümcek Ağı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415435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photos1.blogger.com/blogger/7416/1266/1600/101_95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193" y="764704"/>
            <a:ext cx="7761702" cy="576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1866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2051720" y="1124744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 smtClean="0"/>
              <a:t>Örüntü Nedir?</a:t>
            </a:r>
            <a:endParaRPr lang="tr-TR" sz="48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1547664" y="2714002"/>
            <a:ext cx="5760640" cy="1815882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>
                <a:latin typeface="Berlin Sans FB" panose="020E0602020502020306" pitchFamily="34" charset="0"/>
              </a:rPr>
              <a:t>Belirli bir kurala göre düzenli bir şekilde tekrar eden veya genişleyen şekil ya da sayı dizisine örüntü denir. </a:t>
            </a:r>
            <a:br>
              <a:rPr lang="tr-TR" sz="2800" dirty="0">
                <a:latin typeface="Berlin Sans FB" panose="020E0602020502020306" pitchFamily="34" charset="0"/>
              </a:rPr>
            </a:br>
            <a:endParaRPr lang="tr-TR" sz="28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717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omepc\Desktop\ima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24744"/>
            <a:ext cx="7488832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2405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encrypted-tbn0.gstatic.com/images?q=tbn:ANd9GcRDUW5swdxOAgMzQ-80CNIYaM0F9FbzChlYYGTpOi3QKF58GUkh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7096507" cy="531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5849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webme.com/pic/s/simurgistan/clip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7920880" cy="6833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2563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332656"/>
            <a:ext cx="8568952" cy="642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654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73" y="46793"/>
            <a:ext cx="8926100" cy="669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790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9512" y="1628800"/>
            <a:ext cx="842493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err="1">
                <a:solidFill>
                  <a:schemeClr val="accent6"/>
                </a:solidFill>
              </a:rPr>
              <a:t>Fraktallar</a:t>
            </a:r>
            <a:r>
              <a:rPr lang="tr-TR" sz="2400" b="1" dirty="0">
                <a:solidFill>
                  <a:schemeClr val="accent6"/>
                </a:solidFill>
              </a:rPr>
              <a:t> ve Örüntüler Arasındaki Fark </a:t>
            </a:r>
            <a:endParaRPr lang="tr-TR" sz="2400" b="1" dirty="0" smtClean="0">
              <a:solidFill>
                <a:schemeClr val="accent6"/>
              </a:solidFill>
            </a:endParaRPr>
          </a:p>
          <a:p>
            <a:endParaRPr lang="tr-TR" dirty="0"/>
          </a:p>
          <a:p>
            <a:r>
              <a:rPr lang="tr-TR" dirty="0" err="1" smtClean="0"/>
              <a:t>Fraktal</a:t>
            </a:r>
            <a:r>
              <a:rPr lang="tr-TR" dirty="0" smtClean="0"/>
              <a:t> </a:t>
            </a:r>
            <a:r>
              <a:rPr lang="tr-TR" dirty="0"/>
              <a:t>ve örüntü arasındaki ilişki şöyledir: Her </a:t>
            </a:r>
            <a:r>
              <a:rPr lang="tr-TR" dirty="0" err="1"/>
              <a:t>fraktal</a:t>
            </a:r>
            <a:r>
              <a:rPr lang="tr-TR" dirty="0"/>
              <a:t> bir örüntüdür ancak her örüntü bir </a:t>
            </a:r>
            <a:r>
              <a:rPr lang="tr-TR" dirty="0" err="1"/>
              <a:t>fraktal</a:t>
            </a:r>
            <a:r>
              <a:rPr lang="tr-TR" dirty="0"/>
              <a:t> değildir. </a:t>
            </a:r>
            <a:br>
              <a:rPr lang="tr-TR" dirty="0"/>
            </a:br>
            <a:endParaRPr lang="tr-TR" dirty="0" smtClean="0"/>
          </a:p>
          <a:p>
            <a:r>
              <a:rPr lang="tr-TR" dirty="0" smtClean="0"/>
              <a:t>   </a:t>
            </a:r>
            <a:r>
              <a:rPr lang="tr-TR" dirty="0"/>
              <a:t> </a:t>
            </a:r>
            <a:r>
              <a:rPr lang="tr-TR" dirty="0" err="1"/>
              <a:t>Fraktalın</a:t>
            </a:r>
            <a:r>
              <a:rPr lang="tr-TR" dirty="0"/>
              <a:t> bir özelliği de, küçük bir parçasındaki örüntünün şeklin tamamındaki örüntüyle aynı olmasıdır.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4" name="5-Nokta Yıldız 3"/>
          <p:cNvSpPr/>
          <p:nvPr/>
        </p:nvSpPr>
        <p:spPr>
          <a:xfrm>
            <a:off x="318645" y="3195439"/>
            <a:ext cx="144016" cy="197440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570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9512" y="1844824"/>
            <a:ext cx="849694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>
                <a:solidFill>
                  <a:schemeClr val="accent6"/>
                </a:solidFill>
              </a:rPr>
              <a:t>Bir örüntünün </a:t>
            </a:r>
            <a:r>
              <a:rPr lang="tr-TR" sz="2400" dirty="0" err="1">
                <a:solidFill>
                  <a:schemeClr val="accent6"/>
                </a:solidFill>
              </a:rPr>
              <a:t>fraktal</a:t>
            </a:r>
            <a:r>
              <a:rPr lang="tr-TR" sz="2400" dirty="0">
                <a:solidFill>
                  <a:schemeClr val="accent6"/>
                </a:solidFill>
              </a:rPr>
              <a:t> olabilmesi için: </a:t>
            </a:r>
            <a:endParaRPr lang="tr-TR" sz="2400" dirty="0" smtClean="0">
              <a:solidFill>
                <a:schemeClr val="accent6"/>
              </a:solidFill>
            </a:endParaRPr>
          </a:p>
          <a:p>
            <a:r>
              <a:rPr lang="tr-TR" dirty="0" smtClean="0"/>
              <a:t> </a:t>
            </a:r>
            <a:r>
              <a:rPr lang="tr-TR" dirty="0" smtClean="0">
                <a:solidFill>
                  <a:schemeClr val="accent6"/>
                </a:solidFill>
              </a:rPr>
              <a:t>1-</a:t>
            </a:r>
            <a:r>
              <a:rPr lang="tr-TR" dirty="0"/>
              <a:t> Öncelikle örüntü olabilmesi için bir kurala göre ilerlemesi gerekir. </a:t>
            </a:r>
            <a:endParaRPr lang="tr-TR" dirty="0" smtClean="0"/>
          </a:p>
          <a:p>
            <a:r>
              <a:rPr lang="tr-TR" dirty="0" smtClean="0">
                <a:solidFill>
                  <a:schemeClr val="accent6"/>
                </a:solidFill>
              </a:rPr>
              <a:t> </a:t>
            </a:r>
            <a:r>
              <a:rPr lang="tr-TR" dirty="0">
                <a:solidFill>
                  <a:schemeClr val="accent6"/>
                </a:solidFill>
              </a:rPr>
              <a:t>2- </a:t>
            </a:r>
            <a:r>
              <a:rPr lang="tr-TR" dirty="0"/>
              <a:t>Örüntünün büyümesi veya küçülmesi gerekir</a:t>
            </a:r>
            <a:r>
              <a:rPr lang="tr-TR" dirty="0" smtClean="0"/>
              <a:t>.</a:t>
            </a:r>
          </a:p>
          <a:p>
            <a:r>
              <a:rPr lang="tr-TR" dirty="0" smtClean="0">
                <a:solidFill>
                  <a:schemeClr val="accent6"/>
                </a:solidFill>
              </a:rPr>
              <a:t> </a:t>
            </a:r>
            <a:r>
              <a:rPr lang="tr-TR" dirty="0">
                <a:solidFill>
                  <a:schemeClr val="accent6"/>
                </a:solidFill>
              </a:rPr>
              <a:t>3- </a:t>
            </a:r>
            <a:r>
              <a:rPr lang="tr-TR" dirty="0"/>
              <a:t>Bir önceki şekli içinde barındırması gerekir.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7701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376749" y="2494278"/>
            <a:ext cx="8390502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FRAKTAL MI ÖRÜNTÜ MÜ?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789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pc\Desktop\Fraktallar-fraktal-orneg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9156056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4518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omepc\Desktop\Fraktallar-fraktal-olmayan-ornek-1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934" y="2204864"/>
            <a:ext cx="8915065" cy="2381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4280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pc\Desktop\oruntu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01" y="908720"/>
            <a:ext cx="8964488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5370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omepc\Desktop\fraktal - 0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155" y="1772816"/>
            <a:ext cx="8712968" cy="3159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9175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homepc\Desktop\Fraktallar-fraktal-olmayan-ornek-2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8712968" cy="233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8853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omepc\Desktop\a5ge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903357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863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2.bp.blogspot.com/-xxIFX8XIw7M/UREAqORTjFI/AAAAAAAAVNo/31Hq9nLlwdE/s1600/frakt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764704"/>
            <a:ext cx="6480720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3675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upload.wikimedia.org/wikipedia/commons/2/26/8-frakta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44132"/>
            <a:ext cx="5543840" cy="554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971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matematiktutkusu.com/uploads/posts/2012-04/1333575765_fraktal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404" y="1353277"/>
            <a:ext cx="8990594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4524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encrypted-tbn1.gstatic.com/images?q=tbn:ANd9GcS2ab7pvGTSzsg4dE9VN8vBGtA4xgzXv7s5gdegvGKXMIS7wFv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7"/>
            <a:ext cx="8208912" cy="6148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717416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testimiz.com/5/matematki/rsm/oruntu_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016" y="1412776"/>
            <a:ext cx="8978081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468597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upload.wikimedia.org/wikipedia/commons/thumb/e/ed/Koch_Snowflake_Triangles.png/220px-Koch_Snowflake_Triangle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0"/>
            <a:ext cx="5760640" cy="6650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321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upload.wikimedia.org/wikipedia/commons/c/c9/Mero-fraktal-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7992888" cy="6238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6046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atematik örüntü ne demek?-Matematik süsleme ne demek?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5"/>
            <a:ext cx="8856984" cy="3305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7725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eryatimalat.com/image/cache/data/Etkn.%20%C3%9Cr%C3%BCn/etk.%C3%BCr%C3%BCn%20alt/r%C3%BCnt%C3%BC%202-500x5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0648"/>
            <a:ext cx="648072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277593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07504" y="2643064"/>
            <a:ext cx="8741560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ARAŞTIRMA ÖDEVİ: Siz de bu </a:t>
            </a:r>
            <a:r>
              <a:rPr lang="tr-TR" dirty="0" err="1" smtClean="0"/>
              <a:t>fraktallardan</a:t>
            </a:r>
            <a:r>
              <a:rPr lang="tr-TR" dirty="0" smtClean="0"/>
              <a:t> </a:t>
            </a:r>
            <a:r>
              <a:rPr lang="tr-TR" smtClean="0"/>
              <a:t>farklı olan </a:t>
            </a:r>
            <a:r>
              <a:rPr lang="tr-TR" dirty="0" smtClean="0"/>
              <a:t>bir </a:t>
            </a:r>
            <a:r>
              <a:rPr lang="tr-TR" dirty="0" err="1" smtClean="0"/>
              <a:t>fraktal</a:t>
            </a:r>
            <a:r>
              <a:rPr lang="tr-TR" dirty="0" smtClean="0"/>
              <a:t> örneği bulunuz...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3138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555776" y="1337369"/>
            <a:ext cx="410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err="1" smtClean="0"/>
              <a:t>Fraktal</a:t>
            </a:r>
            <a:r>
              <a:rPr lang="tr-TR" sz="4800" dirty="0" smtClean="0"/>
              <a:t> Nedir?</a:t>
            </a:r>
            <a:endParaRPr lang="tr-TR" sz="48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25660" y="2592804"/>
            <a:ext cx="9118340" cy="707886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dirty="0"/>
              <a:t>Bir </a:t>
            </a:r>
            <a:r>
              <a:rPr lang="tr-TR" sz="2000" dirty="0" smtClean="0"/>
              <a:t>şeklin </a:t>
            </a:r>
            <a:r>
              <a:rPr lang="tr-TR" sz="2000" dirty="0"/>
              <a:t>orantılı olarak </a:t>
            </a:r>
            <a:r>
              <a:rPr lang="tr-TR" sz="2000" dirty="0" smtClean="0"/>
              <a:t>küçültülmesi, büyültülmesi ya da kendini yinelemesi ile inşa edilen örüntülere </a:t>
            </a:r>
            <a:r>
              <a:rPr lang="tr-TR" sz="2000" dirty="0"/>
              <a:t>“</a:t>
            </a:r>
            <a:r>
              <a:rPr lang="tr-TR" sz="2000" b="1" dirty="0" err="1"/>
              <a:t>fraktal</a:t>
            </a:r>
            <a:r>
              <a:rPr lang="tr-TR" sz="2000" dirty="0"/>
              <a:t>” denir.</a:t>
            </a:r>
          </a:p>
        </p:txBody>
      </p:sp>
    </p:spTree>
    <p:extLst>
      <p:ext uri="{BB962C8B-B14F-4D97-AF65-F5344CB8AC3E}">
        <p14:creationId xmlns:p14="http://schemas.microsoft.com/office/powerpoint/2010/main" xmlns="" val="113558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.webme.com/pic/s/simurgistan/fraktal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8172400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3311256" y="49666"/>
            <a:ext cx="24849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800" dirty="0" smtClean="0"/>
              <a:t>AĞAÇ DALLARI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358129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mg.webme.com/pic/s/simurgistan/fraktal-egrelti-otu-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8412198" cy="58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3491880" y="404664"/>
            <a:ext cx="1943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EĞRELTİ</a:t>
            </a:r>
            <a:r>
              <a:rPr lang="tr-TR" dirty="0" smtClean="0"/>
              <a:t> </a:t>
            </a:r>
            <a:r>
              <a:rPr lang="tr-TR" sz="2400" dirty="0"/>
              <a:t>OTU</a:t>
            </a:r>
          </a:p>
        </p:txBody>
      </p:sp>
    </p:spTree>
    <p:extLst>
      <p:ext uri="{BB962C8B-B14F-4D97-AF65-F5344CB8AC3E}">
        <p14:creationId xmlns:p14="http://schemas.microsoft.com/office/powerpoint/2010/main" xmlns="" val="41188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pc\Desktop\comp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505125"/>
            <a:ext cx="7887022" cy="61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1757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.webme.com/pic/s/simurgistan/fraktal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3010"/>
            <a:ext cx="6759897" cy="641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2558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ava Akımı">
  <a:themeElements>
    <a:clrScheme name="Hava Akımı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Hava Akımı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ava Akımı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236</TotalTime>
  <Words>106</Words>
  <Application>Microsoft Office PowerPoint</Application>
  <PresentationFormat>Ekran Gösterisi (4:3)</PresentationFormat>
  <Paragraphs>28</Paragraphs>
  <Slides>41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41</vt:i4>
      </vt:variant>
    </vt:vector>
  </HeadingPairs>
  <TitlesOfParts>
    <vt:vector size="42" baseType="lpstr">
      <vt:lpstr>Hava Akımı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2014-10-14T07:00:05Z</dcterms:created>
  <dcterms:modified xsi:type="dcterms:W3CDTF">2016-01-08T08:45:47Z</dcterms:modified>
  <cp:category>www.sorubak.com</cp:category>
</cp:coreProperties>
</file>