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8"/>
  </p:notesMasterIdLst>
  <p:sldIdLst>
    <p:sldId id="259" r:id="rId2"/>
    <p:sldId id="256" r:id="rId3"/>
    <p:sldId id="257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99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onstantia" pitchFamily="18" charset="0"/>
              </a:defRPr>
            </a:lvl1pPr>
          </a:lstStyle>
          <a:p>
            <a:endParaRPr lang="tr-TR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onstantia" pitchFamily="18" charset="0"/>
              </a:defRPr>
            </a:lvl1pPr>
          </a:lstStyle>
          <a:p>
            <a:fld id="{D7D699B5-BDE5-4AD7-8B5C-ACA3CFDF28D1}" type="datetimeFigureOut">
              <a:rPr lang="tr-TR"/>
              <a:pPr/>
              <a:t>24.12.2015</a:t>
            </a:fld>
            <a:endParaRPr lang="tr-TR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onstantia" pitchFamily="18" charset="0"/>
              </a:defRPr>
            </a:lvl1pPr>
          </a:lstStyle>
          <a:p>
            <a:endParaRPr lang="tr-TR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onstantia" pitchFamily="18" charset="0"/>
              </a:defRPr>
            </a:lvl1pPr>
          </a:lstStyle>
          <a:p>
            <a:fld id="{70055D55-E8DB-4A99-9AC1-4454AD7CFF55}" type="slidenum">
              <a:rPr lang="tr-TR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dirty="0" smtClean="0"/>
              <a:t>.com </a:t>
            </a:r>
            <a:endParaRPr lang="tr-T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4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4346B-720A-473C-9730-D2686306BFEB}" type="datetimeFigureOut">
              <a:rPr lang="tr-TR"/>
              <a:pPr>
                <a:defRPr/>
              </a:pPr>
              <a:t>24.12.2015</a:t>
            </a:fld>
            <a:endParaRPr lang="tr-TR"/>
          </a:p>
        </p:txBody>
      </p:sp>
      <p:sp>
        <p:nvSpPr>
          <p:cNvPr id="5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96C3F-0CA2-41B0-B287-1C70F247E23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68E0A-7D51-4D21-ADAF-7E1B37B39E3B}" type="datetimeFigureOut">
              <a:rPr lang="tr-TR"/>
              <a:pPr>
                <a:defRPr/>
              </a:pPr>
              <a:t>24.12.2015</a:t>
            </a:fld>
            <a:endParaRPr lang="tr-TR"/>
          </a:p>
        </p:txBody>
      </p:sp>
      <p:sp>
        <p:nvSpPr>
          <p:cNvPr id="5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51069-1949-4873-A94F-69CABDFE691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1510E-6D52-4DA5-B906-6F4EEFA3B927}" type="datetimeFigureOut">
              <a:rPr lang="tr-TR"/>
              <a:pPr>
                <a:defRPr/>
              </a:pPr>
              <a:t>24.12.2015</a:t>
            </a:fld>
            <a:endParaRPr lang="tr-TR"/>
          </a:p>
        </p:txBody>
      </p:sp>
      <p:sp>
        <p:nvSpPr>
          <p:cNvPr id="5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C4912-C48D-47ED-B407-85E202A234C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094F8-5801-4484-8F52-828FE0B32AD5}" type="datetimeFigureOut">
              <a:rPr lang="tr-TR"/>
              <a:pPr>
                <a:defRPr/>
              </a:pPr>
              <a:t>24.12.2015</a:t>
            </a:fld>
            <a:endParaRPr lang="tr-TR"/>
          </a:p>
        </p:txBody>
      </p:sp>
      <p:sp>
        <p:nvSpPr>
          <p:cNvPr id="5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E78C1-365A-45F0-974F-08F4B232A94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5D66C-2DD8-4A61-BB96-B91D15F39646}" type="datetimeFigureOut">
              <a:rPr lang="tr-TR"/>
              <a:pPr>
                <a:defRPr/>
              </a:pPr>
              <a:t>24.12.2015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3FB62-D464-4A45-8241-B80ED2A2333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660E1-4ED4-431D-8422-3B0A1FD3C6CD}" type="datetimeFigureOut">
              <a:rPr lang="tr-TR"/>
              <a:pPr>
                <a:defRPr/>
              </a:pPr>
              <a:t>24.12.2015</a:t>
            </a:fld>
            <a:endParaRPr lang="tr-TR"/>
          </a:p>
        </p:txBody>
      </p:sp>
      <p:sp>
        <p:nvSpPr>
          <p:cNvPr id="6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BDE96-B708-4472-A212-648327C4AEC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56137-39AF-4653-9B82-DFF8C7304E57}" type="datetimeFigureOut">
              <a:rPr lang="tr-TR"/>
              <a:pPr>
                <a:defRPr/>
              </a:pPr>
              <a:t>24.12.2015</a:t>
            </a:fld>
            <a:endParaRPr lang="tr-TR"/>
          </a:p>
        </p:txBody>
      </p:sp>
      <p:sp>
        <p:nvSpPr>
          <p:cNvPr id="8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58BFB-691B-4A41-A002-38848F46E20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80E67-891A-4D71-B944-37F085455D17}" type="datetimeFigureOut">
              <a:rPr lang="tr-TR"/>
              <a:pPr>
                <a:defRPr/>
              </a:pPr>
              <a:t>24.12.2015</a:t>
            </a:fld>
            <a:endParaRPr lang="tr-TR"/>
          </a:p>
        </p:txBody>
      </p:sp>
      <p:sp>
        <p:nvSpPr>
          <p:cNvPr id="4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1E28A-8E64-4DAA-84FF-053952FB435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E3698-402A-428F-B7CE-D6A7CB68F940}" type="datetimeFigureOut">
              <a:rPr lang="tr-TR"/>
              <a:pPr>
                <a:defRPr/>
              </a:pPr>
              <a:t>24.12.2015</a:t>
            </a:fld>
            <a:endParaRPr lang="tr-TR"/>
          </a:p>
        </p:txBody>
      </p:sp>
      <p:sp>
        <p:nvSpPr>
          <p:cNvPr id="3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04A33-5A1B-467E-BAA8-36845320292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848FF-C33A-40CD-B3C9-1A4FF8A74C39}" type="datetimeFigureOut">
              <a:rPr lang="tr-TR"/>
              <a:pPr>
                <a:defRPr/>
              </a:pPr>
              <a:t>24.12.2015</a:t>
            </a:fld>
            <a:endParaRPr lang="tr-TR"/>
          </a:p>
        </p:txBody>
      </p:sp>
      <p:sp>
        <p:nvSpPr>
          <p:cNvPr id="6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6D49E-1D65-4CB4-AD0C-1DF19C0C57C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8 Tek Köşesi Kesik ve Yuvarlatılmış Dikdörtgen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11 Dik Üçgen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9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0152E-8836-42B1-97A0-0FD6971841DE}" type="datetimeFigureOut">
              <a:rPr lang="tr-TR"/>
              <a:pPr>
                <a:defRPr/>
              </a:pPr>
              <a:t>24.12.2015</a:t>
            </a:fld>
            <a:endParaRPr lang="tr-TR"/>
          </a:p>
        </p:txBody>
      </p:sp>
      <p:sp>
        <p:nvSpPr>
          <p:cNvPr id="10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1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F3D41-5F20-4F08-B593-35A94E43473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8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sp>
        <p:nvSpPr>
          <p:cNvPr id="1029" name="29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978A114-B9CE-42ED-B57B-CF9D337484CF}" type="datetimeFigureOut">
              <a:rPr lang="tr-TR"/>
              <a:pPr>
                <a:defRPr/>
              </a:pPr>
              <a:t>24.12.2015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CC10BD9-7EC6-4C44-9073-B3410F5DC68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grpSp>
        <p:nvGrpSpPr>
          <p:cNvPr id="1033" name="1 Grup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7" r:id="rId3"/>
    <p:sldLayoutId id="2147483694" r:id="rId4"/>
    <p:sldLayoutId id="2147483693" r:id="rId5"/>
    <p:sldLayoutId id="2147483692" r:id="rId6"/>
    <p:sldLayoutId id="2147483691" r:id="rId7"/>
    <p:sldLayoutId id="2147483690" r:id="rId8"/>
    <p:sldLayoutId id="2147483698" r:id="rId9"/>
    <p:sldLayoutId id="2147483689" r:id="rId10"/>
    <p:sldLayoutId id="214748368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8288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5000" i="1" u="sng" dirty="0" smtClean="0"/>
              <a:t>Tevhit</a:t>
            </a:r>
            <a:endParaRPr lang="tr-TR" sz="15000" i="1" u="sng" dirty="0"/>
          </a:p>
        </p:txBody>
      </p:sp>
      <p:sp>
        <p:nvSpPr>
          <p:cNvPr id="13314" name="2 Alt Başlık"/>
          <p:cNvSpPr>
            <a:spLocks noGrp="1"/>
          </p:cNvSpPr>
          <p:nvPr>
            <p:ph type="subTitle" idx="1"/>
          </p:nvPr>
        </p:nvSpPr>
        <p:spPr>
          <a:xfrm>
            <a:off x="0" y="1928813"/>
            <a:ext cx="9144000" cy="4929187"/>
          </a:xfrm>
        </p:spPr>
        <p:txBody>
          <a:bodyPr/>
          <a:lstStyle/>
          <a:p>
            <a:pPr marR="0" algn="l"/>
            <a:r>
              <a:rPr lang="tr-TR" sz="6000" b="1" i="1" u="sng" smtClean="0">
                <a:solidFill>
                  <a:srgbClr val="FF0000"/>
                </a:solidFill>
              </a:rPr>
              <a:t>Allah’ın birliğine inanmaktır.</a:t>
            </a:r>
          </a:p>
          <a:p>
            <a:pPr marR="0" algn="l"/>
            <a:r>
              <a:rPr lang="tr-TR" sz="6000" b="1" i="1" u="sng" smtClean="0">
                <a:solidFill>
                  <a:srgbClr val="FF0000"/>
                </a:solidFill>
              </a:rPr>
              <a:t>Çünkü Allah’ın birliği olmasaydı Evrende Düzen olmazdı.</a:t>
            </a:r>
          </a:p>
          <a:p>
            <a:pPr marR="0" algn="l"/>
            <a:endParaRPr lang="tr-TR" sz="4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00034" y="0"/>
            <a:ext cx="7851648" cy="114298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b="0" i="1" u="sng" dirty="0" smtClean="0"/>
              <a:t>Peygamberlerin Özellikleri</a:t>
            </a:r>
            <a:endParaRPr lang="tr-TR" b="0" i="1" u="sng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14313" y="1357313"/>
            <a:ext cx="8174037" cy="5357812"/>
          </a:xfrm>
        </p:spPr>
        <p:txBody>
          <a:bodyPr>
            <a:normAutofit/>
          </a:bodyPr>
          <a:lstStyle/>
          <a:p>
            <a:pPr marR="0" algn="l"/>
            <a:r>
              <a:rPr lang="tr-TR" sz="4400" i="1" u="sng" smtClean="0">
                <a:solidFill>
                  <a:srgbClr val="FF0000"/>
                </a:solidFill>
              </a:rPr>
              <a:t>Sıdk:Doğru Olmak</a:t>
            </a:r>
          </a:p>
          <a:p>
            <a:pPr marR="0" algn="l"/>
            <a:r>
              <a:rPr lang="tr-TR" sz="4400" i="1" u="sng" smtClean="0">
                <a:solidFill>
                  <a:srgbClr val="FFC000"/>
                </a:solidFill>
              </a:rPr>
              <a:t>Emanet:Güvenilir Olmak</a:t>
            </a:r>
          </a:p>
          <a:p>
            <a:pPr marR="0" algn="l"/>
            <a:r>
              <a:rPr lang="tr-TR" sz="4400" i="1" u="sng" smtClean="0">
                <a:solidFill>
                  <a:schemeClr val="bg1"/>
                </a:solidFill>
              </a:rPr>
              <a:t>Fetanet:Akıllı ve Zeki Olmak</a:t>
            </a:r>
          </a:p>
          <a:p>
            <a:pPr marR="0" algn="l"/>
            <a:r>
              <a:rPr lang="tr-TR" sz="4400" i="1" u="sng" smtClean="0">
                <a:solidFill>
                  <a:srgbClr val="7030A0"/>
                </a:solidFill>
              </a:rPr>
              <a:t>İsmet:Günah İşlemekten </a:t>
            </a:r>
            <a:r>
              <a:rPr lang="tr-TR" sz="4400" i="1" u="sng" smtClean="0">
                <a:solidFill>
                  <a:srgbClr val="08684E"/>
                </a:solidFill>
              </a:rPr>
              <a:t>Kaçınmak</a:t>
            </a:r>
          </a:p>
          <a:p>
            <a:pPr marR="0" algn="l"/>
            <a:r>
              <a:rPr lang="tr-TR" sz="4400" i="1" u="sng" smtClean="0">
                <a:solidFill>
                  <a:srgbClr val="CC0099"/>
                </a:solidFill>
              </a:rPr>
              <a:t>Tebliğ:Allah’tan Aldığı Emirleri </a:t>
            </a:r>
            <a:r>
              <a:rPr lang="tr-TR" sz="4400" i="1" u="sng" smtClean="0">
                <a:solidFill>
                  <a:schemeClr val="bg2"/>
                </a:solidFill>
              </a:rPr>
              <a:t>İnsanlara Bildirirler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z="9600" i="1" u="sng" smtClean="0"/>
              <a:t>Risalet</a:t>
            </a:r>
          </a:p>
        </p:txBody>
      </p:sp>
      <p:sp>
        <p:nvSpPr>
          <p:cNvPr id="15362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3200" i="1" u="sng" dirty="0" smtClean="0">
                <a:solidFill>
                  <a:srgbClr val="FF0000"/>
                </a:solidFill>
              </a:rPr>
              <a:t>Sözlükte göndermek anlamına gelir.</a:t>
            </a:r>
          </a:p>
          <a:p>
            <a:r>
              <a:rPr lang="tr-TR" sz="3200" i="1" u="sng" dirty="0" err="1" smtClean="0">
                <a:solidFill>
                  <a:srgbClr val="FF0000"/>
                </a:solidFill>
              </a:rPr>
              <a:t>İslamın</a:t>
            </a:r>
            <a:r>
              <a:rPr lang="tr-TR" sz="3200" i="1" u="sng" dirty="0" smtClean="0">
                <a:solidFill>
                  <a:srgbClr val="FF0000"/>
                </a:solidFill>
              </a:rPr>
              <a:t> 3 temel esası olan‘‘Tevhit,</a:t>
            </a:r>
            <a:r>
              <a:rPr lang="tr-TR" sz="3200" i="1" u="sng" dirty="0" err="1" smtClean="0">
                <a:solidFill>
                  <a:srgbClr val="FF0000"/>
                </a:solidFill>
              </a:rPr>
              <a:t>Ahiret</a:t>
            </a:r>
            <a:r>
              <a:rPr lang="tr-TR" sz="3200" i="1" u="sng" dirty="0" smtClean="0">
                <a:solidFill>
                  <a:srgbClr val="FF0000"/>
                </a:solidFill>
              </a:rPr>
              <a:t>,</a:t>
            </a:r>
            <a:r>
              <a:rPr lang="tr-TR" sz="3200" i="1" u="sng" dirty="0" err="1" smtClean="0">
                <a:solidFill>
                  <a:srgbClr val="FF0000"/>
                </a:solidFill>
              </a:rPr>
              <a:t>Risalet</a:t>
            </a:r>
            <a:r>
              <a:rPr lang="tr-TR" sz="3200" i="1" u="sng" dirty="0" smtClean="0">
                <a:solidFill>
                  <a:srgbClr val="FF0000"/>
                </a:solidFill>
              </a:rPr>
              <a:t>’’ten biridir.</a:t>
            </a:r>
          </a:p>
          <a:p>
            <a:r>
              <a:rPr lang="tr-TR" sz="3200" i="1" u="sng" dirty="0" err="1" smtClean="0">
                <a:solidFill>
                  <a:srgbClr val="FF0000"/>
                </a:solidFill>
              </a:rPr>
              <a:t>Risalet</a:t>
            </a:r>
            <a:r>
              <a:rPr lang="tr-TR" sz="3200" i="1" u="sng" dirty="0" smtClean="0">
                <a:solidFill>
                  <a:srgbClr val="FF0000"/>
                </a:solidFill>
              </a:rPr>
              <a:t>,Peygamberin Allah’tan aldığı bilgileri insanlara</a:t>
            </a:r>
          </a:p>
          <a:p>
            <a:pPr>
              <a:buFont typeface="Wingdings 2" pitchFamily="18" charset="2"/>
              <a:buNone/>
            </a:pPr>
            <a:r>
              <a:rPr lang="tr-TR" sz="3200" i="1" u="sng" dirty="0" smtClean="0">
                <a:solidFill>
                  <a:srgbClr val="FF0000"/>
                </a:solidFill>
              </a:rPr>
              <a:t>    bildirmesidir.</a:t>
            </a:r>
          </a:p>
          <a:p>
            <a:pPr>
              <a:buFont typeface="Arial" charset="0"/>
              <a:buChar char="•"/>
            </a:pPr>
            <a:r>
              <a:rPr lang="tr-TR" sz="3200" i="1" u="sng" dirty="0" smtClean="0">
                <a:solidFill>
                  <a:srgbClr val="FF0000"/>
                </a:solidFill>
              </a:rPr>
              <a:t>Peygamberler,Bizi iyiye ve doğruya yönlendiren kılavuzlardır.</a:t>
            </a:r>
          </a:p>
          <a:p>
            <a:pPr>
              <a:buFont typeface="Arial" charset="0"/>
              <a:buChar char="•"/>
            </a:pPr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1 Başlık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pPr algn="ctr"/>
            <a:r>
              <a:rPr lang="tr-TR" sz="9600" i="1" u="sng" smtClean="0">
                <a:solidFill>
                  <a:srgbClr val="FF0000"/>
                </a:solidFill>
              </a:rPr>
              <a:t>Ahiret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214438"/>
            <a:ext cx="8229600" cy="5110162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Kıyamet:Evrendeki </a:t>
            </a:r>
            <a:r>
              <a:rPr lang="tr-TR" dirty="0" err="1" smtClean="0"/>
              <a:t>Herşeyin</a:t>
            </a:r>
            <a:r>
              <a:rPr lang="tr-TR" dirty="0" smtClean="0"/>
              <a:t> Yok olması ve Ölen İnsanların Hesap vermesi için Yeniden Diriltilmesinin olacağı zaman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Mahşer:İnsanların Hesap vermek İçin Toplanacağı yer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Berzah:Ölümden yeniden Dirilişe Kadar olan Ruhi Yaşam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Mizan:Günah ve sevaplarımızın ölçüleceği tartı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Cehennem:Allahın birliğine inanmayan kafirlerin, münafıkların ve günahkar </a:t>
            </a:r>
            <a:r>
              <a:rPr lang="tr-TR" dirty="0" err="1" smtClean="0"/>
              <a:t>müslümanların</a:t>
            </a:r>
            <a:r>
              <a:rPr lang="tr-TR" dirty="0" smtClean="0"/>
              <a:t> cezalarını çekecekleri yer.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Cennet:Günahsız ve günahları affedilen </a:t>
            </a:r>
            <a:r>
              <a:rPr lang="tr-TR" dirty="0" err="1" smtClean="0"/>
              <a:t>müslümanların</a:t>
            </a:r>
            <a:r>
              <a:rPr lang="tr-TR" dirty="0" smtClean="0"/>
              <a:t> sonsuza kadar kalacakları yer.</a:t>
            </a: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Hucurat suresi</a:t>
            </a:r>
          </a:p>
        </p:txBody>
      </p:sp>
      <p:sp>
        <p:nvSpPr>
          <p:cNvPr id="17410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i="1" u="sng" smtClean="0"/>
              <a:t>Kuran-ıKerim’de 49.Sure olup Anlamı odalar anlamına gelir.</a:t>
            </a:r>
          </a:p>
          <a:p>
            <a:r>
              <a:rPr lang="tr-TR" i="1" u="sng" smtClean="0"/>
              <a:t>Medine de indiği için Medeni Bir suredir.</a:t>
            </a:r>
          </a:p>
          <a:p>
            <a:r>
              <a:rPr lang="tr-TR" i="1" u="sng" smtClean="0"/>
              <a:t>3Bölümde İncelenir.</a:t>
            </a:r>
          </a:p>
        </p:txBody>
      </p:sp>
      <p:sp>
        <p:nvSpPr>
          <p:cNvPr id="4" name="3 Dikdörtgen"/>
          <p:cNvSpPr/>
          <p:nvPr/>
        </p:nvSpPr>
        <p:spPr>
          <a:xfrm>
            <a:off x="0" y="4071938"/>
            <a:ext cx="3000375" cy="278606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1.Bölüm</a:t>
            </a:r>
            <a:r>
              <a:rPr lang="tr-TR" sz="2400" dirty="0"/>
              <a:t>(1-5 ayetler)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Allah ve </a:t>
            </a:r>
            <a:r>
              <a:rPr lang="tr-TR" sz="2800" dirty="0" err="1"/>
              <a:t>Resulune</a:t>
            </a:r>
            <a:r>
              <a:rPr lang="tr-TR" sz="2800" dirty="0"/>
              <a:t> saygılı olması gerekir.</a:t>
            </a:r>
          </a:p>
        </p:txBody>
      </p:sp>
      <p:sp>
        <p:nvSpPr>
          <p:cNvPr id="5" name="4 Dikdörtgen"/>
          <p:cNvSpPr/>
          <p:nvPr/>
        </p:nvSpPr>
        <p:spPr>
          <a:xfrm>
            <a:off x="3000375" y="4071938"/>
            <a:ext cx="3071813" cy="27860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dirty="0"/>
              <a:t>2.Bölüm(6-12)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dirty="0"/>
              <a:t>Bu BÖLÜMDE Müslümanlara kendi </a:t>
            </a:r>
            <a:r>
              <a:rPr lang="tr-TR" sz="2000" dirty="0" err="1"/>
              <a:t>aralarınada</a:t>
            </a:r>
            <a:r>
              <a:rPr lang="tr-TR" sz="2000" dirty="0"/>
              <a:t> çıkan anlaşmazlıklara karşı nasıl hareket edecekleri vurgulanır.</a:t>
            </a:r>
          </a:p>
        </p:txBody>
      </p:sp>
      <p:sp>
        <p:nvSpPr>
          <p:cNvPr id="6" name="5 Dikdörtgen"/>
          <p:cNvSpPr/>
          <p:nvPr/>
        </p:nvSpPr>
        <p:spPr>
          <a:xfrm>
            <a:off x="6072188" y="4071938"/>
            <a:ext cx="3071812" cy="27860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dirty="0"/>
              <a:t>3.Bölüm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dirty="0"/>
              <a:t>Bütün insanların bir ana ve babadan yaratılmış olup üstünlüğün soyda değil takva derecesinde olduğu vurgulanır.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18434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</TotalTime>
  <Words>183</Words>
  <Application>Microsoft Office PowerPoint</Application>
  <PresentationFormat>Ekran Gösterisi (4:3)</PresentationFormat>
  <Paragraphs>33</Paragraphs>
  <Slides>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Akış</vt:lpstr>
      <vt:lpstr>Tevhit</vt:lpstr>
      <vt:lpstr>Peygamberlerin Özellikleri</vt:lpstr>
      <vt:lpstr>Risalet</vt:lpstr>
      <vt:lpstr>Ahiret</vt:lpstr>
      <vt:lpstr>Hucurat suresi</vt:lpstr>
      <vt:lpstr>Slayt 6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2015-12-23T08:42:14Z</dcterms:created>
  <dcterms:modified xsi:type="dcterms:W3CDTF">2015-12-24T08:57:06Z</dcterms:modified>
  <cp:category>www.sorubak.com</cp:category>
</cp:coreProperties>
</file>