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9" r:id="rId32"/>
    <p:sldId id="290" r:id="rId33"/>
    <p:sldId id="291" r:id="rId34"/>
  </p:sldIdLst>
  <p:sldSz cx="12192000" cy="6858000"/>
  <p:notesSz cx="6858000" cy="9144000"/>
  <p:custDataLst>
    <p:tags r:id="rId35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DC2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ema Uygulanmış Stil 2 - Vurgu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ema Uygulanmış Stil 2 - Vurgu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Orta Stil 1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>
        <p:scale>
          <a:sx n="86" d="100"/>
          <a:sy n="86" d="100"/>
        </p:scale>
        <p:origin x="-16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6484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0368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6499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8902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4751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0915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4957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5445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2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212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1411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180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9828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97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6034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8232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284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02D3F9D8-A2D5-4528-B2FF-C96CC9F34AF3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4AF6CE2-8FF4-4AD9-8186-B95D98616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52585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6.xml"/><Relationship Id="rId18" Type="http://schemas.openxmlformats.org/officeDocument/2006/relationships/slide" Target="slide31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12" Type="http://schemas.openxmlformats.org/officeDocument/2006/relationships/slide" Target="slide25.xml"/><Relationship Id="rId17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slide" Target="slide29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11" Type="http://schemas.openxmlformats.org/officeDocument/2006/relationships/slide" Target="slide24.xml"/><Relationship Id="rId5" Type="http://schemas.openxmlformats.org/officeDocument/2006/relationships/slide" Target="slide6.xml"/><Relationship Id="rId15" Type="http://schemas.openxmlformats.org/officeDocument/2006/relationships/slide" Target="slide28.xml"/><Relationship Id="rId10" Type="http://schemas.openxmlformats.org/officeDocument/2006/relationships/slide" Target="slide9.xml"/><Relationship Id="rId19" Type="http://schemas.openxmlformats.org/officeDocument/2006/relationships/slide" Target="slide32.xml"/><Relationship Id="rId4" Type="http://schemas.openxmlformats.org/officeDocument/2006/relationships/audio" Target="../media/audio1.wav"/><Relationship Id="rId9" Type="http://schemas.openxmlformats.org/officeDocument/2006/relationships/slide" Target="slide13.xml"/><Relationship Id="rId14" Type="http://schemas.openxmlformats.org/officeDocument/2006/relationships/slide" Target="slide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openxmlformats.org/officeDocument/2006/relationships/image" Target="../media/image21.png"/><Relationship Id="rId5" Type="http://schemas.microsoft.com/office/2007/relationships/media" Target="../media/media2.mp3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slide" Target="slide9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" Target="slide14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slide" Target="slide15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slide" Target="slide19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3.xml"/><Relationship Id="rId7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slide" Target="slide2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slide" Target="slide2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slide" Target="slide8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microsoft.com/office/2007/relationships/media" Target="../media/media1.mp3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" Target="slide10.xml"/><Relationship Id="rId7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slide" Target="slide1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0"/>
            <a:ext cx="12192000" cy="393192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3179" y="1770122"/>
            <a:ext cx="7213701" cy="2916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Yuvarlatılmış Dikdörtgen 8">
            <a:hlinkClick r:id="rId3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7" y="685799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44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Yuvarlatılmış Dikdörtgen 9">
            <a:hlinkClick r:id="rId5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7" y="1155520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45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Yuvarlatılmış Dikdörtgen 11">
            <a:hlinkClick r:id="rId6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6" y="3498989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50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Yuvarlatılmış Dikdörtgen 12">
            <a:hlinkClick r:id="rId7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6" y="3036028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49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Yuvarlatılmış Dikdörtgen 13">
            <a:hlinkClick r:id="rId8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6" y="2564996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48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Yuvarlatılmış Dikdörtgen 14">
            <a:hlinkClick r:id="rId9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6" y="2096586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47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Yuvarlatılmış Dikdörtgen 15">
            <a:hlinkClick r:id="rId10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89767" y="1627625"/>
            <a:ext cx="1470675" cy="42738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 46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Yuvarlatılmış Dikdörtgen 16">
            <a:hlinkClick r:id="rId11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704087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Page 128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Yuvarlatılmış Dikdörtgen 17">
            <a:hlinkClick r:id="rId12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1170287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Page 129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Yuvarlatılmış Dikdörtgen 18">
            <a:hlinkClick r:id="rId13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1638759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Page 130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Yuvarlatılmış Dikdörtgen 19">
            <a:hlinkClick r:id="rId14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2098087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Page 131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Yuvarlatılmış Dikdörtgen 20">
            <a:hlinkClick r:id="rId15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90550" y="2564977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Page 132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Yuvarlatılmış Dikdörtgen 21">
            <a:hlinkClick r:id="rId16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3038641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1002">
            <a:schemeClr val="dk2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Vocabulary Study 44-45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Yuvarlatılmış Dikdörtgen 22">
            <a:hlinkClick r:id="rId17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3512305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1002">
            <a:schemeClr val="dk2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Vocabulary Study 46-47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Yuvarlatılmış Dikdörtgen 23">
            <a:hlinkClick r:id="rId18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3995122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1002">
            <a:schemeClr val="dk2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7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Vocabulary Study 48-49-50</a:t>
            </a:r>
            <a:endParaRPr lang="en-US" sz="17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Yuvarlatılmış Dikdörtgen 24">
            <a:hlinkClick r:id="rId19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3" y="4477939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55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Vocabulary Study-1</a:t>
            </a:r>
            <a:endParaRPr lang="en-US" sz="155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Yuvarlatılmış Dikdörtgen 25">
            <a:hlinkClick r:id="rId20" action="ppaction://hlinksldjump"/>
            <a:hlinkHover r:id="" action="ppaction://noaction">
              <a:snd r:embed="rId4" name="click.wav"/>
            </a:hlinkHover>
          </p:cNvPr>
          <p:cNvSpPr/>
          <p:nvPr/>
        </p:nvSpPr>
        <p:spPr>
          <a:xfrm>
            <a:off x="1787502" y="4953829"/>
            <a:ext cx="281802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55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Vocabulary Study-2</a:t>
            </a:r>
            <a:endParaRPr lang="en-US" sz="155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107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2456" y="1243141"/>
            <a:ext cx="9537192" cy="4837706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1362456" y="652370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46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Sağ Ok 2"/>
          <p:cNvSpPr/>
          <p:nvPr/>
        </p:nvSpPr>
        <p:spPr>
          <a:xfrm>
            <a:off x="1070245" y="4293706"/>
            <a:ext cx="1182756" cy="546652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955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9558" y="1901190"/>
            <a:ext cx="10277475" cy="2324100"/>
          </a:xfrm>
          <a:prstGeom prst="rect">
            <a:avLst/>
          </a:prstGeom>
        </p:spPr>
      </p:pic>
      <p:pic>
        <p:nvPicPr>
          <p:cNvPr id="3" name="Recording_1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01701" y="1901190"/>
            <a:ext cx="487363" cy="487363"/>
          </a:xfrm>
          <a:prstGeom prst="rect">
            <a:avLst/>
          </a:prstGeom>
        </p:spPr>
      </p:pic>
      <p:sp>
        <p:nvSpPr>
          <p:cNvPr id="8" name="Yuvarlatılmış Dikdörtgen 7">
            <a:hlinkClick r:id="rId7" action="ppaction://hlinksldjump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1039558" y="1329026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46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Düz Bağlayıcı 10"/>
          <p:cNvCxnSpPr/>
          <p:nvPr/>
        </p:nvCxnSpPr>
        <p:spPr>
          <a:xfrm flipV="1">
            <a:off x="6839712" y="2807208"/>
            <a:ext cx="2139696" cy="9144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4623816" y="3191256"/>
            <a:ext cx="1219200" cy="6096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4773168" y="3617976"/>
            <a:ext cx="1517904" cy="3048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623816" y="4041648"/>
            <a:ext cx="1667256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033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2513" y="681990"/>
            <a:ext cx="8444974" cy="6011418"/>
          </a:xfrm>
          <a:prstGeom prst="rect">
            <a:avLst/>
          </a:prstGeom>
        </p:spPr>
      </p:pic>
      <p:sp>
        <p:nvSpPr>
          <p:cNvPr id="6" name="Yuvarlatılmış Dikdörtgen 5">
            <a:hlinkClick r:id="rId5" action="ppaction://hlinksldjump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8299894" y="681990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46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cording_1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84550" y="681990"/>
            <a:ext cx="487363" cy="487363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2941281" y="2034049"/>
            <a:ext cx="13596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need your help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27343" y="2034049"/>
            <a:ext cx="19848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connect to the internet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65006" y="2628409"/>
            <a:ext cx="128753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cap="none" spc="0" noProof="1" smtClean="0">
                <a:ln/>
                <a:solidFill>
                  <a:schemeClr val="accent3"/>
                </a:solidFill>
                <a:effectLst/>
              </a:rPr>
              <a:t>a wireless one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157742" y="3137425"/>
            <a:ext cx="143020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cap="none" spc="0" noProof="1" smtClean="0">
                <a:ln/>
                <a:solidFill>
                  <a:schemeClr val="accent3"/>
                </a:solidFill>
                <a:effectLst/>
              </a:rPr>
              <a:t>online or offline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45348" y="4240801"/>
            <a:ext cx="185499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cap="none" spc="0" noProof="1" smtClean="0">
                <a:ln/>
                <a:solidFill>
                  <a:schemeClr val="accent3"/>
                </a:solidFill>
                <a:effectLst/>
              </a:rPr>
              <a:t>the connection cable 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521185" y="5152704"/>
            <a:ext cx="172996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cap="none" spc="0" noProof="1" smtClean="0">
                <a:ln/>
                <a:solidFill>
                  <a:schemeClr val="accent3"/>
                </a:solidFill>
                <a:effectLst/>
              </a:rPr>
              <a:t>the connection sign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527711" y="5435881"/>
            <a:ext cx="199926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the internet connection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30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47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>
            <a:hlinkClick r:id="rId3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9194" y="584773"/>
            <a:ext cx="5534406" cy="2195535"/>
          </a:xfrm>
          <a:prstGeom prst="rect">
            <a:avLst/>
          </a:prstGeom>
        </p:spPr>
      </p:pic>
      <p:pic>
        <p:nvPicPr>
          <p:cNvPr id="3" name="Resim 2">
            <a:hlinkClick r:id="rId5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9194" y="2876098"/>
            <a:ext cx="5534406" cy="3904170"/>
          </a:xfrm>
          <a:prstGeom prst="rect">
            <a:avLst/>
          </a:prstGeom>
        </p:spPr>
      </p:pic>
      <p:pic>
        <p:nvPicPr>
          <p:cNvPr id="8" name="Resim 7">
            <a:hlinkClick r:id="rId7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80176" y="2422398"/>
            <a:ext cx="61817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804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5469" y="1563193"/>
            <a:ext cx="9566777" cy="3795203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2085469" y="1020318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47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2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6746" y="1129593"/>
            <a:ext cx="7865349" cy="5548501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2046746" y="595596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47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841455" y="2199239"/>
            <a:ext cx="3698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tr-TR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852598" y="2613249"/>
            <a:ext cx="3698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tr-TR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55" y="2999827"/>
            <a:ext cx="3698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tr-TR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848600" y="3395549"/>
            <a:ext cx="3698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tr-TR" sz="2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0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7251" y="1782318"/>
            <a:ext cx="9994209" cy="3018282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1507251" y="1217388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47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96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48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>
            <a:hlinkClick r:id="rId3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016" y="584773"/>
            <a:ext cx="6211628" cy="5902452"/>
          </a:xfrm>
          <a:prstGeom prst="rect">
            <a:avLst/>
          </a:prstGeom>
        </p:spPr>
      </p:pic>
      <p:pic>
        <p:nvPicPr>
          <p:cNvPr id="3" name="Resim 2">
            <a:hlinkClick r:id="rId5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7987" y="1825181"/>
            <a:ext cx="5737437" cy="276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625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" y="686562"/>
            <a:ext cx="4579810" cy="142402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3633" y="686562"/>
            <a:ext cx="7434382" cy="5001006"/>
          </a:xfrm>
          <a:prstGeom prst="rect">
            <a:avLst/>
          </a:prstGeom>
        </p:spPr>
      </p:pic>
      <p:sp>
        <p:nvSpPr>
          <p:cNvPr id="9" name="Yuvarlatılmış Dikdörtgen 8">
            <a:hlinkClick r:id="rId5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1132347" y="2308167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48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Sağ Ok 10"/>
          <p:cNvSpPr/>
          <p:nvPr/>
        </p:nvSpPr>
        <p:spPr>
          <a:xfrm>
            <a:off x="585612" y="1737672"/>
            <a:ext cx="1316339" cy="255720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153240" y="3517220"/>
            <a:ext cx="432041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1.10% of Internet users are internet addicts.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534227" y="3108632"/>
            <a:ext cx="15584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ANSWERS</a:t>
            </a:r>
            <a:endParaRPr lang="tr-TR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26117" y="4003026"/>
            <a:ext cx="45173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They are always online. They think and talk </a:t>
            </a:r>
          </a:p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about the internet all the time.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41573" y="4637421"/>
            <a:ext cx="44631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They are not so good at face-to-face </a:t>
            </a:r>
          </a:p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communication. They usually have problems </a:t>
            </a:r>
          </a:p>
          <a:p>
            <a:r>
              <a:rPr lang="tr-TR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With their families, friends and schools.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3238" y="5548814"/>
            <a:ext cx="42650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4. They can talk to their teachers and go to </a:t>
            </a:r>
          </a:p>
          <a:p>
            <a:r>
              <a:rPr lang="tr-TR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School coulselling service.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59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5131" y="1450276"/>
            <a:ext cx="8830077" cy="4255579"/>
          </a:xfrm>
          <a:prstGeom prst="rect">
            <a:avLst/>
          </a:prstGeom>
        </p:spPr>
      </p:pic>
      <p:sp>
        <p:nvSpPr>
          <p:cNvPr id="9" name="Yuvarlatılmış Dikdörtgen 8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1855131" y="890847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48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86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>
            <a:hlinkClick r:id="rId3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099" y="1367599"/>
            <a:ext cx="4895850" cy="3171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esim 2">
            <a:hlinkClick r:id="rId5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86334" y="1367599"/>
            <a:ext cx="4943475" cy="321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>
            <a:hlinkClick r:id="rId7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4993" y="4911669"/>
            <a:ext cx="7393679" cy="1012742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44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5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49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925" y="580997"/>
            <a:ext cx="1638300" cy="514350"/>
          </a:xfrm>
          <a:prstGeom prst="rect">
            <a:avLst/>
          </a:prstGeom>
        </p:spPr>
      </p:pic>
      <p:pic>
        <p:nvPicPr>
          <p:cNvPr id="3" name="Resim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2225" y="582839"/>
            <a:ext cx="3488246" cy="1032159"/>
          </a:xfrm>
          <a:prstGeom prst="rect">
            <a:avLst/>
          </a:prstGeom>
        </p:spPr>
      </p:pic>
      <p:pic>
        <p:nvPicPr>
          <p:cNvPr id="6" name="Resim 5">
            <a:hlinkClick r:id="rId4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3925" y="1736823"/>
            <a:ext cx="6275196" cy="4892789"/>
          </a:xfrm>
          <a:prstGeom prst="rect">
            <a:avLst/>
          </a:prstGeom>
        </p:spPr>
      </p:pic>
      <p:pic>
        <p:nvPicPr>
          <p:cNvPr id="11" name="Resim 10">
            <a:hlinkClick r:id="rId7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02273" y="2177606"/>
            <a:ext cx="5610797" cy="232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3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913" y="554998"/>
            <a:ext cx="1638300" cy="5143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0213" y="550851"/>
            <a:ext cx="3488246" cy="103215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1913" y="1644878"/>
            <a:ext cx="6521368" cy="5084730"/>
          </a:xfrm>
          <a:prstGeom prst="rect">
            <a:avLst/>
          </a:prstGeom>
        </p:spPr>
      </p:pic>
      <p:sp>
        <p:nvSpPr>
          <p:cNvPr id="9" name="Yuvarlatılmış Dikdörtgen 8">
            <a:hlinkClick r:id="rId6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25381" y="1122072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49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986587" y="574695"/>
            <a:ext cx="15584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ANSWERS</a:t>
            </a:r>
            <a:endParaRPr lang="tr-TR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536759" y="1180123"/>
            <a:ext cx="4804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1.The first instant message is about an invitation </a:t>
            </a:r>
          </a:p>
          <a:p>
            <a:r>
              <a:rPr lang="tr-TR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the movies</a:t>
            </a:r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The second instant message is</a:t>
            </a:r>
          </a:p>
          <a:p>
            <a:r>
              <a:rPr lang="tr-TR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about an invitation to a cafe.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536759" y="2247216"/>
            <a:ext cx="287944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Jen accepts the invitation.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536759" y="2747376"/>
            <a:ext cx="45515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b="0" cap="none" spc="0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 Tim refuses the invitation. His uncle is going</a:t>
            </a:r>
          </a:p>
          <a:p>
            <a:r>
              <a:rPr lang="tr-TR" noProof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visit them.</a:t>
            </a:r>
            <a:endParaRPr lang="tr-TR" b="0" cap="none" spc="0" noProof="1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32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6115" y="1610678"/>
            <a:ext cx="9144454" cy="3784282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1686115" y="972949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49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2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0058" y="584773"/>
            <a:ext cx="6833981" cy="6195064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50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78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47504" y="6521898"/>
            <a:ext cx="24444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dirty="0" smtClean="0">
                <a:ln/>
                <a:solidFill>
                  <a:schemeClr val="accent3"/>
                </a:solidFill>
              </a:rPr>
              <a:t>Workbook </a:t>
            </a:r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128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07" y="2018347"/>
            <a:ext cx="5417995" cy="201415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50408" y="534702"/>
            <a:ext cx="6636581" cy="60513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4089721" y="3025425"/>
            <a:ext cx="3000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461" y="3557062"/>
            <a:ext cx="2968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71951" y="3557062"/>
            <a:ext cx="30649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44237" y="2997993"/>
            <a:ext cx="2968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19583" y="3326653"/>
            <a:ext cx="31130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6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6797" y="2990134"/>
            <a:ext cx="2968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7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28206" y="3326653"/>
            <a:ext cx="31290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8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078500" y="2678454"/>
            <a:ext cx="31130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9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8348" y="2726912"/>
            <a:ext cx="41710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10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12557" y="3293076"/>
            <a:ext cx="41229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11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177711" y="3584494"/>
            <a:ext cx="41389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12</a:t>
            </a:r>
            <a:endParaRPr lang="tr-TR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58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47504" y="6457890"/>
            <a:ext cx="24444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dirty="0" smtClean="0">
                <a:ln/>
                <a:solidFill>
                  <a:schemeClr val="accent3"/>
                </a:solidFill>
              </a:rPr>
              <a:t>Workbook </a:t>
            </a:r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129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" y="1025511"/>
            <a:ext cx="5943600" cy="48958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5896" y="1436370"/>
            <a:ext cx="6097099" cy="394030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75269" y="1876235"/>
            <a:ext cx="4170111" cy="387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481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47504" y="6457890"/>
            <a:ext cx="24444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dirty="0" smtClean="0">
                <a:ln/>
                <a:solidFill>
                  <a:schemeClr val="accent3"/>
                </a:solidFill>
              </a:rPr>
              <a:t>Workbook </a:t>
            </a:r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130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" y="528036"/>
            <a:ext cx="6192774" cy="630229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9360" y="1992820"/>
            <a:ext cx="5791200" cy="2543175"/>
          </a:xfrm>
          <a:prstGeom prst="rect">
            <a:avLst/>
          </a:prstGeom>
        </p:spPr>
      </p:pic>
      <p:sp>
        <p:nvSpPr>
          <p:cNvPr id="8" name="Sağ Ok 7"/>
          <p:cNvSpPr/>
          <p:nvPr/>
        </p:nvSpPr>
        <p:spPr>
          <a:xfrm>
            <a:off x="4295894" y="1325635"/>
            <a:ext cx="559570" cy="311141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6998277" y="2365158"/>
            <a:ext cx="3159839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chat, share photos and tell people about yourself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0166306" y="2672488"/>
            <a:ext cx="1475084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the best sites for you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578931" y="2875549"/>
            <a:ext cx="2390565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sign in for you and do anything </a:t>
            </a:r>
          </a:p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dangerous using </a:t>
            </a:r>
            <a:r>
              <a:rPr lang="tr-TR" sz="1100" b="1" cap="none" spc="0" noProof="1" smtClean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your idendity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300342" y="3306436"/>
            <a:ext cx="1284326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say online forever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857293" y="3597364"/>
            <a:ext cx="2618025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agree to meet an online friend in person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48407" y="3896747"/>
            <a:ext cx="1011815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Don’t be rude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548595" y="4216371"/>
            <a:ext cx="1204177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Tell your parents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70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6526" y="2260951"/>
            <a:ext cx="6561194" cy="458442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46526" y="561443"/>
            <a:ext cx="6218298" cy="166362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576" y="560628"/>
            <a:ext cx="4855159" cy="2475180"/>
          </a:xfrm>
          <a:prstGeom prst="rect">
            <a:avLst/>
          </a:prstGeom>
        </p:spPr>
      </p:pic>
      <p:sp>
        <p:nvSpPr>
          <p:cNvPr id="12" name="Dikdörtgen 11"/>
          <p:cNvSpPr/>
          <p:nvPr/>
        </p:nvSpPr>
        <p:spPr>
          <a:xfrm>
            <a:off x="264295" y="1420686"/>
            <a:ext cx="3308919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It’s about the number of internet users in the world.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00871" y="1841261"/>
            <a:ext cx="466794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2013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5595" y="2280744"/>
            <a:ext cx="4697120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The source of the information is www.internetlivestats.com/internet-users.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4295" y="2732330"/>
            <a:ext cx="4302781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Asia, Europe, North America, South America, Middle East, Australia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616202" y="871644"/>
            <a:ext cx="444353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Asia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616202" y="1113357"/>
            <a:ext cx="777777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90 Million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9579332" y="1393254"/>
            <a:ext cx="851515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640 Million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9599683" y="1629190"/>
            <a:ext cx="769763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>
                <a:ln/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0 Million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9579332" y="1888101"/>
            <a:ext cx="1359668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1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2 billion 940 million</a:t>
            </a:r>
            <a:endParaRPr lang="en-US" sz="1100" b="1" cap="none" spc="0" noProof="1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70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47504" y="6457890"/>
            <a:ext cx="24444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dirty="0" smtClean="0">
                <a:ln/>
                <a:solidFill>
                  <a:schemeClr val="accent3"/>
                </a:solidFill>
              </a:rPr>
              <a:t>Workbook </a:t>
            </a:r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132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0689" y="584773"/>
            <a:ext cx="6077903" cy="621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111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Tablo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3732966"/>
              </p:ext>
            </p:extLst>
          </p:nvPr>
        </p:nvGraphicFramePr>
        <p:xfrm>
          <a:off x="106992" y="633410"/>
          <a:ext cx="11974508" cy="57760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93627"/>
                <a:gridCol w="2993627"/>
                <a:gridCol w="2993627"/>
                <a:gridCol w="2993627"/>
              </a:tblGrid>
              <a:tr h="4813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13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34837" y="688394"/>
            <a:ext cx="193546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make new friends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167564" y="688394"/>
            <a:ext cx="2608406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noProof="1"/>
              <a:t>yeni arkadaşlar edinmek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4837" y="1177895"/>
            <a:ext cx="1624163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listen to music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167569" y="1177895"/>
            <a:ext cx="176362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b="1" dirty="0"/>
              <a:t>müzik dinlemek</a:t>
            </a:r>
            <a:endParaRPr lang="en-US" b="1" dirty="0"/>
          </a:p>
        </p:txBody>
      </p:sp>
      <p:sp>
        <p:nvSpPr>
          <p:cNvPr id="7" name="Dikdörtgen 6"/>
          <p:cNvSpPr/>
          <p:nvPr/>
        </p:nvSpPr>
        <p:spPr>
          <a:xfrm>
            <a:off x="126211" y="1650144"/>
            <a:ext cx="2672526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watch movies and videos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167567" y="1651678"/>
            <a:ext cx="2271776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/>
              <a:t>film </a:t>
            </a:r>
            <a:r>
              <a:rPr lang="en-US" b="1" dirty="0" err="1"/>
              <a:t>ve</a:t>
            </a:r>
            <a:r>
              <a:rPr lang="en-US" b="1" dirty="0"/>
              <a:t> video </a:t>
            </a:r>
            <a:r>
              <a:rPr lang="en-US" b="1" dirty="0" err="1"/>
              <a:t>izlemek</a:t>
            </a:r>
            <a:endParaRPr lang="en-US" b="1" dirty="0"/>
          </a:p>
        </p:txBody>
      </p:sp>
      <p:sp>
        <p:nvSpPr>
          <p:cNvPr id="11" name="Dikdörtgen 10"/>
          <p:cNvSpPr/>
          <p:nvPr/>
        </p:nvSpPr>
        <p:spPr>
          <a:xfrm>
            <a:off x="134837" y="2131019"/>
            <a:ext cx="2398413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dk1"/>
                </a:solidFill>
              </a:rPr>
              <a:t>search for information</a:t>
            </a:r>
            <a:endParaRPr lang="en-US" b="1" dirty="0"/>
          </a:p>
        </p:txBody>
      </p:sp>
      <p:sp>
        <p:nvSpPr>
          <p:cNvPr id="12" name="Dikdörtgen 11"/>
          <p:cNvSpPr/>
          <p:nvPr/>
        </p:nvSpPr>
        <p:spPr>
          <a:xfrm>
            <a:off x="3167572" y="2132553"/>
            <a:ext cx="141256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b="1" dirty="0"/>
              <a:t>bilgi aramak</a:t>
            </a:r>
            <a:endParaRPr lang="en-US" b="1" dirty="0"/>
          </a:p>
        </p:txBody>
      </p:sp>
      <p:sp>
        <p:nvSpPr>
          <p:cNvPr id="13" name="Dikdörtgen 12"/>
          <p:cNvSpPr/>
          <p:nvPr/>
        </p:nvSpPr>
        <p:spPr>
          <a:xfrm>
            <a:off x="126211" y="2619209"/>
            <a:ext cx="1353256" cy="36933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send emails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167083" y="2610786"/>
            <a:ext cx="1903085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e-posta yollamak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4837" y="3098773"/>
            <a:ext cx="1712648" cy="369332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make live chats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3167091" y="3089926"/>
            <a:ext cx="2233304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err="1"/>
              <a:t>canlı</a:t>
            </a:r>
            <a:r>
              <a:rPr lang="en-US" b="1" dirty="0"/>
              <a:t> </a:t>
            </a:r>
            <a:r>
              <a:rPr lang="en-US" b="1" dirty="0" err="1"/>
              <a:t>sohbet</a:t>
            </a:r>
            <a:r>
              <a:rPr lang="en-US" b="1" dirty="0"/>
              <a:t> </a:t>
            </a:r>
            <a:r>
              <a:rPr lang="en-US" b="1" dirty="0" err="1"/>
              <a:t>yapmak</a:t>
            </a:r>
            <a:endParaRPr lang="en-US" b="1" dirty="0"/>
          </a:p>
        </p:txBody>
      </p:sp>
      <p:sp>
        <p:nvSpPr>
          <p:cNvPr id="18" name="Dikdörtgen 17"/>
          <p:cNvSpPr/>
          <p:nvPr/>
        </p:nvSpPr>
        <p:spPr>
          <a:xfrm>
            <a:off x="126211" y="3569711"/>
            <a:ext cx="2068195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use Internet phone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3139621" y="3577833"/>
            <a:ext cx="2976507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600" b="1" dirty="0" err="1"/>
              <a:t>internetle</a:t>
            </a:r>
            <a:r>
              <a:rPr lang="en-US" sz="1600" b="1" dirty="0"/>
              <a:t> </a:t>
            </a:r>
            <a:r>
              <a:rPr lang="en-US" sz="1600" b="1" dirty="0" err="1"/>
              <a:t>telefonda</a:t>
            </a:r>
            <a:r>
              <a:rPr lang="en-US" sz="1600" b="1" dirty="0"/>
              <a:t> </a:t>
            </a:r>
            <a:r>
              <a:rPr lang="en-US" sz="1600" b="1" dirty="0" err="1"/>
              <a:t>konuşmak</a:t>
            </a:r>
            <a:endParaRPr lang="en-US" sz="1600" b="1" dirty="0"/>
          </a:p>
        </p:txBody>
      </p:sp>
      <p:sp>
        <p:nvSpPr>
          <p:cNvPr id="15" name="Dikdörtgen 14"/>
          <p:cNvSpPr/>
          <p:nvPr/>
        </p:nvSpPr>
        <p:spPr>
          <a:xfrm>
            <a:off x="141496" y="4057901"/>
            <a:ext cx="156324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do homework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3139621" y="4041233"/>
            <a:ext cx="151881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err="1"/>
              <a:t>ödev</a:t>
            </a:r>
            <a:r>
              <a:rPr lang="en-US" b="1" dirty="0"/>
              <a:t> </a:t>
            </a:r>
            <a:r>
              <a:rPr lang="en-US" b="1" dirty="0" err="1"/>
              <a:t>yapmak</a:t>
            </a:r>
            <a:endParaRPr lang="en-US" b="1" dirty="0"/>
          </a:p>
        </p:txBody>
      </p:sp>
      <p:sp>
        <p:nvSpPr>
          <p:cNvPr id="21" name="Dikdörtgen 20"/>
          <p:cNvSpPr/>
          <p:nvPr/>
        </p:nvSpPr>
        <p:spPr>
          <a:xfrm>
            <a:off x="129962" y="4535752"/>
            <a:ext cx="175400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practice English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3151505" y="4541708"/>
            <a:ext cx="2226892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ingilizce pratik yapmak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2787" y="5011937"/>
            <a:ext cx="141096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do shopping</a:t>
            </a:r>
          </a:p>
        </p:txBody>
      </p:sp>
      <p:sp>
        <p:nvSpPr>
          <p:cNvPr id="24" name="Dikdörtgen 23"/>
          <p:cNvSpPr/>
          <p:nvPr/>
        </p:nvSpPr>
        <p:spPr>
          <a:xfrm>
            <a:off x="3139621" y="5016081"/>
            <a:ext cx="1648208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alışveriş yapmak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41496" y="5496748"/>
            <a:ext cx="97154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account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3139621" y="5512137"/>
            <a:ext cx="710451" cy="33855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hesap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34837" y="5990185"/>
            <a:ext cx="136127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attachment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157978" y="5980350"/>
            <a:ext cx="797013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eklenti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405286" y="700942"/>
            <a:ext cx="114326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dk1"/>
                </a:solidFill>
              </a:rPr>
              <a:t>comment</a:t>
            </a:r>
            <a:endParaRPr lang="en-US" b="1" dirty="0"/>
          </a:p>
        </p:txBody>
      </p:sp>
      <p:sp>
        <p:nvSpPr>
          <p:cNvPr id="31" name="Dikdörtgen 30"/>
          <p:cNvSpPr/>
          <p:nvPr/>
        </p:nvSpPr>
        <p:spPr>
          <a:xfrm>
            <a:off x="9162100" y="707439"/>
            <a:ext cx="763351" cy="338554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yorum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420272" y="1172882"/>
            <a:ext cx="952505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confirm</a:t>
            </a:r>
          </a:p>
        </p:txBody>
      </p:sp>
      <p:sp>
        <p:nvSpPr>
          <p:cNvPr id="33" name="Dikdörtgen 32"/>
          <p:cNvSpPr/>
          <p:nvPr/>
        </p:nvSpPr>
        <p:spPr>
          <a:xfrm>
            <a:off x="9162100" y="1177418"/>
            <a:ext cx="1167307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onaylamak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0272" y="1634232"/>
            <a:ext cx="1282903" cy="39315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35" name="Dikdörtgen 34"/>
          <p:cNvSpPr/>
          <p:nvPr/>
        </p:nvSpPr>
        <p:spPr>
          <a:xfrm>
            <a:off x="9162100" y="1637338"/>
            <a:ext cx="973343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indirmek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428863" y="2126956"/>
            <a:ext cx="1055097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log in/on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6428898" y="2610665"/>
            <a:ext cx="123303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log off/out</a:t>
            </a:r>
          </a:p>
        </p:txBody>
      </p:sp>
      <p:sp>
        <p:nvSpPr>
          <p:cNvPr id="38" name="Dikdörtgen 37"/>
          <p:cNvSpPr/>
          <p:nvPr/>
        </p:nvSpPr>
        <p:spPr>
          <a:xfrm>
            <a:off x="9162100" y="2135109"/>
            <a:ext cx="1471878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oturum açmak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9168275" y="2617096"/>
            <a:ext cx="1784463" cy="33855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oturum kapatmak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439693" y="3090147"/>
            <a:ext cx="952505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register</a:t>
            </a:r>
          </a:p>
        </p:txBody>
      </p:sp>
      <p:sp>
        <p:nvSpPr>
          <p:cNvPr id="41" name="Dikdörtgen 40"/>
          <p:cNvSpPr/>
          <p:nvPr/>
        </p:nvSpPr>
        <p:spPr>
          <a:xfrm>
            <a:off x="9194961" y="3087713"/>
            <a:ext cx="1101584" cy="338554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üye olmak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437489" y="3576496"/>
            <a:ext cx="1556836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search engine</a:t>
            </a:r>
          </a:p>
        </p:txBody>
      </p:sp>
      <p:sp>
        <p:nvSpPr>
          <p:cNvPr id="43" name="Dikdörtgen 42"/>
          <p:cNvSpPr/>
          <p:nvPr/>
        </p:nvSpPr>
        <p:spPr>
          <a:xfrm>
            <a:off x="9197527" y="3568054"/>
            <a:ext cx="1455848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arama motoru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6437554" y="4054637"/>
            <a:ext cx="86914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upload</a:t>
            </a:r>
          </a:p>
        </p:txBody>
      </p:sp>
      <p:sp>
        <p:nvSpPr>
          <p:cNvPr id="45" name="Dikdörtgen 44"/>
          <p:cNvSpPr/>
          <p:nvPr/>
        </p:nvSpPr>
        <p:spPr>
          <a:xfrm>
            <a:off x="9203104" y="4031276"/>
            <a:ext cx="105189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yüklemek</a:t>
            </a:r>
          </a:p>
        </p:txBody>
      </p:sp>
      <p:sp>
        <p:nvSpPr>
          <p:cNvPr id="46" name="Dikdörtgen 45"/>
          <p:cNvSpPr/>
          <p:nvPr/>
        </p:nvSpPr>
        <p:spPr>
          <a:xfrm>
            <a:off x="6413912" y="4529453"/>
            <a:ext cx="1459054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web browser</a:t>
            </a:r>
          </a:p>
        </p:txBody>
      </p:sp>
      <p:sp>
        <p:nvSpPr>
          <p:cNvPr id="47" name="Dikdörtgen 46"/>
          <p:cNvSpPr/>
          <p:nvPr/>
        </p:nvSpPr>
        <p:spPr>
          <a:xfrm>
            <a:off x="9194961" y="4535752"/>
            <a:ext cx="1398140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web tarayıcısı</a:t>
            </a:r>
          </a:p>
        </p:txBody>
      </p:sp>
      <p:sp>
        <p:nvSpPr>
          <p:cNvPr id="48" name="Dikdörtgen 47"/>
          <p:cNvSpPr/>
          <p:nvPr/>
        </p:nvSpPr>
        <p:spPr>
          <a:xfrm>
            <a:off x="6413912" y="4991630"/>
            <a:ext cx="274818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keep in touch</a:t>
            </a:r>
            <a:r>
              <a:rPr lang="tr-TR" b="1" dirty="0">
                <a:solidFill>
                  <a:prstClr val="black"/>
                </a:solidFill>
              </a:rPr>
              <a:t> with friends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9194961" y="4998974"/>
            <a:ext cx="2800767" cy="33855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arkadaşlarla iletişime geçmek</a:t>
            </a:r>
          </a:p>
        </p:txBody>
      </p:sp>
      <p:sp>
        <p:nvSpPr>
          <p:cNvPr id="50" name="Dikdörtgen 49"/>
          <p:cNvSpPr/>
          <p:nvPr/>
        </p:nvSpPr>
        <p:spPr>
          <a:xfrm>
            <a:off x="6413877" y="5478532"/>
            <a:ext cx="2063194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access the Internet</a:t>
            </a:r>
          </a:p>
        </p:txBody>
      </p:sp>
      <p:sp>
        <p:nvSpPr>
          <p:cNvPr id="51" name="Dikdörtgen 50"/>
          <p:cNvSpPr/>
          <p:nvPr/>
        </p:nvSpPr>
        <p:spPr>
          <a:xfrm>
            <a:off x="9203104" y="5990185"/>
            <a:ext cx="1539204" cy="338554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internet erişimi</a:t>
            </a:r>
          </a:p>
        </p:txBody>
      </p:sp>
      <p:sp>
        <p:nvSpPr>
          <p:cNvPr id="52" name="Dikdörtgen 51"/>
          <p:cNvSpPr/>
          <p:nvPr/>
        </p:nvSpPr>
        <p:spPr>
          <a:xfrm>
            <a:off x="6413877" y="5978669"/>
            <a:ext cx="166263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have a website</a:t>
            </a:r>
          </a:p>
        </p:txBody>
      </p:sp>
      <p:sp>
        <p:nvSpPr>
          <p:cNvPr id="53" name="Dikdörtgen 52"/>
          <p:cNvSpPr/>
          <p:nvPr/>
        </p:nvSpPr>
        <p:spPr>
          <a:xfrm>
            <a:off x="9203104" y="5512137"/>
            <a:ext cx="1637500" cy="33855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tr-TR" sz="1600" b="1" dirty="0">
                <a:solidFill>
                  <a:prstClr val="white"/>
                </a:solidFill>
              </a:rPr>
              <a:t>Websitesi olmak</a:t>
            </a:r>
          </a:p>
        </p:txBody>
      </p:sp>
      <p:pic>
        <p:nvPicPr>
          <p:cNvPr id="30" name="Resim 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6276" y="-37592"/>
            <a:ext cx="3340898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608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9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1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3742" y="584773"/>
            <a:ext cx="9475090" cy="5989509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858768" y="712789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44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4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o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7295630"/>
              </p:ext>
            </p:extLst>
          </p:nvPr>
        </p:nvGraphicFramePr>
        <p:xfrm>
          <a:off x="187505" y="751407"/>
          <a:ext cx="11157788" cy="5830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89447"/>
                <a:gridCol w="2789447"/>
                <a:gridCol w="2789447"/>
                <a:gridCol w="2789447"/>
              </a:tblGrid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2503" y="-45599"/>
            <a:ext cx="3346994" cy="97544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222348" y="796244"/>
            <a:ext cx="168507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hard disk drive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3563" y="1284177"/>
            <a:ext cx="10567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so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ft</a:t>
            </a:r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ware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3563" y="2266051"/>
            <a:ext cx="221086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Regular"/>
              </a:rPr>
              <a:t>Internet </a:t>
            </a:r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connection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3819" y="1773898"/>
            <a:ext cx="119776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processor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3563" y="2744261"/>
            <a:ext cx="103105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latin typeface="SourceSansPro-Regular"/>
              </a:rPr>
              <a:t>web </a:t>
            </a:r>
            <a:r>
              <a:rPr lang="en-US" dirty="0" smtClean="0">
                <a:latin typeface="SourceSansPro-Regular"/>
              </a:rPr>
              <a:t>site</a:t>
            </a:r>
            <a:endParaRPr lang="en-US" dirty="0"/>
          </a:p>
        </p:txBody>
      </p:sp>
      <p:sp>
        <p:nvSpPr>
          <p:cNvPr id="14" name="Dikdörtgen 13"/>
          <p:cNvSpPr/>
          <p:nvPr/>
        </p:nvSpPr>
        <p:spPr>
          <a:xfrm>
            <a:off x="251843" y="3239876"/>
            <a:ext cx="81304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laptop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48488" y="3729176"/>
            <a:ext cx="74892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tablet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5100" y="4199477"/>
            <a:ext cx="13773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desktop</a:t>
            </a:r>
            <a:r>
              <a:rPr lang="en-US" b="1" dirty="0">
                <a:solidFill>
                  <a:schemeClr val="bg1"/>
                </a:solidFill>
                <a:latin typeface="SourceSansPro-Bold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ourceSansPro-Bold"/>
              </a:rPr>
              <a:t>PC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1726" y="4705465"/>
            <a:ext cx="19030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wireless</a:t>
            </a:r>
            <a:r>
              <a:rPr lang="en-US" b="1" dirty="0">
                <a:solidFill>
                  <a:schemeClr val="bg1"/>
                </a:solidFill>
                <a:latin typeface="SourceSansPro-Bold"/>
              </a:rPr>
              <a:t> </a:t>
            </a:r>
            <a:r>
              <a:rPr lang="en-US" dirty="0">
                <a:solidFill>
                  <a:schemeClr val="bg1"/>
                </a:solidFill>
                <a:latin typeface="SourceSansPro-Bold"/>
              </a:rPr>
              <a:t>modem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1726" y="5200992"/>
            <a:ext cx="156966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cable</a:t>
            </a:r>
            <a:r>
              <a:rPr lang="en-US" b="1" dirty="0">
                <a:solidFill>
                  <a:schemeClr val="bg1"/>
                </a:solidFill>
                <a:latin typeface="SourceSansPro-Bold"/>
              </a:rPr>
              <a:t> </a:t>
            </a:r>
            <a:r>
              <a:rPr lang="en-US" dirty="0">
                <a:solidFill>
                  <a:schemeClr val="bg1"/>
                </a:solidFill>
                <a:latin typeface="SourceSansPro-Bold"/>
              </a:rPr>
              <a:t>modem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1726" y="5662602"/>
            <a:ext cx="165942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latin typeface="SourceSansPro-Bold"/>
              </a:rPr>
              <a:t>telephone</a:t>
            </a:r>
            <a:r>
              <a:rPr lang="en-US" b="1" dirty="0">
                <a:latin typeface="SourceSansPro-Bold"/>
              </a:rPr>
              <a:t> </a:t>
            </a:r>
            <a:r>
              <a:rPr lang="en-US" dirty="0">
                <a:latin typeface="SourceSansPro-Bold"/>
              </a:rPr>
              <a:t>line</a:t>
            </a:r>
            <a:endParaRPr lang="en-US" dirty="0"/>
          </a:p>
        </p:txBody>
      </p:sp>
      <p:sp>
        <p:nvSpPr>
          <p:cNvPr id="22" name="Dikdörtgen 21"/>
          <p:cNvSpPr/>
          <p:nvPr/>
        </p:nvSpPr>
        <p:spPr>
          <a:xfrm>
            <a:off x="243563" y="6168590"/>
            <a:ext cx="191590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connection</a:t>
            </a:r>
            <a:r>
              <a:rPr lang="en-US" b="1" dirty="0">
                <a:solidFill>
                  <a:schemeClr val="bg1"/>
                </a:solidFill>
                <a:latin typeface="SourceSansPro-Bold"/>
              </a:rPr>
              <a:t> </a:t>
            </a:r>
            <a:r>
              <a:rPr lang="en-US" dirty="0">
                <a:solidFill>
                  <a:schemeClr val="bg1"/>
                </a:solidFill>
                <a:latin typeface="SourceSansPro-Bold"/>
              </a:rPr>
              <a:t>cable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846324" y="810937"/>
            <a:ext cx="87716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Bold"/>
              </a:rPr>
              <a:t>screen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846324" y="1268461"/>
            <a:ext cx="224933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Regular"/>
              </a:rPr>
              <a:t>What do you mean?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846324" y="1766992"/>
            <a:ext cx="118494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Regular"/>
              </a:rPr>
              <a:t>I </a:t>
            </a:r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mean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 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846324" y="2267116"/>
            <a:ext cx="153118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check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 e-mail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54841" y="2762787"/>
            <a:ext cx="136447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SansPro-Regular"/>
              </a:rPr>
              <a:t>Never</a:t>
            </a:r>
            <a:r>
              <a:rPr lang="en-US" dirty="0">
                <a:solidFill>
                  <a:schemeClr val="bg1"/>
                </a:solidFill>
                <a:latin typeface="SourceSansPro-Regular"/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SansPro-Regular"/>
              </a:rPr>
              <a:t>mind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854841" y="3245148"/>
            <a:ext cx="152702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Online/offline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865931" y="3700670"/>
            <a:ext cx="182293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connection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  <a:latin typeface="SourceSansPro-Bold"/>
              </a:rPr>
              <a:t>sing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5854841" y="4207530"/>
            <a:ext cx="198002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Bold"/>
              </a:rPr>
              <a:t>Do you </a:t>
            </a:r>
            <a:r>
              <a:rPr lang="en-US" dirty="0" smtClean="0">
                <a:solidFill>
                  <a:schemeClr val="bg1"/>
                </a:solidFill>
                <a:latin typeface="SourceSansPro-Bold"/>
              </a:rPr>
              <a:t>mean</a:t>
            </a:r>
            <a:r>
              <a:rPr lang="tr-TR" dirty="0" smtClean="0">
                <a:solidFill>
                  <a:schemeClr val="bg1"/>
                </a:solidFill>
                <a:latin typeface="SourceSansPro-Bold"/>
              </a:rPr>
              <a:t>….?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57305" y="4696616"/>
            <a:ext cx="203132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Spend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 time</a:t>
            </a:r>
            <a:r>
              <a:rPr lang="en-US" dirty="0" smtClean="0">
                <a:solidFill>
                  <a:schemeClr val="bg1"/>
                </a:solidFill>
                <a:latin typeface="SourceSansPro-Regular"/>
              </a:rPr>
              <a:t> </a:t>
            </a:r>
            <a:r>
              <a:rPr lang="en-US" dirty="0">
                <a:solidFill>
                  <a:schemeClr val="bg1"/>
                </a:solidFill>
                <a:latin typeface="SourceSansPro-Regular"/>
              </a:rPr>
              <a:t>online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862025" y="5167208"/>
            <a:ext cx="159530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Regular"/>
              </a:rPr>
              <a:t>mobile device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865931" y="5659019"/>
            <a:ext cx="140294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SourceSansPro-Regular"/>
              </a:rPr>
              <a:t>smartphone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3083920" y="794643"/>
            <a:ext cx="196720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sabit</a:t>
            </a:r>
            <a:r>
              <a:rPr lang="en-US" dirty="0">
                <a:solidFill>
                  <a:schemeClr val="bg1"/>
                </a:solidFill>
              </a:rPr>
              <a:t> disk </a:t>
            </a:r>
            <a:r>
              <a:rPr lang="en-US" dirty="0" err="1">
                <a:solidFill>
                  <a:schemeClr val="bg1"/>
                </a:solidFill>
              </a:rPr>
              <a:t>sürücüsü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082137" y="1293726"/>
            <a:ext cx="86113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yazılım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80395" y="1766992"/>
            <a:ext cx="84350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işlemci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078984" y="2268388"/>
            <a:ext cx="96532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bağlantı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069351" y="2757775"/>
            <a:ext cx="140936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İntenet</a:t>
            </a:r>
            <a:r>
              <a:rPr lang="tr-TR" dirty="0" smtClean="0">
                <a:solidFill>
                  <a:schemeClr val="bg1"/>
                </a:solidFill>
              </a:rPr>
              <a:t> sitesi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069351" y="3260201"/>
            <a:ext cx="186781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Dizüstü bilgisayar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984" y="3729176"/>
            <a:ext cx="17402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Tablet bilgisayar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079411" y="4193143"/>
            <a:ext cx="206659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Masaüstü bilgisayar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3075542" y="4685370"/>
            <a:ext cx="184377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Kablosuz modem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3084090" y="5177598"/>
            <a:ext cx="170110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Kablolu modem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84090" y="5659019"/>
            <a:ext cx="139788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Telefon hattı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3084090" y="6147649"/>
            <a:ext cx="176362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Bağlantı kablosu</a:t>
            </a:r>
            <a:endParaRPr lang="en-US" dirty="0"/>
          </a:p>
        </p:txBody>
      </p:sp>
      <p:sp>
        <p:nvSpPr>
          <p:cNvPr id="48" name="Dikdörtgen 47"/>
          <p:cNvSpPr/>
          <p:nvPr/>
        </p:nvSpPr>
        <p:spPr>
          <a:xfrm>
            <a:off x="8616533" y="810937"/>
            <a:ext cx="72487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ekran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8616533" y="1283880"/>
            <a:ext cx="223330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Ne demek istiyorsun</a:t>
            </a:r>
            <a:r>
              <a:rPr lang="tr-TR" dirty="0" smtClean="0"/>
              <a:t>?</a:t>
            </a:r>
            <a:endParaRPr lang="en-US" dirty="0"/>
          </a:p>
        </p:txBody>
      </p:sp>
      <p:sp>
        <p:nvSpPr>
          <p:cNvPr id="50" name="Dikdörtgen 49"/>
          <p:cNvSpPr/>
          <p:nvPr/>
        </p:nvSpPr>
        <p:spPr>
          <a:xfrm>
            <a:off x="8633844" y="1773898"/>
            <a:ext cx="19255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Demek istediğim..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Dikdörtgen 50"/>
          <p:cNvSpPr/>
          <p:nvPr/>
        </p:nvSpPr>
        <p:spPr>
          <a:xfrm>
            <a:off x="8616533" y="2263916"/>
            <a:ext cx="261033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E-postaları kontrol etmek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8604722" y="2744261"/>
            <a:ext cx="250100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Sorun değil/önemli değil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8601906" y="3234279"/>
            <a:ext cx="213481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Çevrimiçi/Çevrimdışı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8616533" y="3698534"/>
            <a:ext cx="160973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Bağlantı işareti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8616533" y="4223073"/>
            <a:ext cx="243047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… mı demek istiyorsun?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8624708" y="4689980"/>
            <a:ext cx="259398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İnternette vakit geçirmek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8633844" y="5176466"/>
            <a:ext cx="169059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Taşınabilir cihaz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8631700" y="5677141"/>
            <a:ext cx="138371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Akıllı telefon</a:t>
            </a:r>
            <a:endParaRPr lang="en-US" dirty="0"/>
          </a:p>
        </p:txBody>
      </p:sp>
      <p:sp>
        <p:nvSpPr>
          <p:cNvPr id="59" name="Dikdörtgen 58"/>
          <p:cNvSpPr/>
          <p:nvPr/>
        </p:nvSpPr>
        <p:spPr>
          <a:xfrm>
            <a:off x="5857208" y="6147649"/>
            <a:ext cx="94929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connect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8631700" y="6134780"/>
            <a:ext cx="124906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bağlanmak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3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19" grpId="0" animBg="1"/>
      <p:bldP spid="20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o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7295630"/>
              </p:ext>
            </p:extLst>
          </p:nvPr>
        </p:nvGraphicFramePr>
        <p:xfrm>
          <a:off x="187505" y="751407"/>
          <a:ext cx="11157788" cy="5830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89447"/>
                <a:gridCol w="2789447"/>
                <a:gridCol w="2789447"/>
                <a:gridCol w="2789447"/>
              </a:tblGrid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2348" y="796244"/>
            <a:ext cx="74251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affect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43563" y="1284177"/>
            <a:ext cx="146706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internet user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3563" y="2266051"/>
            <a:ext cx="90441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Expert</a:t>
            </a:r>
            <a:r>
              <a:rPr lang="tr-TR" dirty="0" smtClean="0">
                <a:solidFill>
                  <a:schemeClr val="bg1"/>
                </a:solidFill>
              </a:rPr>
              <a:t>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3819" y="1773898"/>
            <a:ext cx="15905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internet </a:t>
            </a:r>
            <a:r>
              <a:rPr lang="en-US" dirty="0" smtClean="0">
                <a:solidFill>
                  <a:schemeClr val="bg1"/>
                </a:solidFill>
              </a:rPr>
              <a:t>addict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3563" y="2744261"/>
            <a:ext cx="135005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face-to-face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51843" y="3239876"/>
            <a:ext cx="122501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interaction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48488" y="3729176"/>
            <a:ext cx="197041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counselling service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245100" y="4199477"/>
            <a:ext cx="75373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surely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251726" y="4705465"/>
            <a:ext cx="81445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accept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51726" y="5200992"/>
            <a:ext cx="77938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refuse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51726" y="5662602"/>
            <a:ext cx="109196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invitation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243563" y="6168590"/>
            <a:ext cx="8354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excuse</a:t>
            </a:r>
          </a:p>
        </p:txBody>
      </p:sp>
      <p:sp>
        <p:nvSpPr>
          <p:cNvPr id="24" name="Dikdörtgen 23"/>
          <p:cNvSpPr/>
          <p:nvPr/>
        </p:nvSpPr>
        <p:spPr>
          <a:xfrm>
            <a:off x="5846324" y="810937"/>
            <a:ext cx="117211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SourceSansPro-Bold"/>
              </a:rPr>
              <a:t>I’d</a:t>
            </a:r>
            <a:r>
              <a:rPr lang="tr-TR" dirty="0" smtClean="0">
                <a:solidFill>
                  <a:schemeClr val="bg1"/>
                </a:solidFill>
                <a:latin typeface="SourceSansPro-Bold"/>
              </a:rPr>
              <a:t> </a:t>
            </a:r>
            <a:r>
              <a:rPr lang="tr-TR" dirty="0" err="1" smtClean="0">
                <a:solidFill>
                  <a:schemeClr val="bg1"/>
                </a:solidFill>
                <a:latin typeface="SourceSansPro-Bold"/>
              </a:rPr>
              <a:t>love</a:t>
            </a:r>
            <a:r>
              <a:rPr lang="tr-TR" dirty="0" smtClean="0">
                <a:solidFill>
                  <a:schemeClr val="bg1"/>
                </a:solidFill>
                <a:latin typeface="SourceSansPro-Bold"/>
              </a:rPr>
              <a:t> to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846324" y="1268461"/>
            <a:ext cx="184254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Thanks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anyway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5846324" y="1766992"/>
            <a:ext cx="168507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Say </a:t>
            </a:r>
            <a:r>
              <a:rPr lang="tr-TR" dirty="0" err="1" smtClean="0">
                <a:solidFill>
                  <a:schemeClr val="bg1"/>
                </a:solidFill>
                <a:latin typeface="SourceSansPro-Regular"/>
              </a:rPr>
              <a:t>hello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 to 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846324" y="2267116"/>
            <a:ext cx="144142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No problem.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54841" y="2762787"/>
            <a:ext cx="118500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SansPro-Regular"/>
              </a:rPr>
              <a:t>Take</a:t>
            </a:r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SansPro-Regular"/>
              </a:rPr>
              <a:t> </a:t>
            </a:r>
            <a:r>
              <a:rPr lang="tr-TR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SansPro-Regular"/>
              </a:rPr>
              <a:t>care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854841" y="3245148"/>
            <a:ext cx="103105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book fair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865931" y="3700670"/>
            <a:ext cx="73770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home</a:t>
            </a:r>
            <a:endParaRPr lang="en-US" dirty="0">
              <a:solidFill>
                <a:schemeClr val="bg1"/>
              </a:solidFill>
              <a:latin typeface="SourceSansPro-Bold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854841" y="4207530"/>
            <a:ext cx="186461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SourceSansPro-Bold"/>
              </a:rPr>
              <a:t>Make</a:t>
            </a:r>
            <a:r>
              <a:rPr lang="tr-TR" dirty="0" smtClean="0">
                <a:solidFill>
                  <a:schemeClr val="bg1"/>
                </a:solidFill>
                <a:latin typeface="SourceSansPro-Bold"/>
              </a:rPr>
              <a:t> an </a:t>
            </a:r>
            <a:r>
              <a:rPr lang="tr-TR" dirty="0" err="1" smtClean="0">
                <a:solidFill>
                  <a:schemeClr val="bg1"/>
                </a:solidFill>
                <a:latin typeface="SourceSansPro-Bold"/>
              </a:rPr>
              <a:t>excuse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57305" y="4696616"/>
            <a:ext cx="74892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SourceSansPro-Regular"/>
              </a:rPr>
              <a:t>result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862025" y="5167208"/>
            <a:ext cx="220403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at </a:t>
            </a:r>
            <a:r>
              <a:rPr lang="en-US" b="1" dirty="0" smtClean="0">
                <a:solidFill>
                  <a:schemeClr val="bg1"/>
                </a:solidFill>
              </a:rPr>
              <a:t>least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once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a </a:t>
            </a:r>
            <a:r>
              <a:rPr lang="en-US" b="1" dirty="0">
                <a:solidFill>
                  <a:schemeClr val="bg1"/>
                </a:solidFill>
              </a:rPr>
              <a:t>day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865931" y="5659019"/>
            <a:ext cx="227543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Several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times a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week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3083920" y="794643"/>
            <a:ext cx="113204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etkilemek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082137" y="1293726"/>
            <a:ext cx="19255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internet kullanıcısı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80395" y="1766992"/>
            <a:ext cx="185339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internet bağımlısı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078984" y="2268388"/>
            <a:ext cx="107753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uzmanlar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069351" y="2757775"/>
            <a:ext cx="102829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yüz yüze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069351" y="3260201"/>
            <a:ext cx="87556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iletişim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984" y="3729176"/>
            <a:ext cx="197201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danışmanlık servisi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079411" y="4193143"/>
            <a:ext cx="106182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kesinlikle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3075542" y="4685370"/>
            <a:ext cx="139493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Kabul etmek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3084090" y="5177598"/>
            <a:ext cx="129266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Reddetmek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84090" y="5659019"/>
            <a:ext cx="72487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davet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3084090" y="6147649"/>
            <a:ext cx="97975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mazeret</a:t>
            </a:r>
            <a:endParaRPr lang="en-US" dirty="0"/>
          </a:p>
        </p:txBody>
      </p:sp>
      <p:sp>
        <p:nvSpPr>
          <p:cNvPr id="48" name="Dikdörtgen 47"/>
          <p:cNvSpPr/>
          <p:nvPr/>
        </p:nvSpPr>
        <p:spPr>
          <a:xfrm>
            <a:off x="8616533" y="810937"/>
            <a:ext cx="126509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Çok isterim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8616533" y="1283880"/>
            <a:ext cx="249138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Yine de teşekkür ederim</a:t>
            </a:r>
            <a:endParaRPr lang="en-US" dirty="0"/>
          </a:p>
        </p:txBody>
      </p:sp>
      <p:sp>
        <p:nvSpPr>
          <p:cNvPr id="50" name="Dikdörtgen 49"/>
          <p:cNvSpPr/>
          <p:nvPr/>
        </p:nvSpPr>
        <p:spPr>
          <a:xfrm>
            <a:off x="8633844" y="1773898"/>
            <a:ext cx="132600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Selam söyle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Dikdörtgen 50"/>
          <p:cNvSpPr/>
          <p:nvPr/>
        </p:nvSpPr>
        <p:spPr>
          <a:xfrm>
            <a:off x="8616533" y="2263916"/>
            <a:ext cx="132760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Sorun değil.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8604722" y="2744261"/>
            <a:ext cx="19146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Kendine dikkat et.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8601906" y="3234279"/>
            <a:ext cx="117692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Kitap fuarı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8616533" y="3698534"/>
            <a:ext cx="206017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Ev sahipliği yapmak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8616533" y="4223073"/>
            <a:ext cx="19255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Mazeret bildirmek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8624708" y="4689980"/>
            <a:ext cx="77777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Sonuç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8633844" y="5176466"/>
            <a:ext cx="21278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Günde en az bir kere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8631700" y="5677141"/>
            <a:ext cx="188865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Haftada defalarca</a:t>
            </a:r>
            <a:endParaRPr lang="en-US" dirty="0"/>
          </a:p>
        </p:txBody>
      </p:sp>
      <p:sp>
        <p:nvSpPr>
          <p:cNvPr id="59" name="Dikdörtgen 58"/>
          <p:cNvSpPr/>
          <p:nvPr/>
        </p:nvSpPr>
        <p:spPr>
          <a:xfrm>
            <a:off x="5857208" y="6147649"/>
            <a:ext cx="239039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once </a:t>
            </a:r>
            <a:r>
              <a:rPr lang="en-US" b="1" dirty="0" smtClean="0">
                <a:solidFill>
                  <a:schemeClr val="bg1"/>
                </a:solidFill>
              </a:rPr>
              <a:t>or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twice a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month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8631700" y="6134780"/>
            <a:ext cx="220714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Ayda bir yada iki kere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1" name="Yuvarlatılmış Dikdörtgen 60">
            <a:hlinkClick r:id="" action="ppaction://noaction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4539327" y="31993"/>
            <a:ext cx="3077797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1002">
            <a:schemeClr val="dk2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Vocabulary Study 48-49-50</a:t>
            </a:r>
            <a:endParaRPr lang="en-US" sz="19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11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19" grpId="0" animBg="1"/>
      <p:bldP spid="20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o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7295630"/>
              </p:ext>
            </p:extLst>
          </p:nvPr>
        </p:nvGraphicFramePr>
        <p:xfrm>
          <a:off x="187505" y="751407"/>
          <a:ext cx="11157788" cy="5830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89447"/>
                <a:gridCol w="2789447"/>
                <a:gridCol w="2789447"/>
                <a:gridCol w="2789447"/>
              </a:tblGrid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2348" y="796244"/>
            <a:ext cx="162897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USB </a:t>
            </a:r>
            <a:r>
              <a:rPr lang="tr-TR" dirty="0" err="1" smtClean="0">
                <a:solidFill>
                  <a:schemeClr val="bg1"/>
                </a:solidFill>
              </a:rPr>
              <a:t>flash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drive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3563" y="1284177"/>
            <a:ext cx="83869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printer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3563" y="2266051"/>
            <a:ext cx="95410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monitor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3819" y="1773898"/>
            <a:ext cx="82747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mouse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3563" y="2744261"/>
            <a:ext cx="126669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/>
              <a:t>headphone</a:t>
            </a:r>
            <a:endParaRPr lang="en-US" dirty="0"/>
          </a:p>
        </p:txBody>
      </p:sp>
      <p:sp>
        <p:nvSpPr>
          <p:cNvPr id="14" name="Dikdörtgen 13"/>
          <p:cNvSpPr/>
          <p:nvPr/>
        </p:nvSpPr>
        <p:spPr>
          <a:xfrm>
            <a:off x="251843" y="3239876"/>
            <a:ext cx="133562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microphone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48488" y="3729176"/>
            <a:ext cx="173957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wireless modem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245100" y="4199477"/>
            <a:ext cx="99418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webcam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251726" y="4705465"/>
            <a:ext cx="114262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DVD discs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51726" y="5200992"/>
            <a:ext cx="102175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speakers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51726" y="5662602"/>
            <a:ext cx="1078309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keyboard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243563" y="6168590"/>
            <a:ext cx="119616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sytem</a:t>
            </a:r>
            <a:r>
              <a:rPr lang="en-US" dirty="0">
                <a:solidFill>
                  <a:schemeClr val="bg1"/>
                </a:solidFill>
              </a:rPr>
              <a:t> unit</a:t>
            </a:r>
          </a:p>
        </p:txBody>
      </p:sp>
      <p:sp>
        <p:nvSpPr>
          <p:cNvPr id="24" name="Dikdörtgen 23"/>
          <p:cNvSpPr/>
          <p:nvPr/>
        </p:nvSpPr>
        <p:spPr>
          <a:xfrm>
            <a:off x="5846324" y="810937"/>
            <a:ext cx="99738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member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5846324" y="1268461"/>
            <a:ext cx="233395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social </a:t>
            </a:r>
            <a:r>
              <a:rPr lang="en-US" dirty="0" smtClean="0">
                <a:solidFill>
                  <a:schemeClr val="bg1"/>
                </a:solidFill>
              </a:rPr>
              <a:t>networking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site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846324" y="1766992"/>
            <a:ext cx="70724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share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5846324" y="2267116"/>
            <a:ext cx="141577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SourceSansPro-Regular"/>
              </a:rPr>
              <a:t>Send</a:t>
            </a:r>
            <a:r>
              <a:rPr lang="tr-TR" dirty="0" smtClean="0">
                <a:solidFill>
                  <a:schemeClr val="bg1"/>
                </a:solidFill>
                <a:latin typeface="SourceSansPro-Regular"/>
              </a:rPr>
              <a:t> e-mail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54841" y="2762787"/>
            <a:ext cx="164660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Surfing the Net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854841" y="3245148"/>
            <a:ext cx="161371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Internet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Safety</a:t>
            </a:r>
          </a:p>
        </p:txBody>
      </p:sp>
      <p:sp>
        <p:nvSpPr>
          <p:cNvPr id="32" name="Dikdörtgen 31"/>
          <p:cNvSpPr/>
          <p:nvPr/>
        </p:nvSpPr>
        <p:spPr>
          <a:xfrm>
            <a:off x="5865931" y="3700670"/>
            <a:ext cx="92204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identit</a:t>
            </a:r>
            <a:r>
              <a:rPr lang="tr-TR" dirty="0" smtClean="0">
                <a:solidFill>
                  <a:schemeClr val="bg1"/>
                </a:solidFill>
              </a:rPr>
              <a:t>y</a:t>
            </a:r>
            <a:endParaRPr lang="en-US" dirty="0">
              <a:solidFill>
                <a:schemeClr val="bg1"/>
              </a:solidFill>
              <a:latin typeface="SourceSansPro-Bold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854841" y="4207530"/>
            <a:ext cx="164981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avoid problems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5857305" y="4696616"/>
            <a:ext cx="56938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SourceSansPro-Regular"/>
              </a:rPr>
              <a:t>rule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862026" y="5167208"/>
            <a:ext cx="69154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safe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5865931" y="5659019"/>
            <a:ext cx="82426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inform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3083920" y="794643"/>
            <a:ext cx="215225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Taşınabilir </a:t>
            </a:r>
            <a:r>
              <a:rPr lang="tr-TR" dirty="0" err="1" smtClean="0">
                <a:solidFill>
                  <a:schemeClr val="bg1"/>
                </a:solidFill>
              </a:rPr>
              <a:t>usb</a:t>
            </a:r>
            <a:r>
              <a:rPr lang="tr-TR" dirty="0" smtClean="0">
                <a:solidFill>
                  <a:schemeClr val="bg1"/>
                </a:solidFill>
              </a:rPr>
              <a:t> bellek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082137" y="1293726"/>
            <a:ext cx="71846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yazıcı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80395" y="1766992"/>
            <a:ext cx="56457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fare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078984" y="2268388"/>
            <a:ext cx="72487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ekran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066456" y="2730864"/>
            <a:ext cx="91403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kulaklık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069351" y="3260201"/>
            <a:ext cx="105990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mikrofon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984" y="3729176"/>
            <a:ext cx="184377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Kablosuz modem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079411" y="4193143"/>
            <a:ext cx="90762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kamera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3075542" y="4685370"/>
            <a:ext cx="131093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DVD sürücü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3084090" y="5177598"/>
            <a:ext cx="99738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hoparlör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84090" y="5659019"/>
            <a:ext cx="79701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klavye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3084090" y="6147649"/>
            <a:ext cx="173477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Bilgisayar kasası</a:t>
            </a:r>
            <a:endParaRPr lang="en-US" dirty="0"/>
          </a:p>
        </p:txBody>
      </p:sp>
      <p:sp>
        <p:nvSpPr>
          <p:cNvPr id="48" name="Dikdörtgen 47"/>
          <p:cNvSpPr/>
          <p:nvPr/>
        </p:nvSpPr>
        <p:spPr>
          <a:xfrm>
            <a:off x="8616533" y="810937"/>
            <a:ext cx="53091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üye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8616533" y="1283880"/>
            <a:ext cx="223490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sosyal paylaşım sitesi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8633844" y="1773898"/>
            <a:ext cx="120738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paylaşmak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Dikdörtgen 50"/>
          <p:cNvSpPr/>
          <p:nvPr/>
        </p:nvSpPr>
        <p:spPr>
          <a:xfrm>
            <a:off x="8616533" y="2263916"/>
            <a:ext cx="183736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e-posta yollamak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8604722" y="2744261"/>
            <a:ext cx="212750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internette gezinmek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8601906" y="3234279"/>
            <a:ext cx="186621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smtClean="0">
                <a:solidFill>
                  <a:schemeClr val="bg1"/>
                </a:solidFill>
              </a:rPr>
              <a:t>internet </a:t>
            </a:r>
            <a:r>
              <a:rPr lang="tr-TR" dirty="0" smtClean="0">
                <a:solidFill>
                  <a:schemeClr val="bg1"/>
                </a:solidFill>
              </a:rPr>
              <a:t>güvenliği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8616533" y="3698534"/>
            <a:ext cx="75854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kimlik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8616533" y="4223073"/>
            <a:ext cx="232467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Problemden kaçınmak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8624708" y="4689980"/>
            <a:ext cx="66075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kural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8633844" y="5176466"/>
            <a:ext cx="90922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Güvenli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8631700" y="5677141"/>
            <a:ext cx="155042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bilgilendirmek</a:t>
            </a:r>
            <a:endParaRPr lang="en-US" dirty="0"/>
          </a:p>
        </p:txBody>
      </p:sp>
      <p:sp>
        <p:nvSpPr>
          <p:cNvPr id="59" name="Dikdörtgen 58"/>
          <p:cNvSpPr/>
          <p:nvPr/>
        </p:nvSpPr>
        <p:spPr>
          <a:xfrm>
            <a:off x="5857208" y="6147649"/>
            <a:ext cx="193995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Create</a:t>
            </a:r>
            <a:r>
              <a:rPr lang="tr-TR" dirty="0" smtClean="0">
                <a:solidFill>
                  <a:schemeClr val="bg1"/>
                </a:solidFill>
              </a:rPr>
              <a:t> a </a:t>
            </a:r>
            <a:r>
              <a:rPr lang="tr-TR" dirty="0" err="1" smtClean="0">
                <a:solidFill>
                  <a:schemeClr val="bg1"/>
                </a:solidFill>
              </a:rPr>
              <a:t>password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8631700" y="6134780"/>
            <a:ext cx="176041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Şifre oluşturmak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2" name="Yuvarlatılmış Dikdörtgen 61">
            <a:hlinkClick r:id="rId3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4473636" y="33827"/>
            <a:ext cx="299491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Vocabulary Study -1</a:t>
            </a:r>
            <a:endParaRPr lang="en-US" sz="1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64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19" grpId="0" animBg="1"/>
      <p:bldP spid="20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o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8770069"/>
              </p:ext>
            </p:extLst>
          </p:nvPr>
        </p:nvGraphicFramePr>
        <p:xfrm>
          <a:off x="187505" y="751407"/>
          <a:ext cx="11157788" cy="5830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89447"/>
                <a:gridCol w="2789447"/>
                <a:gridCol w="2789447"/>
                <a:gridCol w="2789447"/>
              </a:tblGrid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5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2348" y="796244"/>
            <a:ext cx="82426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except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43563" y="1284177"/>
            <a:ext cx="119455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dangerous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43563" y="2266051"/>
            <a:ext cx="218200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personal information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43819" y="1773898"/>
            <a:ext cx="98456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stranger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3563" y="2744261"/>
            <a:ext cx="68640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meet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51843" y="3239876"/>
            <a:ext cx="93968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pretend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48488" y="3729176"/>
            <a:ext cx="6751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adult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245100" y="4199477"/>
            <a:ext cx="62068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rude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251726" y="4705465"/>
            <a:ext cx="102143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behavior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51726" y="5200992"/>
            <a:ext cx="206659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feel </a:t>
            </a:r>
            <a:r>
              <a:rPr lang="en-US" dirty="0" smtClean="0">
                <a:solidFill>
                  <a:schemeClr val="bg1"/>
                </a:solidFill>
              </a:rPr>
              <a:t>uncomfortable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1726" y="5662602"/>
            <a:ext cx="67999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chart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243563" y="6168590"/>
            <a:ext cx="81464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source</a:t>
            </a:r>
          </a:p>
        </p:txBody>
      </p:sp>
      <p:sp>
        <p:nvSpPr>
          <p:cNvPr id="24" name="Dikdörtgen 23"/>
          <p:cNvSpPr/>
          <p:nvPr/>
        </p:nvSpPr>
        <p:spPr>
          <a:xfrm>
            <a:off x="5846324" y="810937"/>
            <a:ext cx="217559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geographical regions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5846324" y="1268461"/>
            <a:ext cx="233395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total number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5846324" y="1766992"/>
            <a:ext cx="104387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get news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5846324" y="2267116"/>
            <a:ext cx="202170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check sports scores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5854841" y="2762787"/>
            <a:ext cx="79380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health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854841" y="3245148"/>
            <a:ext cx="88678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fashion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865931" y="3700670"/>
            <a:ext cx="125867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technology</a:t>
            </a:r>
            <a:endParaRPr lang="en-US" dirty="0">
              <a:solidFill>
                <a:schemeClr val="bg1"/>
              </a:solidFill>
              <a:latin typeface="SourceSansPro-Bold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854841" y="4207530"/>
            <a:ext cx="100059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research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5857305" y="4696616"/>
            <a:ext cx="202010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download software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5862025" y="5167208"/>
            <a:ext cx="118687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Look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for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865931" y="5659019"/>
            <a:ext cx="168026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get information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3083920" y="794643"/>
            <a:ext cx="65274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hariç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082137" y="1293726"/>
            <a:ext cx="93839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tehlikeli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80395" y="1766992"/>
            <a:ext cx="92204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yabancı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078984" y="2268388"/>
            <a:ext cx="123463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Kişisel bilgi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066456" y="2730864"/>
            <a:ext cx="1111202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buluşmak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069351" y="3260201"/>
            <a:ext cx="21162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mış</a:t>
            </a:r>
            <a:r>
              <a:rPr lang="tr-TR" dirty="0" smtClean="0">
                <a:solidFill>
                  <a:schemeClr val="bg1"/>
                </a:solidFill>
              </a:rPr>
              <a:t> gibi davranmak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984" y="3729176"/>
            <a:ext cx="92365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yetişkin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079411" y="4193143"/>
            <a:ext cx="64793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kaba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3075542" y="4685370"/>
            <a:ext cx="101983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Davranış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3084090" y="5177598"/>
            <a:ext cx="202331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Rahatsız hissetmek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84090" y="5659019"/>
            <a:ext cx="678391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tablo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3084090" y="6147649"/>
            <a:ext cx="86914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kaynak</a:t>
            </a:r>
            <a:endParaRPr lang="en-US" dirty="0"/>
          </a:p>
        </p:txBody>
      </p:sp>
      <p:sp>
        <p:nvSpPr>
          <p:cNvPr id="48" name="Dikdörtgen 47"/>
          <p:cNvSpPr/>
          <p:nvPr/>
        </p:nvSpPr>
        <p:spPr>
          <a:xfrm>
            <a:off x="8616533" y="810937"/>
            <a:ext cx="171232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Coğrafi bölgeler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8616533" y="1283880"/>
            <a:ext cx="131773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Toplam sayı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8633844" y="1773898"/>
            <a:ext cx="1587294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Haber okumak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Dikdörtgen 50"/>
          <p:cNvSpPr/>
          <p:nvPr/>
        </p:nvSpPr>
        <p:spPr>
          <a:xfrm>
            <a:off x="8616533" y="2263916"/>
            <a:ext cx="263084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Spor sonuçlarına bakmak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8604722" y="2744261"/>
            <a:ext cx="73129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sağlık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3" name="Dikdörtgen 52"/>
          <p:cNvSpPr/>
          <p:nvPr/>
        </p:nvSpPr>
        <p:spPr>
          <a:xfrm>
            <a:off x="8601906" y="3234279"/>
            <a:ext cx="736099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moda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Dikdörtgen 53"/>
          <p:cNvSpPr/>
          <p:nvPr/>
        </p:nvSpPr>
        <p:spPr>
          <a:xfrm>
            <a:off x="8616533" y="3698534"/>
            <a:ext cx="102303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teknoloji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8616533" y="4223073"/>
            <a:ext cx="1208985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araştırmak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6" name="Dikdörtgen 55"/>
          <p:cNvSpPr/>
          <p:nvPr/>
        </p:nvSpPr>
        <p:spPr>
          <a:xfrm>
            <a:off x="8624708" y="4689980"/>
            <a:ext cx="1912703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Program indirmek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Dikdörtgen 56"/>
          <p:cNvSpPr/>
          <p:nvPr/>
        </p:nvSpPr>
        <p:spPr>
          <a:xfrm>
            <a:off x="8633844" y="5176466"/>
            <a:ext cx="90601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aramak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8631700" y="5677141"/>
            <a:ext cx="1231427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/>
              <a:t>Bilgi almak</a:t>
            </a:r>
            <a:endParaRPr lang="en-US" dirty="0"/>
          </a:p>
        </p:txBody>
      </p:sp>
      <p:sp>
        <p:nvSpPr>
          <p:cNvPr id="59" name="Dikdörtgen 58"/>
          <p:cNvSpPr/>
          <p:nvPr/>
        </p:nvSpPr>
        <p:spPr>
          <a:xfrm>
            <a:off x="5857208" y="6147649"/>
            <a:ext cx="1451038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Watch </a:t>
            </a:r>
            <a:r>
              <a:rPr lang="en-US" dirty="0" smtClean="0">
                <a:solidFill>
                  <a:schemeClr val="bg1"/>
                </a:solidFill>
              </a:rPr>
              <a:t>serials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0" name="Dikdörtgen 59"/>
          <p:cNvSpPr/>
          <p:nvPr/>
        </p:nvSpPr>
        <p:spPr>
          <a:xfrm>
            <a:off x="8631700" y="6134780"/>
            <a:ext cx="1337226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Dizi izlemek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2" name="Yuvarlatılmış Dikdörtgen 61">
            <a:hlinkClick r:id="rId3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4473636" y="33827"/>
            <a:ext cx="2994916" cy="41202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Workbook Vocabulary Study -2</a:t>
            </a:r>
            <a:endParaRPr lang="en-US" sz="1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44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19" grpId="0" animBg="1"/>
      <p:bldP spid="20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7251" y="584773"/>
            <a:ext cx="9465549" cy="6155976"/>
          </a:xfrm>
          <a:prstGeom prst="rect">
            <a:avLst/>
          </a:prstGeom>
        </p:spPr>
      </p:pic>
      <p:sp>
        <p:nvSpPr>
          <p:cNvPr id="6" name="Yuvarlatılmış Dikdörtgen 5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7946136" y="676213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44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1900" y="1904889"/>
            <a:ext cx="400050" cy="4191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238" y="2392347"/>
            <a:ext cx="371475" cy="3905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70188" y="2812479"/>
            <a:ext cx="409575" cy="40005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5238" y="3291063"/>
            <a:ext cx="371475" cy="41910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70188" y="3765027"/>
            <a:ext cx="390525" cy="37147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61044" y="4227353"/>
            <a:ext cx="390525" cy="39052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88476" y="4634627"/>
            <a:ext cx="381000" cy="40957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69807" y="5122101"/>
            <a:ext cx="400050" cy="37147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251900" y="5589366"/>
            <a:ext cx="409575" cy="36195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257996" y="6047106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78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065" y="1774346"/>
            <a:ext cx="10639425" cy="14573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845065" y="1169989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44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7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45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89" y="731078"/>
            <a:ext cx="5509581" cy="2209560"/>
          </a:xfrm>
          <a:prstGeom prst="rect">
            <a:avLst/>
          </a:prstGeom>
        </p:spPr>
      </p:pic>
      <p:pic>
        <p:nvPicPr>
          <p:cNvPr id="3" name="Resim 2">
            <a:hlinkClick r:id="rId5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13619" y="1179134"/>
            <a:ext cx="6153532" cy="376670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489" y="3391301"/>
            <a:ext cx="5509581" cy="221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852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0857" y="1398590"/>
            <a:ext cx="10614279" cy="4256746"/>
          </a:xfrm>
          <a:prstGeom prst="rect">
            <a:avLst/>
          </a:prstGeom>
        </p:spPr>
      </p:pic>
      <p:sp>
        <p:nvSpPr>
          <p:cNvPr id="7" name="Yuvarlatılmış Dikdörtgen 6">
            <a:hlinkClick r:id="rId4" action="ppaction://hlinksldjump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2865889" y="1535749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page</a:t>
            </a:r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45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2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 5 – The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2283" y="1224854"/>
            <a:ext cx="8381064" cy="5130226"/>
          </a:xfrm>
          <a:prstGeom prst="rect">
            <a:avLst/>
          </a:prstGeom>
        </p:spPr>
      </p:pic>
      <p:pic>
        <p:nvPicPr>
          <p:cNvPr id="2" name="Recording_1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51509" y="1145413"/>
            <a:ext cx="487363" cy="487363"/>
          </a:xfrm>
          <a:prstGeom prst="rect">
            <a:avLst/>
          </a:prstGeom>
        </p:spPr>
      </p:pic>
      <p:sp>
        <p:nvSpPr>
          <p:cNvPr id="7" name="Yuvarlatılmış Dikdörtgen 6">
            <a:hlinkClick r:id="rId7" action="ppaction://hlinksldjump"/>
            <a:hlinkHover r:id="" action="ppaction://noaction">
              <a:snd r:embed="rId3" name="click.wav"/>
            </a:hlinkHover>
          </p:cNvPr>
          <p:cNvSpPr/>
          <p:nvPr/>
        </p:nvSpPr>
        <p:spPr>
          <a:xfrm>
            <a:off x="1982283" y="677454"/>
            <a:ext cx="2057400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to page 45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369058" y="2970533"/>
            <a:ext cx="385612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400" b="1" cap="none" spc="0" noProof="1" smtClean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He usually accesses the internet from his tablet</a:t>
            </a:r>
            <a:r>
              <a:rPr lang="en-US" sz="1400" b="1" cap="none" spc="0" noProof="1" smtClean="0">
                <a:ln/>
                <a:solidFill>
                  <a:schemeClr val="accent3"/>
                </a:solidFill>
                <a:effectLst/>
              </a:rPr>
              <a:t>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378997" y="2408953"/>
            <a:ext cx="176285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About 2 hours a day.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8997" y="3482190"/>
            <a:ext cx="260225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It’s jasonseville@jasonvill.com.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03488" y="4033603"/>
            <a:ext cx="119173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Yes, he does.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403488" y="4588550"/>
            <a:ext cx="98456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His father.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364815" y="5063745"/>
            <a:ext cx="4061333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He keeps in touch with his friends; he post his photos on his website, and he practices his French.</a:t>
            </a:r>
          </a:p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96789" y="5926109"/>
            <a:ext cx="177625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1400" b="1" noProof="1" smtClean="0">
                <a:ln/>
                <a:solidFill>
                  <a:schemeClr val="tx2">
                    <a:lumMod val="50000"/>
                  </a:schemeClr>
                </a:solidFill>
              </a:rPr>
              <a:t>It’s everywhere now.</a:t>
            </a:r>
            <a:endParaRPr lang="en-US" sz="1400" b="1" cap="none" spc="0" noProof="1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ynı Yanın Köşesi Yuvarlatılmış Dikdörtgen 3"/>
          <p:cNvSpPr/>
          <p:nvPr/>
        </p:nvSpPr>
        <p:spPr>
          <a:xfrm rot="10800000">
            <a:off x="0" y="-1"/>
            <a:ext cx="12192000" cy="48898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8229600" y="-95792"/>
            <a:ext cx="40507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Unit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5 – </a:t>
            </a:r>
            <a:r>
              <a:rPr lang="tr-TR" sz="32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The</a:t>
            </a:r>
            <a:r>
              <a:rPr lang="tr-T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 BERKLEY" panose="02000000000000000000" pitchFamily="2" charset="0"/>
              </a:rPr>
              <a:t> internet</a:t>
            </a:r>
            <a:endParaRPr lang="tr-TR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  <p:sp>
        <p:nvSpPr>
          <p:cNvPr id="10" name="Yuvarlatılmış Dikdörtgen 9">
            <a:hlinkClick r:id="" action="ppaction://hlinkshowjump?jump=firstslide"/>
            <a:hlinkHover r:id="" action="ppaction://noaction">
              <a:snd r:embed="rId2" name="click.wav"/>
            </a:hlinkHover>
          </p:cNvPr>
          <p:cNvSpPr/>
          <p:nvPr/>
        </p:nvSpPr>
        <p:spPr>
          <a:xfrm>
            <a:off x="36576" y="31993"/>
            <a:ext cx="1470675" cy="42738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Homepage</a:t>
            </a:r>
            <a:endParaRPr 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2505" y="6429557"/>
            <a:ext cx="21536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/>
                <a:solidFill>
                  <a:schemeClr val="accent3"/>
                </a:solidFill>
                <a:effectLst/>
              </a:rPr>
              <a:t>Page 46</a:t>
            </a:r>
            <a:endParaRPr lang="tr-TR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" name="Resim 1">
            <a:hlinkClick r:id="rId3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775" y="987109"/>
            <a:ext cx="5915025" cy="3000375"/>
          </a:xfrm>
          <a:prstGeom prst="rect">
            <a:avLst/>
          </a:prstGeom>
        </p:spPr>
      </p:pic>
      <p:pic>
        <p:nvPicPr>
          <p:cNvPr id="3" name="Resim 2">
            <a:hlinkClick r:id="rId5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8774" y="4069893"/>
            <a:ext cx="5915025" cy="1342555"/>
          </a:xfrm>
          <a:prstGeom prst="rect">
            <a:avLst/>
          </a:prstGeom>
        </p:spPr>
      </p:pic>
      <p:pic>
        <p:nvPicPr>
          <p:cNvPr id="7" name="Resim 6">
            <a:hlinkClick r:id="rId7" action="ppaction://hlinksldjump"/>
            <a:hlinkHover r:id="" action="ppaction://noaction" highlightClick="1">
              <a:snd r:embed="rId2" name="click.wav"/>
            </a:hlinkHover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96000" y="987109"/>
            <a:ext cx="6000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6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489493f56d21dfa3ea92173b5f3d34a88ef9849"/>
</p:tagLst>
</file>

<file path=ppt/theme/theme1.xml><?xml version="1.0" encoding="utf-8"?>
<a:theme xmlns:a="http://schemas.openxmlformats.org/drawingml/2006/main" name="Derinlik">
  <a:themeElements>
    <a:clrScheme name="Derinlik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rinlik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rinlik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8.5 smartboard</Template>
  <TotalTime>2</TotalTime>
  <Words>1084</Words>
  <Application>Microsoft Office PowerPoint</Application>
  <PresentationFormat>Özel</PresentationFormat>
  <Paragraphs>413</Paragraphs>
  <Slides>33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Derinlik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2015-12-09T21:18:46Z</dcterms:created>
  <dcterms:modified xsi:type="dcterms:W3CDTF">2015-12-18T15:18:09Z</dcterms:modified>
  <cp:category>www.sorubak.com</cp:category>
</cp:coreProperties>
</file>