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3" r:id="rId12"/>
    <p:sldId id="294" r:id="rId13"/>
    <p:sldId id="295" r:id="rId14"/>
    <p:sldId id="266" r:id="rId15"/>
    <p:sldId id="267" r:id="rId16"/>
    <p:sldId id="268" r:id="rId17"/>
    <p:sldId id="269" r:id="rId18"/>
    <p:sldId id="270" r:id="rId19"/>
    <p:sldId id="296" r:id="rId20"/>
    <p:sldId id="297" r:id="rId21"/>
    <p:sldId id="271" r:id="rId22"/>
    <p:sldId id="298" r:id="rId23"/>
    <p:sldId id="272" r:id="rId24"/>
    <p:sldId id="299" r:id="rId25"/>
    <p:sldId id="273" r:id="rId26"/>
    <p:sldId id="274" r:id="rId27"/>
    <p:sldId id="300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301" r:id="rId47"/>
    <p:sldId id="302" r:id="rId48"/>
    <p:sldId id="304" r:id="rId49"/>
    <p:sldId id="303" r:id="rId50"/>
    <p:sldId id="305" r:id="rId51"/>
    <p:sldId id="306" r:id="rId52"/>
    <p:sldId id="308" r:id="rId53"/>
    <p:sldId id="307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-1182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927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9824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070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7225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5557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3230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7987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691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571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97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346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987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19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420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4984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5220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1453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5F2FE9C-BF12-48E3-8970-B67826EFA55E}" type="datetimeFigureOut">
              <a:rPr lang="tr-TR" smtClean="0"/>
              <a:pPr/>
              <a:t>04.04.2016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263B64C-B3FE-438D-92F0-F078B190E6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05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82208"/>
          </a:xfrm>
        </p:spPr>
        <p:txBody>
          <a:bodyPr/>
          <a:lstStyle/>
          <a:p>
            <a:pPr algn="ctr"/>
            <a:r>
              <a:rPr lang="tr-TR" dirty="0" err="1" smtClean="0"/>
              <a:t>Unit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3999" y="2104571"/>
            <a:ext cx="9144000" cy="958169"/>
          </a:xfrm>
        </p:spPr>
        <p:txBody>
          <a:bodyPr>
            <a:noAutofit/>
          </a:bodyPr>
          <a:lstStyle/>
          <a:p>
            <a:pPr algn="ctr"/>
            <a:r>
              <a:rPr lang="tr-TR" sz="6000" dirty="0" smtClean="0"/>
              <a:t>COMMUNICATION</a:t>
            </a:r>
            <a:endParaRPr lang="tr-TR" sz="6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171" y="3370036"/>
            <a:ext cx="3773715" cy="289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39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Speak</a:t>
            </a:r>
            <a:r>
              <a:rPr lang="tr-TR" dirty="0" smtClean="0"/>
              <a:t> </a:t>
            </a:r>
            <a:r>
              <a:rPr lang="tr-TR" dirty="0" err="1" smtClean="0"/>
              <a:t>face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face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8469" y="2365830"/>
            <a:ext cx="4000160" cy="3730170"/>
          </a:xfrm>
        </p:spPr>
      </p:pic>
    </p:spTree>
    <p:extLst>
      <p:ext uri="{BB962C8B-B14F-4D97-AF65-F5344CB8AC3E}">
        <p14:creationId xmlns:p14="http://schemas.microsoft.com/office/powerpoint/2010/main" xmlns="" val="272839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Speak-make-leave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..</a:t>
            </a: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2000" dirty="0">
                <a:solidFill>
                  <a:schemeClr val="accent2">
                    <a:lumMod val="75000"/>
                  </a:schemeClr>
                </a:solidFill>
              </a:rPr>
              <a:t>............</a:t>
            </a: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.... </a:t>
            </a:r>
            <a:r>
              <a:rPr lang="tr-TR" sz="2000" dirty="0" err="1" smtClean="0"/>
              <a:t>face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face</a:t>
            </a:r>
            <a:endParaRPr lang="tr-TR" sz="2000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/>
          <p:cNvSpPr>
            <a:spLocks noGrp="1"/>
          </p:cNvSpPr>
          <p:nvPr>
            <p:ph type="body" sz="half" idx="19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…………........... a </a:t>
            </a:r>
            <a:r>
              <a:rPr lang="tr-TR" sz="2000" dirty="0" err="1" smtClean="0"/>
              <a:t>phone</a:t>
            </a:r>
            <a:r>
              <a:rPr lang="tr-TR" sz="2000" dirty="0" smtClean="0"/>
              <a:t> </a:t>
            </a:r>
            <a:r>
              <a:rPr lang="tr-TR" sz="2000" dirty="0" err="1" smtClean="0"/>
              <a:t>call</a:t>
            </a:r>
            <a:endParaRPr lang="tr-TR" sz="2000" dirty="0"/>
          </a:p>
        </p:txBody>
      </p:sp>
      <p:sp>
        <p:nvSpPr>
          <p:cNvPr id="9" name="Metin Yer Tutucus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tr-TR" sz="2000" dirty="0"/>
              <a:t>……………….  a </a:t>
            </a:r>
            <a:r>
              <a:rPr lang="tr-TR" sz="2000" dirty="0" err="1"/>
              <a:t>voicemail</a:t>
            </a:r>
            <a:r>
              <a:rPr lang="tr-TR" sz="2000" dirty="0"/>
              <a:t> </a:t>
            </a:r>
            <a:r>
              <a:rPr lang="tr-TR" sz="2000" dirty="0" err="1"/>
              <a:t>message</a:t>
            </a:r>
            <a:endParaRPr lang="tr-TR" sz="2000" dirty="0"/>
          </a:p>
          <a:p>
            <a:endParaRPr lang="tr-TR" dirty="0"/>
          </a:p>
        </p:txBody>
      </p:sp>
      <p:pic>
        <p:nvPicPr>
          <p:cNvPr id="12" name="İçerik Yer Tutucusu 3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39" b="5539"/>
          <a:stretch>
            <a:fillRect/>
          </a:stretch>
        </p:blipFill>
        <p:spPr>
          <a:xfrm>
            <a:off x="1335088" y="2603500"/>
            <a:ext cx="2690812" cy="1592263"/>
          </a:xfrm>
        </p:spPr>
      </p:pic>
      <p:pic>
        <p:nvPicPr>
          <p:cNvPr id="13" name="İçerik Yer Tutucusu 3"/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13" b="20413"/>
          <a:stretch>
            <a:fillRect/>
          </a:stretch>
        </p:blipFill>
        <p:spPr>
          <a:xfrm>
            <a:off x="4748462" y="2603500"/>
            <a:ext cx="2870841" cy="1591509"/>
          </a:xfrm>
        </p:spPr>
      </p:pic>
      <p:pic>
        <p:nvPicPr>
          <p:cNvPr id="14" name="İçerik Yer Tutucusu 3"/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55" r="17555"/>
          <a:stretch>
            <a:fillRect/>
          </a:stretch>
        </p:blipFill>
        <p:spPr>
          <a:xfrm>
            <a:off x="7982775" y="2603500"/>
            <a:ext cx="2871498" cy="1591510"/>
          </a:xfrm>
        </p:spPr>
      </p:pic>
      <p:sp>
        <p:nvSpPr>
          <p:cNvPr id="15" name="Dikdörtgen 14"/>
          <p:cNvSpPr/>
          <p:nvPr/>
        </p:nvSpPr>
        <p:spPr>
          <a:xfrm>
            <a:off x="810131" y="5109104"/>
            <a:ext cx="193717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speak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120384" y="5054873"/>
            <a:ext cx="89479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make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8531743" y="5058699"/>
            <a:ext cx="8867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leave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0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send</a:t>
            </a:r>
            <a:r>
              <a:rPr lang="tr-TR" dirty="0" smtClean="0"/>
              <a:t> – </a:t>
            </a:r>
            <a:r>
              <a:rPr lang="tr-TR" dirty="0" err="1" smtClean="0"/>
              <a:t>use</a:t>
            </a:r>
            <a:r>
              <a:rPr lang="tr-TR" dirty="0" smtClean="0"/>
              <a:t> -- </a:t>
            </a:r>
            <a:r>
              <a:rPr lang="tr-TR" dirty="0" err="1" smtClean="0"/>
              <a:t>write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……………. </a:t>
            </a:r>
            <a:r>
              <a:rPr lang="tr-TR" sz="2000" dirty="0" err="1"/>
              <a:t>s</a:t>
            </a:r>
            <a:r>
              <a:rPr lang="tr-TR" sz="2000" dirty="0" err="1" smtClean="0"/>
              <a:t>ocial</a:t>
            </a:r>
            <a:r>
              <a:rPr lang="tr-TR" sz="2000" dirty="0" smtClean="0"/>
              <a:t> network</a:t>
            </a:r>
            <a:endParaRPr lang="tr-TR" sz="2000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/>
          <p:cNvSpPr>
            <a:spLocks noGrp="1"/>
          </p:cNvSpPr>
          <p:nvPr>
            <p:ph type="body" sz="half" idx="19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……………… a </a:t>
            </a:r>
            <a:r>
              <a:rPr lang="tr-TR" sz="2000" dirty="0" err="1" smtClean="0"/>
              <a:t>fax</a:t>
            </a:r>
            <a:endParaRPr lang="tr-TR" sz="2000" dirty="0"/>
          </a:p>
        </p:txBody>
      </p:sp>
      <p:sp>
        <p:nvSpPr>
          <p:cNvPr id="9" name="Metin Yer Tutucus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/>
          <p:cNvSpPr>
            <a:spLocks noGrp="1"/>
          </p:cNvSpPr>
          <p:nvPr>
            <p:ph type="body" sz="half" idx="20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…………………. a </a:t>
            </a:r>
            <a:r>
              <a:rPr lang="tr-TR" sz="2000" dirty="0" err="1" smtClean="0"/>
              <a:t>letter</a:t>
            </a:r>
            <a:endParaRPr lang="tr-TR" sz="2000" dirty="0"/>
          </a:p>
        </p:txBody>
      </p:sp>
      <p:pic>
        <p:nvPicPr>
          <p:cNvPr id="12" name="İçerik Yer Tutucusu 3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71" r="5571"/>
          <a:stretch>
            <a:fillRect/>
          </a:stretch>
        </p:blipFill>
        <p:spPr/>
      </p:pic>
      <p:pic>
        <p:nvPicPr>
          <p:cNvPr id="13" name="İçerik Yer Tutucusu 3"/>
          <p:cNvPicPr>
            <a:picLocks noGrp="1" noChangeAspect="1"/>
          </p:cNvPicPr>
          <p:nvPr>
            <p:ph type="pic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39" b="5539"/>
          <a:stretch>
            <a:fillRect/>
          </a:stretch>
        </p:blipFill>
        <p:spPr>
          <a:xfrm>
            <a:off x="4568865" y="2653204"/>
            <a:ext cx="2691243" cy="1591510"/>
          </a:xfrm>
        </p:spPr>
      </p:pic>
      <p:pic>
        <p:nvPicPr>
          <p:cNvPr id="14" name="Resim Yer Tutucusu 13"/>
          <p:cNvPicPr>
            <a:picLocks noGrp="1" noChangeAspect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936" b="2693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" name="Dikdörtgen 14"/>
          <p:cNvSpPr/>
          <p:nvPr/>
        </p:nvSpPr>
        <p:spPr>
          <a:xfrm>
            <a:off x="1685328" y="5046830"/>
            <a:ext cx="60625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use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130296" y="5098416"/>
            <a:ext cx="7841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send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8695279" y="5046830"/>
            <a:ext cx="813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Write</a:t>
            </a:r>
          </a:p>
          <a:p>
            <a:pPr algn="ctr"/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30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Text</a:t>
            </a:r>
            <a:r>
              <a:rPr lang="tr-TR" dirty="0" smtClean="0"/>
              <a:t> – </a:t>
            </a:r>
            <a:r>
              <a:rPr lang="tr-TR" dirty="0" err="1" smtClean="0"/>
              <a:t>Leave</a:t>
            </a:r>
            <a:r>
              <a:rPr lang="tr-TR" dirty="0" smtClean="0"/>
              <a:t> -- </a:t>
            </a:r>
            <a:r>
              <a:rPr lang="tr-TR" dirty="0" err="1" smtClean="0"/>
              <a:t>Send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" name="Resim Yer Tutucusu 13"/>
          <p:cNvPicPr>
            <a:picLocks noGrp="1" noChangeAspect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76" b="3976"/>
          <a:stretch>
            <a:fillRect/>
          </a:stretch>
        </p:blipFill>
        <p:spPr/>
      </p:pic>
      <p:sp>
        <p:nvSpPr>
          <p:cNvPr id="5" name="Metin Yer Tutucusu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……………… a  </a:t>
            </a:r>
            <a:r>
              <a:rPr lang="tr-TR" sz="2000" dirty="0" err="1" smtClean="0"/>
              <a:t>postcard</a:t>
            </a:r>
            <a:endParaRPr lang="tr-TR" sz="2000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/>
          <p:cNvSpPr>
            <a:spLocks noGrp="1"/>
          </p:cNvSpPr>
          <p:nvPr>
            <p:ph type="body" sz="half" idx="19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 a </a:t>
            </a:r>
            <a:r>
              <a:rPr lang="tr-TR" sz="2000" dirty="0" err="1" smtClean="0"/>
              <a:t>message</a:t>
            </a:r>
            <a:endParaRPr lang="tr-TR" sz="2000" dirty="0"/>
          </a:p>
        </p:txBody>
      </p:sp>
      <p:sp>
        <p:nvSpPr>
          <p:cNvPr id="9" name="Metin Yer Tutucus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/>
          <p:cNvSpPr>
            <a:spLocks noGrp="1"/>
          </p:cNvSpPr>
          <p:nvPr>
            <p:ph type="body" sz="half" idx="20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…………….. a </a:t>
            </a:r>
            <a:r>
              <a:rPr lang="tr-TR" sz="2000" dirty="0" err="1" smtClean="0"/>
              <a:t>message</a:t>
            </a:r>
            <a:r>
              <a:rPr lang="tr-TR" sz="2000" dirty="0" smtClean="0"/>
              <a:t> </a:t>
            </a:r>
            <a:r>
              <a:rPr lang="tr-TR" sz="2000" dirty="0" err="1" smtClean="0"/>
              <a:t>note</a:t>
            </a:r>
            <a:endParaRPr lang="tr-TR" sz="2000" dirty="0"/>
          </a:p>
        </p:txBody>
      </p:sp>
      <p:pic>
        <p:nvPicPr>
          <p:cNvPr id="12" name="İçerik Yer Tutucusu 3"/>
          <p:cNvPicPr>
            <a:picLocks noGrp="1" noChangeAspect="1"/>
          </p:cNvPicPr>
          <p:nvPr>
            <p:ph type="pic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6" r="1716"/>
          <a:stretch>
            <a:fillRect/>
          </a:stretch>
        </p:blipFill>
        <p:spPr>
          <a:xfrm>
            <a:off x="4568865" y="2599113"/>
            <a:ext cx="2691242" cy="1591510"/>
          </a:xfrm>
        </p:spPr>
      </p:pic>
      <p:pic>
        <p:nvPicPr>
          <p:cNvPr id="13" name="İçerik Yer Tutucusu 3"/>
          <p:cNvPicPr>
            <a:picLocks noGrp="1" noChangeAspect="1"/>
          </p:cNvPicPr>
          <p:nvPr>
            <p:ph type="pic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19" b="5619"/>
          <a:stretch>
            <a:fillRect/>
          </a:stretch>
        </p:blipFill>
        <p:spPr>
          <a:xfrm>
            <a:off x="8019826" y="2599113"/>
            <a:ext cx="2691243" cy="1591510"/>
          </a:xfrm>
        </p:spPr>
      </p:pic>
      <p:sp>
        <p:nvSpPr>
          <p:cNvPr id="15" name="Dikdörtgen 14"/>
          <p:cNvSpPr/>
          <p:nvPr/>
        </p:nvSpPr>
        <p:spPr>
          <a:xfrm>
            <a:off x="4985928" y="5055045"/>
            <a:ext cx="6479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text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8133" y="5046830"/>
            <a:ext cx="78418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send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8479371" y="5051219"/>
            <a:ext cx="8867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leave</a:t>
            </a:r>
            <a:endParaRPr lang="tr-TR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394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57759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tx1"/>
                </a:solidFill>
              </a:rPr>
              <a:t>Keep</a:t>
            </a:r>
            <a:r>
              <a:rPr lang="tr-TR" dirty="0" smtClean="0">
                <a:solidFill>
                  <a:schemeClr val="tx1"/>
                </a:solidFill>
              </a:rPr>
              <a:t> in </a:t>
            </a:r>
            <a:r>
              <a:rPr lang="tr-TR" dirty="0" err="1" smtClean="0">
                <a:solidFill>
                  <a:schemeClr val="tx1"/>
                </a:solidFill>
              </a:rPr>
              <a:t>touch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chemeClr val="tx1"/>
                </a:solidFill>
              </a:rPr>
              <a:t>to communicate or continue to communicate with someone by telephoning, or writing to them</a:t>
            </a:r>
            <a:r>
              <a:rPr lang="tr-TR" dirty="0" smtClean="0">
                <a:solidFill>
                  <a:schemeClr val="tx1"/>
                </a:solidFill>
              </a:rPr>
              <a:t> (temas halinde bulunmak)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5155" y="2888343"/>
            <a:ext cx="4355987" cy="3207657"/>
          </a:xfrm>
        </p:spPr>
      </p:pic>
    </p:spTree>
    <p:extLst>
      <p:ext uri="{BB962C8B-B14F-4D97-AF65-F5344CB8AC3E}">
        <p14:creationId xmlns:p14="http://schemas.microsoft.com/office/powerpoint/2010/main" xmlns="" val="82444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solidFill>
                  <a:schemeClr val="tx1"/>
                </a:solidFill>
              </a:rPr>
              <a:t>How do </a:t>
            </a:r>
            <a:r>
              <a:rPr lang="tr-TR" sz="5400" dirty="0" err="1" smtClean="0">
                <a:solidFill>
                  <a:schemeClr val="tx1"/>
                </a:solidFill>
              </a:rPr>
              <a:t>you</a:t>
            </a:r>
            <a:r>
              <a:rPr lang="tr-TR" sz="5400" dirty="0" smtClean="0">
                <a:solidFill>
                  <a:schemeClr val="tx1"/>
                </a:solidFill>
              </a:rPr>
              <a:t> </a:t>
            </a:r>
            <a:r>
              <a:rPr lang="tr-TR" sz="5400" u="sng" dirty="0" err="1" smtClean="0">
                <a:solidFill>
                  <a:schemeClr val="tx1"/>
                </a:solidFill>
              </a:rPr>
              <a:t>keep</a:t>
            </a:r>
            <a:r>
              <a:rPr lang="tr-TR" sz="5400" u="sng" dirty="0" smtClean="0">
                <a:solidFill>
                  <a:schemeClr val="tx1"/>
                </a:solidFill>
              </a:rPr>
              <a:t> in </a:t>
            </a:r>
            <a:r>
              <a:rPr lang="tr-TR" sz="5400" u="sng" dirty="0" err="1" smtClean="0">
                <a:solidFill>
                  <a:schemeClr val="tx1"/>
                </a:solidFill>
              </a:rPr>
              <a:t>touch</a:t>
            </a:r>
            <a:r>
              <a:rPr lang="tr-TR" sz="5400" dirty="0" smtClean="0">
                <a:solidFill>
                  <a:schemeClr val="tx1"/>
                </a:solidFill>
              </a:rPr>
              <a:t> </a:t>
            </a:r>
            <a:r>
              <a:rPr lang="tr-TR" sz="5400" dirty="0" err="1" smtClean="0">
                <a:solidFill>
                  <a:schemeClr val="tx1"/>
                </a:solidFill>
              </a:rPr>
              <a:t>with</a:t>
            </a:r>
            <a:r>
              <a:rPr lang="tr-TR" sz="5400" dirty="0" smtClean="0">
                <a:solidFill>
                  <a:schemeClr val="tx1"/>
                </a:solidFill>
              </a:rPr>
              <a:t> </a:t>
            </a:r>
            <a:r>
              <a:rPr lang="tr-TR" sz="5400" dirty="0" err="1" smtClean="0">
                <a:solidFill>
                  <a:schemeClr val="tx1"/>
                </a:solidFill>
              </a:rPr>
              <a:t>your</a:t>
            </a:r>
            <a:r>
              <a:rPr lang="tr-TR" sz="5400" dirty="0" smtClean="0">
                <a:solidFill>
                  <a:schemeClr val="tx1"/>
                </a:solidFill>
              </a:rPr>
              <a:t> </a:t>
            </a:r>
            <a:r>
              <a:rPr lang="tr-TR" sz="5400" dirty="0" err="1" smtClean="0">
                <a:solidFill>
                  <a:schemeClr val="tx1"/>
                </a:solidFill>
              </a:rPr>
              <a:t>friends</a:t>
            </a:r>
            <a:r>
              <a:rPr lang="tr-TR" sz="5400" dirty="0" smtClean="0">
                <a:solidFill>
                  <a:schemeClr val="tx1"/>
                </a:solidFill>
              </a:rPr>
              <a:t>?</a:t>
            </a:r>
            <a:endParaRPr lang="tr-TR" sz="5400" dirty="0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3381828"/>
            <a:ext cx="8825659" cy="2637971"/>
          </a:xfrm>
        </p:spPr>
        <p:txBody>
          <a:bodyPr>
            <a:normAutofit/>
          </a:bodyPr>
          <a:lstStyle/>
          <a:p>
            <a:r>
              <a:rPr lang="tr-TR" sz="3600" dirty="0" smtClean="0"/>
              <a:t>I </a:t>
            </a:r>
            <a:r>
              <a:rPr lang="tr-TR" sz="3600" dirty="0" err="1" smtClean="0"/>
              <a:t>usually</a:t>
            </a:r>
            <a:r>
              <a:rPr lang="tr-TR" sz="3600" dirty="0" smtClean="0"/>
              <a:t> </a:t>
            </a:r>
            <a:r>
              <a:rPr lang="tr-TR" sz="3600" dirty="0" err="1" smtClean="0"/>
              <a:t>make</a:t>
            </a:r>
            <a:r>
              <a:rPr lang="tr-TR" sz="3600" dirty="0" smtClean="0"/>
              <a:t> a </a:t>
            </a:r>
            <a:r>
              <a:rPr lang="tr-TR" sz="3600" dirty="0" err="1" smtClean="0"/>
              <a:t>phone</a:t>
            </a:r>
            <a:r>
              <a:rPr lang="tr-TR" sz="3600" dirty="0" smtClean="0"/>
              <a:t> </a:t>
            </a:r>
            <a:r>
              <a:rPr lang="tr-TR" sz="3600" dirty="0" err="1" smtClean="0"/>
              <a:t>call</a:t>
            </a:r>
            <a:r>
              <a:rPr lang="tr-TR" sz="3600" dirty="0" smtClean="0"/>
              <a:t>. I </a:t>
            </a:r>
            <a:r>
              <a:rPr lang="tr-TR" sz="3600" u="sng" dirty="0" err="1" smtClean="0"/>
              <a:t>also</a:t>
            </a:r>
            <a:r>
              <a:rPr lang="tr-TR" sz="3600" u="sng" dirty="0" smtClean="0"/>
              <a:t> </a:t>
            </a:r>
            <a:r>
              <a:rPr lang="tr-TR" sz="3600" dirty="0" err="1" smtClean="0"/>
              <a:t>use</a:t>
            </a:r>
            <a:r>
              <a:rPr lang="tr-TR" sz="3600" dirty="0" smtClean="0"/>
              <a:t> </a:t>
            </a:r>
            <a:r>
              <a:rPr lang="tr-TR" sz="3600" dirty="0" err="1" smtClean="0"/>
              <a:t>social</a:t>
            </a:r>
            <a:r>
              <a:rPr lang="tr-TR" sz="3600" dirty="0" smtClean="0"/>
              <a:t> network.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2597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</a:rPr>
              <a:t>Formal</a:t>
            </a:r>
            <a:r>
              <a:rPr lang="tr-TR" sz="4800" dirty="0" smtClean="0">
                <a:solidFill>
                  <a:schemeClr val="tx1"/>
                </a:solidFill>
              </a:rPr>
              <a:t> X </a:t>
            </a:r>
            <a:r>
              <a:rPr lang="tr-TR" sz="4800" dirty="0" err="1" smtClean="0">
                <a:solidFill>
                  <a:schemeClr val="tx1"/>
                </a:solidFill>
              </a:rPr>
              <a:t>Informal</a:t>
            </a:r>
            <a:endParaRPr lang="tr-TR" sz="4800" dirty="0">
              <a:solidFill>
                <a:schemeClr val="tx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4800" y="3059566"/>
            <a:ext cx="5834743" cy="2717120"/>
          </a:xfrm>
        </p:spPr>
      </p:pic>
    </p:spTree>
    <p:extLst>
      <p:ext uri="{BB962C8B-B14F-4D97-AF65-F5344CB8AC3E}">
        <p14:creationId xmlns:p14="http://schemas.microsoft.com/office/powerpoint/2010/main" xmlns="" val="117344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Making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answering</a:t>
            </a:r>
            <a:r>
              <a:rPr lang="tr-TR" dirty="0" smtClean="0"/>
              <a:t> </a:t>
            </a:r>
            <a:r>
              <a:rPr lang="tr-TR" dirty="0" err="1" smtClean="0"/>
              <a:t>phone</a:t>
            </a:r>
            <a:r>
              <a:rPr lang="tr-TR" dirty="0" smtClean="0"/>
              <a:t> </a:t>
            </a:r>
            <a:r>
              <a:rPr lang="tr-TR" dirty="0" err="1" smtClean="0"/>
              <a:t>call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1799771"/>
            <a:ext cx="8825659" cy="422002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r-TR" sz="2000" dirty="0" smtClean="0">
              <a:solidFill>
                <a:schemeClr val="accent1"/>
              </a:solidFill>
            </a:endParaRP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I </a:t>
            </a:r>
            <a:r>
              <a:rPr lang="tr-TR" sz="2000" dirty="0" err="1" smtClean="0">
                <a:solidFill>
                  <a:schemeClr val="accent1"/>
                </a:solidFill>
              </a:rPr>
              <a:t>speak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to</a:t>
            </a:r>
            <a:r>
              <a:rPr lang="tr-TR" sz="2000" dirty="0" smtClean="0">
                <a:solidFill>
                  <a:schemeClr val="accent1"/>
                </a:solidFill>
              </a:rPr>
              <a:t> Steve, </a:t>
            </a:r>
            <a:r>
              <a:rPr lang="tr-TR" sz="2000" dirty="0" err="1" smtClean="0">
                <a:solidFill>
                  <a:schemeClr val="accent1"/>
                </a:solidFill>
              </a:rPr>
              <a:t>please</a:t>
            </a:r>
            <a:r>
              <a:rPr lang="tr-TR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Who’s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calling</a:t>
            </a:r>
            <a:endParaRPr lang="tr-TR" sz="2000" dirty="0" smtClean="0">
              <a:solidFill>
                <a:schemeClr val="accent1"/>
              </a:solidFill>
            </a:endParaRP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I ask </a:t>
            </a:r>
            <a:r>
              <a:rPr lang="tr-TR" sz="2000" dirty="0" err="1" smtClean="0">
                <a:solidFill>
                  <a:schemeClr val="accent1"/>
                </a:solidFill>
              </a:rPr>
              <a:t>who</a:t>
            </a:r>
            <a:r>
              <a:rPr lang="tr-TR" sz="2000" dirty="0" smtClean="0">
                <a:solidFill>
                  <a:schemeClr val="accent1"/>
                </a:solidFill>
              </a:rPr>
              <a:t> is </a:t>
            </a:r>
            <a:r>
              <a:rPr lang="tr-TR" sz="2000" dirty="0" err="1" smtClean="0">
                <a:solidFill>
                  <a:schemeClr val="accent1"/>
                </a:solidFill>
              </a:rPr>
              <a:t>calling</a:t>
            </a:r>
            <a:r>
              <a:rPr lang="tr-TR" sz="2000" dirty="0" smtClean="0">
                <a:solidFill>
                  <a:schemeClr val="accent1"/>
                </a:solidFill>
              </a:rPr>
              <a:t>? (Kimin aradığını sorabilir miyim?)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One</a:t>
            </a:r>
            <a:r>
              <a:rPr lang="tr-TR" sz="2000" dirty="0" smtClean="0">
                <a:solidFill>
                  <a:schemeClr val="accent1"/>
                </a:solidFill>
              </a:rPr>
              <a:t> moment, </a:t>
            </a:r>
            <a:r>
              <a:rPr lang="tr-TR" sz="2000" dirty="0" err="1" smtClean="0">
                <a:solidFill>
                  <a:schemeClr val="accent1"/>
                </a:solidFill>
              </a:rPr>
              <a:t>please</a:t>
            </a:r>
            <a:r>
              <a:rPr lang="tr-TR" sz="2000" dirty="0" smtClean="0">
                <a:solidFill>
                  <a:schemeClr val="accent1"/>
                </a:solidFill>
              </a:rPr>
              <a:t>. (Bir dakika, lütfen)</a:t>
            </a:r>
          </a:p>
          <a:p>
            <a:r>
              <a:rPr lang="tr-TR" sz="2000" dirty="0" smtClean="0">
                <a:solidFill>
                  <a:schemeClr val="accent1"/>
                </a:solidFill>
              </a:rPr>
              <a:t>Can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hold</a:t>
            </a:r>
            <a:r>
              <a:rPr lang="tr-TR" sz="2000" dirty="0" smtClean="0">
                <a:solidFill>
                  <a:schemeClr val="accent1"/>
                </a:solidFill>
              </a:rPr>
              <a:t> on a </a:t>
            </a:r>
            <a:r>
              <a:rPr lang="tr-TR" sz="2000" dirty="0" err="1" smtClean="0">
                <a:solidFill>
                  <a:schemeClr val="accent1"/>
                </a:solidFill>
              </a:rPr>
              <a:t>minute</a:t>
            </a:r>
            <a:r>
              <a:rPr lang="tr-TR" sz="2000" dirty="0" smtClean="0">
                <a:solidFill>
                  <a:schemeClr val="accent1"/>
                </a:solidFill>
              </a:rPr>
              <a:t>, </a:t>
            </a:r>
            <a:r>
              <a:rPr lang="tr-TR" sz="2000" dirty="0" err="1" smtClean="0">
                <a:solidFill>
                  <a:schemeClr val="accent1"/>
                </a:solidFill>
              </a:rPr>
              <a:t>please</a:t>
            </a:r>
            <a:r>
              <a:rPr lang="tr-TR" sz="2000" dirty="0" smtClean="0">
                <a:solidFill>
                  <a:schemeClr val="accent1"/>
                </a:solidFill>
              </a:rPr>
              <a:t>. (Bir dakika hatta kalır mısınız lütfen?)</a:t>
            </a:r>
          </a:p>
          <a:p>
            <a:r>
              <a:rPr lang="tr-TR" sz="2000" dirty="0" smtClean="0">
                <a:solidFill>
                  <a:schemeClr val="accent1"/>
                </a:solidFill>
              </a:rPr>
              <a:t>I’m </a:t>
            </a:r>
            <a:r>
              <a:rPr lang="tr-TR" sz="2000" dirty="0" err="1" smtClean="0">
                <a:solidFill>
                  <a:schemeClr val="accent1"/>
                </a:solidFill>
              </a:rPr>
              <a:t>sorry</a:t>
            </a:r>
            <a:r>
              <a:rPr lang="tr-TR" sz="2000" dirty="0" smtClean="0">
                <a:solidFill>
                  <a:schemeClr val="accent1"/>
                </a:solidFill>
              </a:rPr>
              <a:t>, </a:t>
            </a:r>
            <a:r>
              <a:rPr lang="tr-TR" sz="2000" dirty="0" err="1" smtClean="0">
                <a:solidFill>
                  <a:schemeClr val="accent1"/>
                </a:solidFill>
              </a:rPr>
              <a:t>he’s</a:t>
            </a:r>
            <a:r>
              <a:rPr lang="tr-TR" sz="2000" dirty="0" smtClean="0">
                <a:solidFill>
                  <a:schemeClr val="accent1"/>
                </a:solidFill>
              </a:rPr>
              <a:t> not </a:t>
            </a:r>
            <a:r>
              <a:rPr lang="tr-TR" sz="2000" dirty="0" err="1" smtClean="0">
                <a:solidFill>
                  <a:schemeClr val="accent1"/>
                </a:solidFill>
              </a:rPr>
              <a:t>available</a:t>
            </a:r>
            <a:r>
              <a:rPr lang="tr-TR" sz="2000" dirty="0" smtClean="0">
                <a:solidFill>
                  <a:schemeClr val="accent1"/>
                </a:solidFill>
              </a:rPr>
              <a:t> at </a:t>
            </a:r>
            <a:r>
              <a:rPr lang="tr-TR" sz="2000" dirty="0" err="1" smtClean="0">
                <a:solidFill>
                  <a:schemeClr val="accent1"/>
                </a:solidFill>
              </a:rPr>
              <a:t>the</a:t>
            </a:r>
            <a:r>
              <a:rPr lang="tr-TR" sz="2000" dirty="0" smtClean="0">
                <a:solidFill>
                  <a:schemeClr val="accent1"/>
                </a:solidFill>
              </a:rPr>
              <a:t> moment. (Şu anda kendisi uygun değil.)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Would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like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to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leave</a:t>
            </a:r>
            <a:r>
              <a:rPr lang="tr-TR" sz="2000" dirty="0" smtClean="0">
                <a:solidFill>
                  <a:schemeClr val="accent1"/>
                </a:solidFill>
              </a:rPr>
              <a:t> a </a:t>
            </a:r>
            <a:r>
              <a:rPr lang="tr-TR" sz="2000" dirty="0" err="1" smtClean="0">
                <a:solidFill>
                  <a:schemeClr val="accent1"/>
                </a:solidFill>
              </a:rPr>
              <a:t>message</a:t>
            </a:r>
            <a:r>
              <a:rPr lang="tr-TR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ask </a:t>
            </a:r>
            <a:r>
              <a:rPr lang="tr-TR" sz="2000" dirty="0" err="1" smtClean="0">
                <a:solidFill>
                  <a:schemeClr val="accent1"/>
                </a:solidFill>
              </a:rPr>
              <a:t>him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to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call</a:t>
            </a:r>
            <a:r>
              <a:rPr lang="tr-TR" sz="2000" dirty="0" smtClean="0">
                <a:solidFill>
                  <a:schemeClr val="accent1"/>
                </a:solidFill>
              </a:rPr>
              <a:t> me? (Beni aramasını söyleyebilir misiniz?)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I </a:t>
            </a:r>
            <a:r>
              <a:rPr lang="tr-TR" sz="2000" dirty="0" err="1" smtClean="0">
                <a:solidFill>
                  <a:schemeClr val="accent1"/>
                </a:solidFill>
              </a:rPr>
              <a:t>take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your</a:t>
            </a:r>
            <a:r>
              <a:rPr lang="tr-TR" sz="2000" dirty="0" smtClean="0">
                <a:solidFill>
                  <a:schemeClr val="accent1"/>
                </a:solidFill>
              </a:rPr>
              <a:t> name </a:t>
            </a:r>
            <a:r>
              <a:rPr lang="tr-TR" sz="2000" dirty="0" err="1" smtClean="0">
                <a:solidFill>
                  <a:schemeClr val="accent1"/>
                </a:solidFill>
              </a:rPr>
              <a:t>and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number</a:t>
            </a:r>
            <a:r>
              <a:rPr lang="tr-TR" sz="2000" dirty="0" smtClean="0">
                <a:solidFill>
                  <a:schemeClr val="accent1"/>
                </a:solidFill>
              </a:rPr>
              <a:t>?</a:t>
            </a:r>
            <a:endParaRPr lang="tr-T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6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264229"/>
            <a:ext cx="8825659" cy="3755571"/>
          </a:xfrm>
        </p:spPr>
        <p:txBody>
          <a:bodyPr/>
          <a:lstStyle/>
          <a:p>
            <a:r>
              <a:rPr lang="tr-TR" sz="2000" dirty="0" smtClean="0">
                <a:solidFill>
                  <a:schemeClr val="accent1"/>
                </a:solidFill>
              </a:rPr>
              <a:t>I </a:t>
            </a:r>
            <a:r>
              <a:rPr lang="tr-TR" sz="2000" dirty="0" err="1" smtClean="0">
                <a:solidFill>
                  <a:schemeClr val="accent1"/>
                </a:solidFill>
              </a:rPr>
              <a:t>can’t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hear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very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well</a:t>
            </a:r>
            <a:r>
              <a:rPr lang="tr-TR" sz="2000" dirty="0" smtClean="0">
                <a:solidFill>
                  <a:schemeClr val="accent1"/>
                </a:solidFill>
              </a:rPr>
              <a:t>. </a:t>
            </a:r>
            <a:r>
              <a:rPr lang="tr-TR" sz="2000" dirty="0" err="1" smtClean="0">
                <a:solidFill>
                  <a:schemeClr val="accent1"/>
                </a:solidFill>
              </a:rPr>
              <a:t>It’s</a:t>
            </a:r>
            <a:r>
              <a:rPr lang="tr-TR" sz="2000" dirty="0" smtClean="0">
                <a:solidFill>
                  <a:schemeClr val="accent1"/>
                </a:solidFill>
              </a:rPr>
              <a:t> a </a:t>
            </a:r>
            <a:r>
              <a:rPr lang="tr-TR" sz="2000" dirty="0" err="1" smtClean="0">
                <a:solidFill>
                  <a:schemeClr val="accent1"/>
                </a:solidFill>
              </a:rPr>
              <a:t>bad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line</a:t>
            </a:r>
            <a:r>
              <a:rPr lang="tr-TR" sz="2000" dirty="0" smtClean="0">
                <a:solidFill>
                  <a:schemeClr val="accent1"/>
                </a:solidFill>
              </a:rPr>
              <a:t>.(Sizi iyi duyamıyorum. Hat kötü.)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repeat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that</a:t>
            </a:r>
            <a:r>
              <a:rPr lang="tr-TR" sz="2000" dirty="0" smtClean="0">
                <a:solidFill>
                  <a:schemeClr val="accent1"/>
                </a:solidFill>
              </a:rPr>
              <a:t>, </a:t>
            </a:r>
            <a:r>
              <a:rPr lang="tr-TR" sz="2000" dirty="0" err="1" smtClean="0">
                <a:solidFill>
                  <a:schemeClr val="accent1"/>
                </a:solidFill>
              </a:rPr>
              <a:t>please</a:t>
            </a:r>
            <a:r>
              <a:rPr lang="tr-TR" sz="2000" dirty="0" smtClean="0">
                <a:solidFill>
                  <a:schemeClr val="accent1"/>
                </a:solidFill>
              </a:rPr>
              <a:t>? (Tekrar edebilir misiniz lütfen?)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I’ll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call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back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later</a:t>
            </a:r>
            <a:r>
              <a:rPr lang="tr-TR" sz="2000" dirty="0" smtClean="0">
                <a:solidFill>
                  <a:schemeClr val="accent1"/>
                </a:solidFill>
              </a:rPr>
              <a:t>. (Daha sonra ararım.)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Thanks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for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calling</a:t>
            </a:r>
            <a:r>
              <a:rPr lang="tr-TR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Could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you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please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repeat</a:t>
            </a:r>
            <a:r>
              <a:rPr lang="tr-TR" sz="2000" dirty="0" smtClean="0">
                <a:solidFill>
                  <a:schemeClr val="accent1"/>
                </a:solidFill>
              </a:rPr>
              <a:t> </a:t>
            </a:r>
            <a:r>
              <a:rPr lang="tr-TR" sz="2000" dirty="0" err="1" smtClean="0">
                <a:solidFill>
                  <a:schemeClr val="accent1"/>
                </a:solidFill>
              </a:rPr>
              <a:t>that</a:t>
            </a:r>
            <a:r>
              <a:rPr lang="tr-TR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tr-TR" sz="2000" dirty="0" err="1" smtClean="0">
                <a:solidFill>
                  <a:schemeClr val="accent1"/>
                </a:solidFill>
              </a:rPr>
              <a:t>Hello</a:t>
            </a:r>
            <a:r>
              <a:rPr lang="tr-TR" sz="2000" dirty="0" smtClean="0">
                <a:solidFill>
                  <a:schemeClr val="accent1"/>
                </a:solidFill>
              </a:rPr>
              <a:t>, John </a:t>
            </a:r>
            <a:r>
              <a:rPr lang="tr-TR" sz="2000" dirty="0" err="1" smtClean="0">
                <a:solidFill>
                  <a:schemeClr val="accent1"/>
                </a:solidFill>
              </a:rPr>
              <a:t>speaking</a:t>
            </a:r>
            <a:r>
              <a:rPr lang="tr-TR" sz="2000" smtClean="0">
                <a:solidFill>
                  <a:schemeClr val="accent1"/>
                </a:solidFill>
              </a:rPr>
              <a:t>.</a:t>
            </a:r>
            <a:endParaRPr lang="tr-TR" sz="2000" dirty="0" smtClean="0">
              <a:solidFill>
                <a:schemeClr val="accent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566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Exercise</a:t>
            </a:r>
            <a:r>
              <a:rPr lang="tr-TR" dirty="0" smtClean="0"/>
              <a:t>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1680632"/>
            <a:ext cx="9600132" cy="5177368"/>
          </a:xfrm>
        </p:spPr>
        <p:txBody>
          <a:bodyPr>
            <a:normAutofit fontScale="70000" lnSpcReduction="20000"/>
          </a:bodyPr>
          <a:lstStyle/>
          <a:p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Put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the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words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in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order</a:t>
            </a:r>
            <a:endParaRPr lang="tr-TR" sz="3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</a:t>
            </a:r>
            <a:r>
              <a:rPr lang="tr-TR" sz="3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1.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ask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your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to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call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/me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brother</a:t>
            </a:r>
            <a:endParaRPr lang="tr-TR" sz="3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400" i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ask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your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brother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to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call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me?</a:t>
            </a: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2.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please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on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hold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/moment / a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endParaRPr lang="tr-TR" sz="3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hold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on a moment,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please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3.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Mr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Swan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available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moment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the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at</a:t>
            </a: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Mr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Swan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available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at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the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moment?</a:t>
            </a: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4.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who’s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calling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ask / I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endParaRPr lang="tr-TR" sz="3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I ask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who’s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calling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5.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and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number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name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take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I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your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/ </a:t>
            </a:r>
            <a:r>
              <a:rPr lang="tr-TR" sz="3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please</a:t>
            </a:r>
            <a:endParaRPr lang="tr-TR" sz="3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4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Could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I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take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your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name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and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number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tr-TR" sz="3400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please</a:t>
            </a:r>
            <a:r>
              <a:rPr lang="tr-TR" sz="34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endParaRPr lang="tr-T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052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/>
              <a:t>Ways</a:t>
            </a:r>
            <a:r>
              <a:rPr lang="tr-TR" b="1" dirty="0" smtClean="0"/>
              <a:t> of </a:t>
            </a:r>
            <a:r>
              <a:rPr lang="tr-TR" b="1" dirty="0" err="1" smtClean="0"/>
              <a:t>Communication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206171"/>
            <a:ext cx="8825659" cy="3813629"/>
          </a:xfrm>
        </p:spPr>
        <p:txBody>
          <a:bodyPr>
            <a:normAutofit/>
          </a:bodyPr>
          <a:lstStyle/>
          <a:p>
            <a:r>
              <a:rPr lang="tr-TR" sz="5400" dirty="0" smtClean="0"/>
              <a:t>Write a </a:t>
            </a:r>
            <a:r>
              <a:rPr lang="tr-TR" sz="5400" dirty="0" err="1" smtClean="0"/>
              <a:t>letter</a:t>
            </a:r>
            <a:endParaRPr lang="tr-TR" sz="54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9158" y="3207656"/>
            <a:ext cx="5678905" cy="273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825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217714"/>
            <a:ext cx="8761413" cy="1698172"/>
          </a:xfrm>
        </p:spPr>
        <p:txBody>
          <a:bodyPr/>
          <a:lstStyle/>
          <a:p>
            <a:r>
              <a:rPr lang="tr-TR" sz="2400" b="1" dirty="0" err="1" smtClean="0">
                <a:solidFill>
                  <a:schemeClr val="tx1"/>
                </a:solidFill>
              </a:rPr>
              <a:t>Exercise</a:t>
            </a:r>
            <a:r>
              <a:rPr lang="tr-TR" sz="2400" b="1" dirty="0" smtClean="0">
                <a:solidFill>
                  <a:schemeClr val="tx1"/>
                </a:solidFill>
              </a:rPr>
              <a:t> 2</a:t>
            </a: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>  1. </a:t>
            </a:r>
            <a:r>
              <a:rPr lang="tr-TR" sz="2000" dirty="0" err="1" smtClean="0"/>
              <a:t>Would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leave</a:t>
            </a:r>
            <a:r>
              <a:rPr lang="tr-TR" sz="2000" dirty="0" smtClean="0"/>
              <a:t> a </a:t>
            </a:r>
            <a:r>
              <a:rPr lang="tr-TR" sz="2000" dirty="0" err="1" smtClean="0"/>
              <a:t>message</a:t>
            </a:r>
            <a:r>
              <a:rPr lang="tr-TR" sz="2000" dirty="0" smtClean="0"/>
              <a:t>?</a:t>
            </a:r>
            <a:br>
              <a:rPr lang="tr-TR" sz="2000" dirty="0" smtClean="0"/>
            </a:br>
            <a:r>
              <a:rPr lang="tr-TR" sz="2000" dirty="0" smtClean="0"/>
              <a:t>  2. He is not </a:t>
            </a:r>
            <a:r>
              <a:rPr lang="tr-TR" sz="2000" dirty="0" err="1" smtClean="0"/>
              <a:t>available</a:t>
            </a:r>
            <a:r>
              <a:rPr lang="tr-TR" sz="2000" dirty="0" smtClean="0"/>
              <a:t> at </a:t>
            </a:r>
            <a:r>
              <a:rPr lang="tr-TR" sz="2000" dirty="0" err="1" smtClean="0"/>
              <a:t>the</a:t>
            </a:r>
            <a:r>
              <a:rPr lang="tr-TR" sz="2000" dirty="0" smtClean="0"/>
              <a:t> moment.</a:t>
            </a:r>
            <a:br>
              <a:rPr lang="tr-TR" sz="2000" dirty="0" smtClean="0"/>
            </a:br>
            <a:r>
              <a:rPr lang="tr-TR" sz="2000" dirty="0" smtClean="0"/>
              <a:t>  3. </a:t>
            </a:r>
            <a:r>
              <a:rPr lang="tr-TR" sz="2000" dirty="0" err="1" smtClean="0"/>
              <a:t>Could</a:t>
            </a:r>
            <a:r>
              <a:rPr lang="tr-TR" sz="2000" dirty="0" smtClean="0"/>
              <a:t> I </a:t>
            </a:r>
            <a:r>
              <a:rPr lang="tr-TR" sz="2000" dirty="0" err="1" smtClean="0"/>
              <a:t>speak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George, </a:t>
            </a:r>
            <a:r>
              <a:rPr lang="tr-TR" sz="2000" dirty="0" err="1" smtClean="0"/>
              <a:t>please</a:t>
            </a:r>
            <a:r>
              <a:rPr lang="tr-TR" sz="2000" dirty="0" smtClean="0"/>
              <a:t>?</a:t>
            </a:r>
            <a:br>
              <a:rPr lang="tr-TR" sz="2000" dirty="0" smtClean="0"/>
            </a:br>
            <a:r>
              <a:rPr lang="tr-TR" sz="2000" dirty="0" smtClean="0"/>
              <a:t>  4. </a:t>
            </a:r>
            <a:r>
              <a:rPr lang="tr-TR" sz="2000" dirty="0" err="1" smtClean="0"/>
              <a:t>Could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r>
              <a:rPr lang="tr-TR" sz="2000" dirty="0" smtClean="0"/>
              <a:t> ask </a:t>
            </a:r>
            <a:r>
              <a:rPr lang="tr-TR" sz="2000" dirty="0" err="1" smtClean="0"/>
              <a:t>him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call</a:t>
            </a:r>
            <a:r>
              <a:rPr lang="tr-TR" sz="2000" dirty="0" smtClean="0"/>
              <a:t> me?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22830" y="2017486"/>
            <a:ext cx="8825659" cy="4103914"/>
          </a:xfrm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Jane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: </a:t>
            </a:r>
            <a:r>
              <a:rPr lang="tr-TR" dirty="0" err="1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ello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tr-TR" dirty="0" err="1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J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ane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speaking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..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Hulk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: 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Hello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! ……</a:t>
            </a:r>
            <a:r>
              <a:rPr lang="tr-T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……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Jane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…………..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Could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I ask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who’s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calling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Hulk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I’m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Hulk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Chris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 His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friend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from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school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Jane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……….……..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Hulk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: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Yes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please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…………… My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number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is 123456.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Jane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All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right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2451" y="2438400"/>
            <a:ext cx="3286805" cy="35814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621886" y="2560935"/>
            <a:ext cx="1035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</a:t>
            </a:r>
            <a:endParaRPr lang="tr-TR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54229" y="3029664"/>
            <a:ext cx="1035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</a:t>
            </a:r>
            <a:endParaRPr lang="tr-TR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39743" y="4264967"/>
            <a:ext cx="1035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</a:t>
            </a:r>
            <a:endParaRPr lang="tr-TR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54229" y="3836937"/>
            <a:ext cx="1035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endParaRPr lang="tr-TR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88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957943"/>
            <a:ext cx="8761413" cy="722689"/>
          </a:xfrm>
        </p:spPr>
        <p:txBody>
          <a:bodyPr/>
          <a:lstStyle/>
          <a:p>
            <a:r>
              <a:rPr lang="tr-TR" sz="4800" dirty="0" err="1" smtClean="0"/>
              <a:t>Ticket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6633" y="2603500"/>
            <a:ext cx="6930188" cy="3416300"/>
          </a:xfrm>
        </p:spPr>
      </p:pic>
    </p:spTree>
    <p:extLst>
      <p:ext uri="{BB962C8B-B14F-4D97-AF65-F5344CB8AC3E}">
        <p14:creationId xmlns:p14="http://schemas.microsoft.com/office/powerpoint/2010/main" xmlns="" val="165437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Soccer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2312" y="973668"/>
            <a:ext cx="4354286" cy="3222171"/>
          </a:xfrm>
        </p:spPr>
      </p:pic>
      <p:sp>
        <p:nvSpPr>
          <p:cNvPr id="5" name="Metin kutusu 4"/>
          <p:cNvSpPr txBox="1"/>
          <p:nvPr/>
        </p:nvSpPr>
        <p:spPr>
          <a:xfrm>
            <a:off x="1001486" y="4963886"/>
            <a:ext cx="891488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anose="030F0702030302020204" pitchFamily="66" charset="0"/>
              </a:rPr>
              <a:t>I </a:t>
            </a:r>
            <a:r>
              <a:rPr lang="tr-TR" sz="4000" dirty="0" err="1" smtClean="0">
                <a:latin typeface="Comic Sans MS" panose="030F0702030302020204" pitchFamily="66" charset="0"/>
              </a:rPr>
              <a:t>have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two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tickets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for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the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soccer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 smtClean="0">
                <a:latin typeface="Comic Sans MS" panose="030F0702030302020204" pitchFamily="66" charset="0"/>
              </a:rPr>
              <a:t>match</a:t>
            </a:r>
            <a:r>
              <a:rPr lang="tr-TR" dirty="0" smtClean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0328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2303600"/>
          </a:xfrm>
        </p:spPr>
        <p:txBody>
          <a:bodyPr/>
          <a:lstStyle/>
          <a:p>
            <a:r>
              <a:rPr lang="tr-TR" sz="4400" dirty="0" err="1" smtClean="0">
                <a:solidFill>
                  <a:schemeClr val="tx1"/>
                </a:solidFill>
              </a:rPr>
              <a:t>Contact</a:t>
            </a:r>
            <a:r>
              <a:rPr lang="tr-TR" sz="4400" dirty="0" smtClean="0">
                <a:solidFill>
                  <a:schemeClr val="tx1"/>
                </a:solidFill>
              </a:rPr>
              <a:t> (temas kurmak)</a:t>
            </a:r>
            <a:br>
              <a:rPr lang="tr-TR" sz="4400" dirty="0" smtClean="0">
                <a:solidFill>
                  <a:schemeClr val="tx1"/>
                </a:solidFill>
              </a:rPr>
            </a:br>
            <a:r>
              <a:rPr lang="tr-TR" sz="4400" dirty="0" smtClean="0">
                <a:solidFill>
                  <a:schemeClr val="tx1"/>
                </a:solidFill>
              </a:rPr>
              <a:t/>
            </a:r>
            <a:br>
              <a:rPr lang="tr-TR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Could </a:t>
            </a:r>
            <a:r>
              <a:rPr lang="en-US" sz="4400" dirty="0">
                <a:solidFill>
                  <a:schemeClr val="tx1"/>
                </a:solidFill>
              </a:rPr>
              <a:t>you tell him to contact with </a:t>
            </a:r>
            <a:r>
              <a:rPr lang="tr-TR" sz="4400" dirty="0" smtClean="0">
                <a:solidFill>
                  <a:schemeClr val="tx1"/>
                </a:solidFill>
              </a:rPr>
              <a:t>me</a:t>
            </a:r>
            <a:r>
              <a:rPr lang="en-US" sz="4400" dirty="0" smtClean="0">
                <a:solidFill>
                  <a:schemeClr val="tx1"/>
                </a:solidFill>
              </a:rPr>
              <a:t>?</a:t>
            </a: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52" y="3590089"/>
            <a:ext cx="3416300" cy="2618205"/>
          </a:xfrm>
        </p:spPr>
      </p:pic>
    </p:spTree>
    <p:extLst>
      <p:ext uri="{BB962C8B-B14F-4D97-AF65-F5344CB8AC3E}">
        <p14:creationId xmlns:p14="http://schemas.microsoft.com/office/powerpoint/2010/main" xmlns="" val="27752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Excuse</a:t>
            </a:r>
            <a:r>
              <a:rPr lang="tr-TR" dirty="0" smtClean="0"/>
              <a:t> (bahane)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7874" y="2550695"/>
            <a:ext cx="6376737" cy="3368842"/>
          </a:xfrm>
        </p:spPr>
      </p:pic>
    </p:spTree>
    <p:extLst>
      <p:ext uri="{BB962C8B-B14F-4D97-AF65-F5344CB8AC3E}">
        <p14:creationId xmlns:p14="http://schemas.microsoft.com/office/powerpoint/2010/main" xmlns="" val="94508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986288" cy="706964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sz="4000" dirty="0" err="1" smtClean="0"/>
              <a:t>Caller</a:t>
            </a:r>
            <a:r>
              <a:rPr lang="tr-TR" sz="4000" dirty="0" smtClean="0"/>
              <a:t> (arayan kişi)     </a:t>
            </a:r>
            <a:r>
              <a:rPr lang="tr-TR" sz="4000" dirty="0" err="1" smtClean="0"/>
              <a:t>Receiver</a:t>
            </a:r>
            <a:r>
              <a:rPr lang="tr-TR" sz="4000" dirty="0" smtClean="0"/>
              <a:t> (alıcı)</a:t>
            </a:r>
            <a:endParaRPr lang="tr-TR" sz="40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9158" y="3152274"/>
            <a:ext cx="5727031" cy="2602664"/>
          </a:xfrm>
        </p:spPr>
      </p:pic>
      <p:sp>
        <p:nvSpPr>
          <p:cNvPr id="6" name="Metin kutusu 5"/>
          <p:cNvSpPr txBox="1"/>
          <p:nvPr/>
        </p:nvSpPr>
        <p:spPr>
          <a:xfrm>
            <a:off x="812800" y="2061029"/>
            <a:ext cx="37156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Someone </a:t>
            </a:r>
            <a:r>
              <a:rPr lang="tr-TR" sz="2800" dirty="0" err="1" smtClean="0"/>
              <a:t>who</a:t>
            </a:r>
            <a:r>
              <a:rPr lang="tr-TR" sz="2800" dirty="0" smtClean="0"/>
              <a:t> </a:t>
            </a:r>
            <a:r>
              <a:rPr lang="tr-TR" sz="2800" dirty="0" err="1" smtClean="0"/>
              <a:t>makes</a:t>
            </a:r>
            <a:r>
              <a:rPr lang="tr-TR" sz="2800" dirty="0" smtClean="0"/>
              <a:t> a </a:t>
            </a:r>
            <a:r>
              <a:rPr lang="tr-TR" sz="2800" dirty="0" err="1" smtClean="0"/>
              <a:t>phone</a:t>
            </a:r>
            <a:r>
              <a:rPr lang="tr-TR" sz="2800" dirty="0" smtClean="0"/>
              <a:t> </a:t>
            </a:r>
            <a:r>
              <a:rPr lang="tr-TR" sz="2800" dirty="0" err="1" smtClean="0"/>
              <a:t>call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5892800" y="2249714"/>
            <a:ext cx="4949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Someone </a:t>
            </a:r>
            <a:r>
              <a:rPr lang="tr-TR" sz="2400" dirty="0" err="1" smtClean="0"/>
              <a:t>who</a:t>
            </a:r>
            <a:r>
              <a:rPr lang="tr-TR" sz="2400" dirty="0" smtClean="0"/>
              <a:t> </a:t>
            </a:r>
            <a:r>
              <a:rPr lang="tr-TR" sz="2400" dirty="0" err="1" smtClean="0"/>
              <a:t>answers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phone</a:t>
            </a:r>
            <a:r>
              <a:rPr lang="tr-TR" sz="2400" dirty="0" smtClean="0"/>
              <a:t> </a:t>
            </a:r>
            <a:r>
              <a:rPr lang="tr-TR" sz="2400" dirty="0" err="1" smtClean="0"/>
              <a:t>call</a:t>
            </a:r>
            <a:r>
              <a:rPr lang="tr-TR" sz="2400" dirty="0" smtClean="0"/>
              <a:t> /</a:t>
            </a:r>
            <a:r>
              <a:rPr lang="tr-TR" sz="2400" dirty="0" err="1" smtClean="0"/>
              <a:t>who</a:t>
            </a:r>
            <a:r>
              <a:rPr lang="tr-TR" sz="2400" dirty="0" smtClean="0"/>
              <a:t> </a:t>
            </a:r>
            <a:r>
              <a:rPr lang="tr-TR" sz="2400" dirty="0" err="1" smtClean="0"/>
              <a:t>gets</a:t>
            </a:r>
            <a:r>
              <a:rPr lang="tr-TR" sz="2400" dirty="0" smtClean="0"/>
              <a:t> an </a:t>
            </a:r>
            <a:r>
              <a:rPr lang="tr-TR" sz="2400" dirty="0" err="1" smtClean="0"/>
              <a:t>email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18541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exhibition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7263" y="3007894"/>
            <a:ext cx="6063915" cy="3104147"/>
          </a:xfrm>
        </p:spPr>
      </p:pic>
    </p:spTree>
    <p:extLst>
      <p:ext uri="{BB962C8B-B14F-4D97-AF65-F5344CB8AC3E}">
        <p14:creationId xmlns:p14="http://schemas.microsoft.com/office/powerpoint/2010/main" xmlns="" val="225322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Conversation</a:t>
            </a:r>
            <a:r>
              <a:rPr lang="tr-TR" dirty="0" smtClean="0"/>
              <a:t> (sohbet -konuşma)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9791" y="1900989"/>
            <a:ext cx="4596062" cy="3179011"/>
          </a:xfrm>
        </p:spPr>
      </p:pic>
      <p:sp>
        <p:nvSpPr>
          <p:cNvPr id="6" name="Metin kutusu 5"/>
          <p:cNvSpPr txBox="1"/>
          <p:nvPr/>
        </p:nvSpPr>
        <p:spPr>
          <a:xfrm>
            <a:off x="1930400" y="4804229"/>
            <a:ext cx="90278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My </a:t>
            </a:r>
            <a:r>
              <a:rPr lang="tr-TR" sz="3200" dirty="0" err="1" smtClean="0">
                <a:latin typeface="Comic Sans MS" panose="030F0702030302020204" pitchFamily="66" charset="0"/>
              </a:rPr>
              <a:t>sister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makes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long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telephone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conversations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every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evening</a:t>
            </a:r>
            <a:r>
              <a:rPr lang="tr-TR" sz="3200" dirty="0" smtClean="0">
                <a:latin typeface="Comic Sans MS" panose="030F0702030302020204" pitchFamily="66" charset="0"/>
              </a:rPr>
              <a:t>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75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Science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7895" y="2719137"/>
            <a:ext cx="5462337" cy="3296652"/>
          </a:xfrm>
        </p:spPr>
      </p:pic>
    </p:spTree>
    <p:extLst>
      <p:ext uri="{BB962C8B-B14F-4D97-AF65-F5344CB8AC3E}">
        <p14:creationId xmlns:p14="http://schemas.microsoft.com/office/powerpoint/2010/main" xmlns="" val="18597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Expressing</a:t>
            </a:r>
            <a:r>
              <a:rPr lang="tr-TR" dirty="0" smtClean="0"/>
              <a:t> </a:t>
            </a:r>
            <a:r>
              <a:rPr lang="tr-TR" dirty="0" err="1" smtClean="0"/>
              <a:t>concern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sympathy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36800"/>
            <a:ext cx="8825659" cy="3683000"/>
          </a:xfrm>
        </p:spPr>
        <p:txBody>
          <a:bodyPr/>
          <a:lstStyle/>
          <a:p>
            <a:r>
              <a:rPr lang="tr-TR" sz="2800" dirty="0" smtClean="0"/>
              <a:t>I’m </a:t>
            </a:r>
            <a:r>
              <a:rPr lang="tr-TR" sz="2800" dirty="0" err="1" smtClean="0"/>
              <a:t>sorry</a:t>
            </a:r>
            <a:r>
              <a:rPr lang="tr-TR" sz="2800" dirty="0" smtClean="0"/>
              <a:t> </a:t>
            </a:r>
            <a:r>
              <a:rPr lang="tr-TR" sz="2800" dirty="0" err="1" smtClean="0"/>
              <a:t>to</a:t>
            </a:r>
            <a:r>
              <a:rPr lang="tr-TR" sz="2800" dirty="0" smtClean="0"/>
              <a:t> </a:t>
            </a:r>
            <a:r>
              <a:rPr lang="tr-TR" sz="2800" dirty="0" err="1" smtClean="0"/>
              <a:t>hear</a:t>
            </a:r>
            <a:r>
              <a:rPr lang="tr-TR" sz="2800" dirty="0" smtClean="0"/>
              <a:t> </a:t>
            </a:r>
            <a:r>
              <a:rPr lang="tr-TR" sz="2800" dirty="0" err="1" smtClean="0"/>
              <a:t>that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I </a:t>
            </a:r>
            <a:r>
              <a:rPr lang="tr-TR" sz="2800" dirty="0" err="1" smtClean="0"/>
              <a:t>hope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r>
              <a:rPr lang="tr-TR" sz="2800" dirty="0" smtClean="0"/>
              <a:t> </a:t>
            </a:r>
            <a:r>
              <a:rPr lang="tr-TR" sz="2800" dirty="0" err="1" smtClean="0"/>
              <a:t>feel</a:t>
            </a:r>
            <a:r>
              <a:rPr lang="tr-TR" sz="2800" dirty="0" smtClean="0"/>
              <a:t> </a:t>
            </a:r>
            <a:r>
              <a:rPr lang="tr-TR" sz="2800" dirty="0" err="1" smtClean="0"/>
              <a:t>better</a:t>
            </a:r>
            <a:r>
              <a:rPr lang="tr-TR" sz="2800" dirty="0" smtClean="0"/>
              <a:t> </a:t>
            </a:r>
            <a:r>
              <a:rPr lang="tr-TR" sz="2800" dirty="0" err="1" smtClean="0"/>
              <a:t>soon</a:t>
            </a:r>
            <a:r>
              <a:rPr lang="tr-TR" sz="2800" dirty="0" smtClean="0"/>
              <a:t>. (Umarım yakında iyileşirsin.)</a:t>
            </a:r>
          </a:p>
          <a:p>
            <a:r>
              <a:rPr lang="tr-TR" sz="2800" dirty="0" err="1" smtClean="0"/>
              <a:t>That’s</a:t>
            </a:r>
            <a:r>
              <a:rPr lang="tr-TR" sz="2800" dirty="0" smtClean="0"/>
              <a:t> </a:t>
            </a:r>
            <a:r>
              <a:rPr lang="tr-TR" sz="2800" dirty="0" err="1" smtClean="0"/>
              <a:t>so</a:t>
            </a:r>
            <a:r>
              <a:rPr lang="tr-TR" sz="2800" dirty="0" smtClean="0"/>
              <a:t> </a:t>
            </a:r>
            <a:r>
              <a:rPr lang="tr-TR" sz="2800" dirty="0" err="1" smtClean="0"/>
              <a:t>bad</a:t>
            </a:r>
            <a:r>
              <a:rPr lang="tr-TR" sz="2800" dirty="0" smtClean="0"/>
              <a:t>.</a:t>
            </a:r>
          </a:p>
          <a:p>
            <a:r>
              <a:rPr lang="tr-TR" sz="2800" dirty="0" err="1" smtClean="0"/>
              <a:t>We’ll</a:t>
            </a:r>
            <a:r>
              <a:rPr lang="tr-TR" sz="2800" dirty="0" smtClean="0"/>
              <a:t> </a:t>
            </a:r>
            <a:r>
              <a:rPr lang="tr-TR" sz="2800" dirty="0" err="1" smtClean="0"/>
              <a:t>meet</a:t>
            </a:r>
            <a:r>
              <a:rPr lang="tr-TR" sz="2800" dirty="0" smtClean="0"/>
              <a:t> </a:t>
            </a:r>
            <a:r>
              <a:rPr lang="tr-TR" sz="2800" dirty="0" err="1" smtClean="0"/>
              <a:t>up</a:t>
            </a:r>
            <a:r>
              <a:rPr lang="tr-TR" sz="2800" dirty="0" smtClean="0"/>
              <a:t> </a:t>
            </a:r>
            <a:r>
              <a:rPr lang="tr-TR" sz="2800" dirty="0" err="1" smtClean="0"/>
              <a:t>later</a:t>
            </a:r>
            <a:r>
              <a:rPr lang="tr-TR" sz="2800" dirty="0" smtClean="0"/>
              <a:t>, </a:t>
            </a:r>
            <a:r>
              <a:rPr lang="tr-TR" sz="2800" dirty="0" err="1" smtClean="0"/>
              <a:t>then</a:t>
            </a:r>
            <a:r>
              <a:rPr lang="tr-TR" sz="2800" dirty="0" smtClean="0"/>
              <a:t>. (Öyleyse sonra buluşuruz. )</a:t>
            </a:r>
          </a:p>
          <a:p>
            <a:r>
              <a:rPr lang="tr-TR" sz="2800" dirty="0" err="1" smtClean="0"/>
              <a:t>See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r>
              <a:rPr lang="tr-TR" sz="2800" dirty="0" smtClean="0"/>
              <a:t> </a:t>
            </a:r>
            <a:r>
              <a:rPr lang="tr-TR" sz="2800" dirty="0" err="1" smtClean="0"/>
              <a:t>later</a:t>
            </a:r>
            <a:r>
              <a:rPr lang="tr-TR" sz="2800" dirty="0" smtClean="0"/>
              <a:t>, </a:t>
            </a:r>
            <a:r>
              <a:rPr lang="tr-TR" sz="2800" dirty="0" err="1" smtClean="0"/>
              <a:t>then</a:t>
            </a:r>
            <a:r>
              <a:rPr lang="tr-TR" sz="2800" dirty="0" smtClean="0"/>
              <a:t>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946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Text</a:t>
            </a:r>
            <a:r>
              <a:rPr lang="tr-TR" dirty="0" smtClean="0"/>
              <a:t> a </a:t>
            </a:r>
            <a:r>
              <a:rPr lang="tr-TR" dirty="0" err="1" smtClean="0"/>
              <a:t>message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7844" y="2882900"/>
            <a:ext cx="5000625" cy="2857500"/>
          </a:xfrm>
        </p:spPr>
      </p:pic>
    </p:spTree>
    <p:extLst>
      <p:ext uri="{BB962C8B-B14F-4D97-AF65-F5344CB8AC3E}">
        <p14:creationId xmlns:p14="http://schemas.microsoft.com/office/powerpoint/2010/main" xmlns="" val="299247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Board </a:t>
            </a:r>
            <a:r>
              <a:rPr lang="tr-TR" dirty="0" err="1" smtClean="0"/>
              <a:t>games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6295" y="3449889"/>
            <a:ext cx="2984625" cy="2974974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9854" y="2935705"/>
            <a:ext cx="4620126" cy="308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169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Accessory</a:t>
            </a:r>
            <a:r>
              <a:rPr lang="tr-TR" dirty="0" smtClean="0"/>
              <a:t> </a:t>
            </a:r>
            <a:r>
              <a:rPr lang="tr-TR" dirty="0" err="1" smtClean="0"/>
              <a:t>store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6653" y="3128211"/>
            <a:ext cx="4764505" cy="3200399"/>
          </a:xfrm>
        </p:spPr>
      </p:pic>
    </p:spTree>
    <p:extLst>
      <p:ext uri="{BB962C8B-B14F-4D97-AF65-F5344CB8AC3E}">
        <p14:creationId xmlns:p14="http://schemas.microsoft.com/office/powerpoint/2010/main" xmlns="" val="38442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abbreviation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6947" y="2992437"/>
            <a:ext cx="5967664" cy="3263984"/>
          </a:xfrm>
        </p:spPr>
      </p:pic>
    </p:spTree>
    <p:extLst>
      <p:ext uri="{BB962C8B-B14F-4D97-AF65-F5344CB8AC3E}">
        <p14:creationId xmlns:p14="http://schemas.microsoft.com/office/powerpoint/2010/main" xmlns="" val="187483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25642"/>
            <a:ext cx="9001967" cy="1054990"/>
          </a:xfrm>
        </p:spPr>
        <p:txBody>
          <a:bodyPr/>
          <a:lstStyle/>
          <a:p>
            <a:r>
              <a:rPr lang="tr-TR" dirty="0" err="1" smtClean="0"/>
              <a:t>Use</a:t>
            </a:r>
            <a:r>
              <a:rPr lang="tr-TR" dirty="0" smtClean="0"/>
              <a:t> (kullanmak)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5116" y="2603500"/>
            <a:ext cx="5466080" cy="3416300"/>
          </a:xfrm>
        </p:spPr>
      </p:pic>
    </p:spTree>
    <p:extLst>
      <p:ext uri="{BB962C8B-B14F-4D97-AF65-F5344CB8AC3E}">
        <p14:creationId xmlns:p14="http://schemas.microsoft.com/office/powerpoint/2010/main" xmlns="" val="393463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Call (adlandırmak)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People  </a:t>
            </a:r>
            <a:r>
              <a:rPr lang="tr-TR" sz="3200" dirty="0" err="1"/>
              <a:t>called</a:t>
            </a:r>
            <a:r>
              <a:rPr lang="tr-TR" sz="3200" dirty="0"/>
              <a:t> </a:t>
            </a:r>
            <a:r>
              <a:rPr lang="tr-TR" sz="3200" dirty="0" err="1" smtClean="0"/>
              <a:t>text</a:t>
            </a:r>
            <a:r>
              <a:rPr lang="tr-TR" sz="3200" dirty="0" smtClean="0"/>
              <a:t> </a:t>
            </a:r>
            <a:r>
              <a:rPr lang="tr-TR" sz="3200" dirty="0" err="1" smtClean="0"/>
              <a:t>message</a:t>
            </a:r>
            <a:r>
              <a:rPr lang="tr-TR" sz="3200" dirty="0" smtClean="0"/>
              <a:t> service SMS </a:t>
            </a:r>
            <a:r>
              <a:rPr lang="tr-TR" sz="3200" dirty="0"/>
              <a:t>(</a:t>
            </a:r>
            <a:r>
              <a:rPr lang="tr-TR" sz="3200" dirty="0" err="1"/>
              <a:t>Short</a:t>
            </a:r>
            <a:r>
              <a:rPr lang="tr-TR" sz="3200" dirty="0"/>
              <a:t> Message Service)</a:t>
            </a:r>
          </a:p>
        </p:txBody>
      </p:sp>
    </p:spTree>
    <p:extLst>
      <p:ext uri="{BB962C8B-B14F-4D97-AF65-F5344CB8AC3E}">
        <p14:creationId xmlns:p14="http://schemas.microsoft.com/office/powerpoint/2010/main" xmlns="" val="26927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Become</a:t>
            </a:r>
            <a:r>
              <a:rPr lang="tr-TR" dirty="0" smtClean="0"/>
              <a:t> (olmak)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SMS </a:t>
            </a:r>
            <a:r>
              <a:rPr lang="en-US" sz="2800" dirty="0" smtClean="0"/>
              <a:t>became </a:t>
            </a:r>
            <a:r>
              <a:rPr lang="en-US" sz="2800" dirty="0"/>
              <a:t>popular because </a:t>
            </a:r>
            <a:r>
              <a:rPr lang="en-US" sz="2800" dirty="0" smtClean="0"/>
              <a:t>text</a:t>
            </a:r>
            <a:r>
              <a:rPr lang="tr-TR" sz="2800" dirty="0" smtClean="0"/>
              <a:t> </a:t>
            </a:r>
            <a:r>
              <a:rPr lang="en-US" sz="2800" dirty="0" smtClean="0"/>
              <a:t>messages </a:t>
            </a:r>
            <a:r>
              <a:rPr lang="en-US" sz="2800" dirty="0"/>
              <a:t>are cheap, fast and fun.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3439" y="2960914"/>
            <a:ext cx="3790950" cy="284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660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Approximately</a:t>
            </a:r>
            <a:r>
              <a:rPr lang="tr-TR" dirty="0" smtClean="0"/>
              <a:t> (yaklaşık olarak)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/>
              <a:t>P</a:t>
            </a:r>
            <a:r>
              <a:rPr lang="tr-TR" sz="3600" dirty="0" smtClean="0"/>
              <a:t>eople </a:t>
            </a:r>
            <a:r>
              <a:rPr lang="tr-TR" sz="3600" dirty="0" err="1"/>
              <a:t>send</a:t>
            </a:r>
            <a:r>
              <a:rPr lang="tr-TR" sz="3600" dirty="0"/>
              <a:t> </a:t>
            </a:r>
            <a:r>
              <a:rPr lang="tr-TR" sz="3600" dirty="0" err="1" smtClean="0"/>
              <a:t>approximately</a:t>
            </a:r>
            <a:r>
              <a:rPr lang="tr-TR" sz="3600" dirty="0"/>
              <a:t> </a:t>
            </a:r>
            <a:r>
              <a:rPr lang="en-US" sz="3600" dirty="0" smtClean="0"/>
              <a:t>10 </a:t>
            </a:r>
            <a:r>
              <a:rPr lang="en-US" sz="3600" dirty="0"/>
              <a:t>million text messages a day in Turkey.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63996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Nearly</a:t>
            </a:r>
            <a:r>
              <a:rPr lang="tr-TR" dirty="0" smtClean="0"/>
              <a:t> (neredeyse)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 Turkey, nearly 70% </a:t>
            </a:r>
            <a:r>
              <a:rPr lang="en-US" sz="3200" dirty="0" smtClean="0"/>
              <a:t>of</a:t>
            </a:r>
            <a:r>
              <a:rPr lang="tr-TR" sz="3200" dirty="0" smtClean="0"/>
              <a:t> </a:t>
            </a:r>
            <a:r>
              <a:rPr lang="en-US" sz="3200" dirty="0" smtClean="0"/>
              <a:t>teenagers </a:t>
            </a:r>
            <a:r>
              <a:rPr lang="en-US" sz="3200" dirty="0"/>
              <a:t>have mobile phones or use their parents’ mobile phones.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61089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12800" y="435429"/>
            <a:ext cx="9103567" cy="1245203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+mn-lt"/>
              </a:rPr>
              <a:t>Combination: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a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 </a:t>
            </a:r>
            <a:r>
              <a:rPr lang="tr-TR" dirty="0" err="1" smtClean="0">
                <a:solidFill>
                  <a:schemeClr val="tx1"/>
                </a:solidFill>
                <a:latin typeface="+mn-lt"/>
              </a:rPr>
              <a:t>mixture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 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o</a:t>
            </a:r>
            <a:r>
              <a:rPr lang="tr-TR" dirty="0" smtClean="0">
                <a:solidFill>
                  <a:schemeClr val="tx1"/>
                </a:solidFill>
                <a:latin typeface="+mn-lt"/>
              </a:rPr>
              <a:t>f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different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 </a:t>
            </a:r>
            <a:r>
              <a:rPr lang="tr-TR" dirty="0" err="1" smtClean="0">
                <a:solidFill>
                  <a:schemeClr val="tx1"/>
                </a:solidFill>
                <a:latin typeface="+mn-lt"/>
              </a:rPr>
              <a:t>people</a:t>
            </a:r>
            <a:r>
              <a:rPr lang="tr-TR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 or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things</a:t>
            </a:r>
            <a:r>
              <a:rPr lang="tr-TR" smtClean="0">
                <a:solidFill>
                  <a:schemeClr val="tx1"/>
                </a:solidFill>
                <a:latin typeface="+mn-lt"/>
              </a:rPr>
              <a:t> </a:t>
            </a:r>
            <a:endParaRPr lang="tr-T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T</a:t>
            </a:r>
            <a:r>
              <a:rPr lang="en-US" sz="2800" dirty="0" err="1" smtClean="0"/>
              <a:t>eenagers</a:t>
            </a:r>
            <a:r>
              <a:rPr lang="en-US" sz="2800" dirty="0" smtClean="0"/>
              <a:t> </a:t>
            </a:r>
            <a:r>
              <a:rPr lang="en-US" sz="2800" dirty="0"/>
              <a:t>generally write text </a:t>
            </a:r>
            <a:r>
              <a:rPr lang="en-US" sz="2800" dirty="0" smtClean="0"/>
              <a:t>messages</a:t>
            </a:r>
            <a:r>
              <a:rPr lang="tr-TR" sz="2800" dirty="0" smtClean="0"/>
              <a:t> </a:t>
            </a:r>
            <a:r>
              <a:rPr lang="en-US" sz="2800" dirty="0" smtClean="0"/>
              <a:t>by </a:t>
            </a:r>
            <a:r>
              <a:rPr lang="en-US" sz="2800" dirty="0"/>
              <a:t>using short combinations of numbers, words, symbols </a:t>
            </a:r>
            <a:r>
              <a:rPr lang="en-US" sz="2800" dirty="0" smtClean="0"/>
              <a:t>and</a:t>
            </a:r>
            <a:r>
              <a:rPr lang="tr-TR" sz="2800" dirty="0" smtClean="0"/>
              <a:t> </a:t>
            </a:r>
            <a:r>
              <a:rPr lang="tr-TR" sz="2800" dirty="0" err="1" smtClean="0"/>
              <a:t>abbreviations</a:t>
            </a:r>
            <a:r>
              <a:rPr lang="tr-TR" sz="28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4686" y="4223657"/>
            <a:ext cx="4049485" cy="20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36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27727"/>
            <a:ext cx="9469503" cy="3898901"/>
          </a:xfrm>
        </p:spPr>
        <p:txBody>
          <a:bodyPr>
            <a:normAutofit/>
          </a:bodyPr>
          <a:lstStyle/>
          <a:p>
            <a:r>
              <a:rPr lang="en-US" sz="2400" dirty="0"/>
              <a:t>In some schools, teachers are </a:t>
            </a:r>
            <a:r>
              <a:rPr lang="en-US" sz="2400" dirty="0" smtClean="0"/>
              <a:t>worried</a:t>
            </a:r>
            <a:r>
              <a:rPr lang="tr-TR" sz="2400" dirty="0" smtClean="0"/>
              <a:t> </a:t>
            </a:r>
            <a:r>
              <a:rPr lang="en-US" sz="2400" dirty="0" smtClean="0"/>
              <a:t>about </a:t>
            </a:r>
            <a:r>
              <a:rPr lang="en-US" sz="2400" dirty="0"/>
              <a:t>the negative </a:t>
            </a:r>
            <a:r>
              <a:rPr lang="en-US" sz="2400" b="1" dirty="0" smtClean="0"/>
              <a:t>effect</a:t>
            </a:r>
            <a:r>
              <a:rPr lang="en-US" sz="2400" dirty="0" smtClean="0"/>
              <a:t>s</a:t>
            </a:r>
            <a:r>
              <a:rPr lang="tr-TR" sz="2400" dirty="0" smtClean="0"/>
              <a:t> (etki )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text</a:t>
            </a:r>
            <a:r>
              <a:rPr lang="tr-TR" sz="2400" dirty="0" smtClean="0"/>
              <a:t> </a:t>
            </a:r>
            <a:r>
              <a:rPr lang="en-US" sz="2400" dirty="0" smtClean="0"/>
              <a:t>messaging </a:t>
            </a:r>
            <a:r>
              <a:rPr lang="en-US" sz="2400" dirty="0"/>
              <a:t>on teenagers. They </a:t>
            </a:r>
            <a:r>
              <a:rPr lang="en-US" sz="2400" dirty="0" smtClean="0"/>
              <a:t>believe</a:t>
            </a:r>
            <a:r>
              <a:rPr lang="tr-TR" sz="2400" dirty="0" smtClean="0"/>
              <a:t> </a:t>
            </a:r>
            <a:r>
              <a:rPr lang="en-US" sz="2400" dirty="0" smtClean="0"/>
              <a:t>that </a:t>
            </a:r>
            <a:r>
              <a:rPr lang="en-US" sz="2400" dirty="0"/>
              <a:t>this text language is bad </a:t>
            </a:r>
            <a:r>
              <a:rPr lang="en-US" sz="2400" dirty="0" smtClean="0"/>
              <a:t>because</a:t>
            </a:r>
            <a:r>
              <a:rPr lang="tr-TR" sz="2400" dirty="0" smtClean="0"/>
              <a:t> </a:t>
            </a:r>
            <a:r>
              <a:rPr lang="en-US" sz="2400" dirty="0" smtClean="0"/>
              <a:t>it </a:t>
            </a:r>
            <a:r>
              <a:rPr lang="en-US" sz="2400" dirty="0"/>
              <a:t>is not </a:t>
            </a:r>
            <a:r>
              <a:rPr lang="en-US" sz="2400" b="1" dirty="0" smtClean="0"/>
              <a:t>correct</a:t>
            </a:r>
            <a:r>
              <a:rPr lang="tr-TR" sz="2400" b="1" dirty="0" smtClean="0"/>
              <a:t> </a:t>
            </a:r>
            <a:r>
              <a:rPr lang="tr-TR" sz="2400" dirty="0" smtClean="0"/>
              <a:t>(doğru)</a:t>
            </a:r>
            <a:r>
              <a:rPr lang="en-US" sz="2400" dirty="0" smtClean="0"/>
              <a:t>. </a:t>
            </a:r>
            <a:r>
              <a:rPr lang="en-US" sz="2400" b="1" dirty="0"/>
              <a:t>According to</a:t>
            </a:r>
            <a:r>
              <a:rPr lang="en-US" sz="2400" dirty="0"/>
              <a:t> </a:t>
            </a:r>
            <a:r>
              <a:rPr lang="tr-TR" sz="2400" dirty="0" smtClean="0"/>
              <a:t>(…-e göre) </a:t>
            </a:r>
            <a:r>
              <a:rPr lang="en-US" sz="2400" dirty="0" smtClean="0"/>
              <a:t>them</a:t>
            </a:r>
            <a:r>
              <a:rPr lang="en-US" sz="2400" b="1" dirty="0" smtClean="0"/>
              <a:t>,</a:t>
            </a:r>
            <a:r>
              <a:rPr lang="tr-TR" sz="2400" b="1" dirty="0" smtClean="0"/>
              <a:t> </a:t>
            </a:r>
            <a:r>
              <a:rPr lang="en-US" sz="2400" b="1" dirty="0" smtClean="0"/>
              <a:t>language</a:t>
            </a:r>
            <a:r>
              <a:rPr lang="en-US" sz="2400" dirty="0" smtClean="0"/>
              <a:t>s</a:t>
            </a:r>
            <a:r>
              <a:rPr lang="tr-TR" sz="2400" dirty="0" smtClean="0"/>
              <a:t> (dil)</a:t>
            </a:r>
            <a:r>
              <a:rPr lang="en-US" sz="2400" dirty="0" smtClean="0"/>
              <a:t> </a:t>
            </a:r>
            <a:r>
              <a:rPr lang="en-US" sz="2400" dirty="0"/>
              <a:t>are </a:t>
            </a:r>
            <a:r>
              <a:rPr lang="en-US" sz="2400" b="1" dirty="0" smtClean="0"/>
              <a:t>chang</a:t>
            </a:r>
            <a:r>
              <a:rPr lang="en-US" sz="2400" dirty="0" smtClean="0"/>
              <a:t>ing</a:t>
            </a:r>
            <a:r>
              <a:rPr lang="tr-TR" sz="2400" dirty="0" smtClean="0"/>
              <a:t> (değişmek)</a:t>
            </a:r>
            <a:r>
              <a:rPr lang="en-US" sz="2400" dirty="0" smtClean="0"/>
              <a:t> </a:t>
            </a:r>
            <a:r>
              <a:rPr lang="en-US" sz="2400" dirty="0"/>
              <a:t>fast </a:t>
            </a:r>
            <a:r>
              <a:rPr lang="en-US" sz="2400" dirty="0" smtClean="0"/>
              <a:t>because</a:t>
            </a:r>
            <a:r>
              <a:rPr lang="tr-TR" sz="2400" dirty="0" smtClean="0"/>
              <a:t> </a:t>
            </a:r>
            <a:r>
              <a:rPr lang="tr-TR" sz="2400" dirty="0" err="1" smtClean="0"/>
              <a:t>people</a:t>
            </a:r>
            <a:r>
              <a:rPr lang="tr-TR" sz="2400" dirty="0" smtClean="0"/>
              <a:t> </a:t>
            </a:r>
            <a:r>
              <a:rPr lang="tr-TR" sz="2400" dirty="0" err="1"/>
              <a:t>mostly</a:t>
            </a:r>
            <a:r>
              <a:rPr lang="tr-TR" sz="2400" dirty="0"/>
              <a:t> </a:t>
            </a:r>
            <a:r>
              <a:rPr lang="tr-TR" sz="2400" dirty="0" err="1"/>
              <a:t>prefer</a:t>
            </a:r>
            <a:r>
              <a:rPr lang="tr-TR" sz="2400" dirty="0"/>
              <a:t> </a:t>
            </a:r>
            <a:r>
              <a:rPr lang="tr-TR" sz="2400" dirty="0" err="1" smtClean="0"/>
              <a:t>communicating</a:t>
            </a:r>
            <a:r>
              <a:rPr lang="tr-TR" sz="2400" dirty="0"/>
              <a:t> </a:t>
            </a:r>
            <a:r>
              <a:rPr lang="tr-TR" sz="2400" dirty="0" err="1" smtClean="0"/>
              <a:t>with</a:t>
            </a:r>
            <a:r>
              <a:rPr lang="tr-TR" sz="2400" dirty="0" smtClean="0"/>
              <a:t> </a:t>
            </a:r>
            <a:r>
              <a:rPr lang="tr-TR" sz="2400" dirty="0" err="1"/>
              <a:t>new</a:t>
            </a:r>
            <a:r>
              <a:rPr lang="tr-TR" sz="2400" dirty="0"/>
              <a:t> </a:t>
            </a:r>
            <a:r>
              <a:rPr lang="tr-TR" sz="2400" dirty="0" err="1"/>
              <a:t>technology</a:t>
            </a:r>
            <a:r>
              <a:rPr lang="tr-TR" sz="24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3450" y="4860018"/>
            <a:ext cx="27051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646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Leave</a:t>
            </a:r>
            <a:r>
              <a:rPr lang="tr-TR" dirty="0" smtClean="0"/>
              <a:t> a </a:t>
            </a:r>
            <a:r>
              <a:rPr lang="tr-TR" dirty="0" err="1" smtClean="0"/>
              <a:t>voicemail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4130" y="2510972"/>
            <a:ext cx="4487069" cy="3976914"/>
          </a:xfrm>
        </p:spPr>
      </p:pic>
    </p:spTree>
    <p:extLst>
      <p:ext uri="{BB962C8B-B14F-4D97-AF65-F5344CB8AC3E}">
        <p14:creationId xmlns:p14="http://schemas.microsoft.com/office/powerpoint/2010/main" xmlns="" val="17793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</a:t>
            </a:r>
            <a:r>
              <a:rPr lang="tr-TR" dirty="0" err="1" smtClean="0"/>
              <a:t>original</a:t>
            </a:r>
            <a:r>
              <a:rPr lang="tr-TR" dirty="0" smtClean="0"/>
              <a:t>                               </a:t>
            </a:r>
            <a:r>
              <a:rPr lang="tr-TR" dirty="0" err="1" smtClean="0"/>
              <a:t>mock</a:t>
            </a:r>
            <a:endParaRPr lang="tr-TR" dirty="0"/>
          </a:p>
        </p:txBody>
      </p:sp>
      <p:pic>
        <p:nvPicPr>
          <p:cNvPr id="1026" name="Picture 2" descr="http://galeri2.uludagsozluk.com/363/nixe_434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7487" y="2670629"/>
            <a:ext cx="3381827" cy="332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3787" y="2556328"/>
            <a:ext cx="3373855" cy="364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47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Record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406" y="2719137"/>
            <a:ext cx="2857500" cy="3272589"/>
          </a:xfrm>
        </p:spPr>
      </p:pic>
    </p:spTree>
    <p:extLst>
      <p:ext uri="{BB962C8B-B14F-4D97-AF65-F5344CB8AC3E}">
        <p14:creationId xmlns:p14="http://schemas.microsoft.com/office/powerpoint/2010/main" xmlns="" val="31388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Dial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0717" y="3454399"/>
            <a:ext cx="3681662" cy="2513263"/>
          </a:xfrm>
        </p:spPr>
      </p:pic>
    </p:spTree>
    <p:extLst>
      <p:ext uri="{BB962C8B-B14F-4D97-AF65-F5344CB8AC3E}">
        <p14:creationId xmlns:p14="http://schemas.microsoft.com/office/powerpoint/2010/main" xmlns="" val="152466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Hang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9158" y="2334126"/>
            <a:ext cx="4379495" cy="3753853"/>
          </a:xfrm>
        </p:spPr>
      </p:pic>
    </p:spTree>
    <p:extLst>
      <p:ext uri="{BB962C8B-B14F-4D97-AF65-F5344CB8AC3E}">
        <p14:creationId xmlns:p14="http://schemas.microsoft.com/office/powerpoint/2010/main" xmlns="" val="167852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dirty="0" err="1" smtClean="0"/>
              <a:t>guess</a:t>
            </a:r>
            <a:r>
              <a:rPr lang="tr-TR" dirty="0" smtClean="0"/>
              <a:t> (sanmak /tahmin etmek)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9714" y="3309257"/>
            <a:ext cx="2268686" cy="2075543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0852" y="3004456"/>
            <a:ext cx="2758348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066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Bowling </a:t>
            </a:r>
            <a:r>
              <a:rPr lang="tr-TR" dirty="0" err="1" smtClean="0"/>
              <a:t>alley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1347" y="3440112"/>
            <a:ext cx="3946358" cy="2407235"/>
          </a:xfrm>
        </p:spPr>
      </p:pic>
    </p:spTree>
    <p:extLst>
      <p:ext uri="{BB962C8B-B14F-4D97-AF65-F5344CB8AC3E}">
        <p14:creationId xmlns:p14="http://schemas.microsoft.com/office/powerpoint/2010/main" xmlns="" val="312063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943429"/>
            <a:ext cx="8761413" cy="737203"/>
          </a:xfrm>
        </p:spPr>
        <p:txBody>
          <a:bodyPr/>
          <a:lstStyle/>
          <a:p>
            <a:r>
              <a:rPr lang="tr-TR" dirty="0" err="1" smtClean="0"/>
              <a:t>hold</a:t>
            </a:r>
            <a:r>
              <a:rPr lang="tr-TR" dirty="0" smtClean="0"/>
              <a:t> on – </a:t>
            </a:r>
            <a:r>
              <a:rPr lang="tr-TR" dirty="0" err="1" smtClean="0"/>
              <a:t>exhibition</a:t>
            </a:r>
            <a:r>
              <a:rPr lang="tr-TR" dirty="0" smtClean="0"/>
              <a:t> – </a:t>
            </a:r>
            <a:r>
              <a:rPr lang="tr-TR" dirty="0" err="1" smtClean="0"/>
              <a:t>languages-call-leave</a:t>
            </a:r>
            <a:r>
              <a:rPr lang="tr-TR" dirty="0" smtClean="0"/>
              <a:t> a </a:t>
            </a:r>
            <a:r>
              <a:rPr lang="tr-TR" dirty="0" err="1" smtClean="0"/>
              <a:t>message-available</a:t>
            </a:r>
            <a:r>
              <a:rPr lang="tr-TR" dirty="0" smtClean="0"/>
              <a:t> – </a:t>
            </a:r>
            <a:r>
              <a:rPr lang="tr-TR" dirty="0" err="1" smtClean="0"/>
              <a:t>communication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36800"/>
            <a:ext cx="8825659" cy="3683000"/>
          </a:xfrm>
        </p:spPr>
        <p:txBody>
          <a:bodyPr>
            <a:normAutofit lnSpcReduction="10000"/>
          </a:bodyPr>
          <a:lstStyle/>
          <a:p>
            <a:pPr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We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saw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Dali’s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painting</a:t>
            </a:r>
            <a:r>
              <a:rPr lang="tr-TR" sz="2400" dirty="0" smtClean="0">
                <a:latin typeface="Comic Sans MS" panose="030F0702030302020204" pitchFamily="66" charset="0"/>
              </a:rPr>
              <a:t> in </a:t>
            </a:r>
            <a:r>
              <a:rPr lang="tr-TR" sz="2400" dirty="0" err="1" smtClean="0">
                <a:latin typeface="Comic Sans MS" panose="030F0702030302020204" pitchFamily="66" charset="0"/>
              </a:rPr>
              <a:t>the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………………..</a:t>
            </a:r>
          </a:p>
          <a:p>
            <a:pPr>
              <a:buAutoNum type="arabicPeriod" startAt="2"/>
            </a:pPr>
            <a:r>
              <a:rPr lang="tr-TR" sz="2400" dirty="0" err="1" smtClean="0">
                <a:latin typeface="Comic Sans MS" panose="030F0702030302020204" pitchFamily="66" charset="0"/>
              </a:rPr>
              <a:t>Jane</a:t>
            </a:r>
            <a:r>
              <a:rPr lang="tr-TR" sz="2400" dirty="0" smtClean="0">
                <a:latin typeface="Comic Sans MS" panose="030F0702030302020204" pitchFamily="66" charset="0"/>
              </a:rPr>
              <a:t> is not here, but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can …………………….</a:t>
            </a:r>
          </a:p>
          <a:p>
            <a:pPr>
              <a:buAutoNum type="arabicPeriod" startAt="2"/>
            </a:pPr>
            <a:r>
              <a:rPr lang="tr-TR" sz="2400" dirty="0" err="1" smtClean="0">
                <a:latin typeface="Comic Sans MS" panose="030F0702030302020204" pitchFamily="66" charset="0"/>
              </a:rPr>
              <a:t>Teenager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prefer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text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messaging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for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……………………</a:t>
            </a:r>
          </a:p>
          <a:p>
            <a:pPr>
              <a:buAutoNum type="arabicPeriod" startAt="2"/>
            </a:pPr>
            <a:r>
              <a:rPr lang="tr-TR" sz="2400" dirty="0" smtClean="0">
                <a:latin typeface="Comic Sans MS" panose="030F0702030302020204" pitchFamily="66" charset="0"/>
              </a:rPr>
              <a:t>I ‘ m </a:t>
            </a:r>
            <a:r>
              <a:rPr lang="tr-TR" sz="2400" dirty="0" err="1" smtClean="0">
                <a:latin typeface="Comic Sans MS" panose="030F0702030302020204" pitchFamily="66" charset="0"/>
              </a:rPr>
              <a:t>busy</a:t>
            </a:r>
            <a:r>
              <a:rPr lang="tr-TR" sz="2400" dirty="0" smtClean="0">
                <a:latin typeface="Comic Sans MS" panose="030F0702030302020204" pitchFamily="66" charset="0"/>
              </a:rPr>
              <a:t>. ………………. me </a:t>
            </a:r>
            <a:r>
              <a:rPr lang="tr-TR" sz="2400" dirty="0" err="1" smtClean="0">
                <a:latin typeface="Comic Sans MS" panose="030F0702030302020204" pitchFamily="66" charset="0"/>
              </a:rPr>
              <a:t>later</a:t>
            </a:r>
            <a:r>
              <a:rPr lang="tr-TR" sz="2400" dirty="0" smtClean="0">
                <a:latin typeface="Comic Sans MS" panose="030F0702030302020204" pitchFamily="66" charset="0"/>
              </a:rPr>
              <a:t>.</a:t>
            </a:r>
          </a:p>
          <a:p>
            <a:pPr>
              <a:buAutoNum type="arabicPeriod" startAt="2"/>
            </a:pPr>
            <a:r>
              <a:rPr lang="tr-TR" sz="2400" dirty="0" err="1" smtClean="0">
                <a:latin typeface="Comic Sans MS" panose="030F0702030302020204" pitchFamily="66" charset="0"/>
              </a:rPr>
              <a:t>Our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manager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isn’t</a:t>
            </a:r>
            <a:r>
              <a:rPr lang="tr-TR" sz="2400" dirty="0" smtClean="0">
                <a:latin typeface="Comic Sans MS" panose="030F0702030302020204" pitchFamily="66" charset="0"/>
              </a:rPr>
              <a:t>  …………………. </a:t>
            </a:r>
            <a:r>
              <a:rPr lang="tr-TR" sz="2400" dirty="0" err="1" smtClean="0">
                <a:latin typeface="Comic Sans MS" panose="030F0702030302020204" pitchFamily="66" charset="0"/>
              </a:rPr>
              <a:t>Today</a:t>
            </a:r>
            <a:r>
              <a:rPr lang="tr-TR" sz="2400" dirty="0" smtClean="0">
                <a:latin typeface="Comic Sans MS" panose="030F0702030302020204" pitchFamily="66" charset="0"/>
              </a:rPr>
              <a:t>. Call </a:t>
            </a:r>
            <a:r>
              <a:rPr lang="tr-TR" sz="2400" dirty="0" err="1" smtClean="0">
                <a:latin typeface="Comic Sans MS" panose="030F0702030302020204" pitchFamily="66" charset="0"/>
              </a:rPr>
              <a:t>him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tomorrow</a:t>
            </a:r>
            <a:r>
              <a:rPr lang="tr-TR" sz="2400" dirty="0" smtClean="0">
                <a:latin typeface="Comic Sans MS" panose="030F0702030302020204" pitchFamily="66" charset="0"/>
              </a:rPr>
              <a:t>, </a:t>
            </a:r>
            <a:r>
              <a:rPr lang="tr-TR" sz="2400" dirty="0" err="1" smtClean="0">
                <a:latin typeface="Comic Sans MS" panose="030F0702030302020204" pitchFamily="66" charset="0"/>
              </a:rPr>
              <a:t>please</a:t>
            </a:r>
            <a:r>
              <a:rPr lang="tr-TR" sz="2400" dirty="0" smtClean="0">
                <a:latin typeface="Comic Sans MS" panose="030F0702030302020204" pitchFamily="66" charset="0"/>
              </a:rPr>
              <a:t>.</a:t>
            </a:r>
          </a:p>
          <a:p>
            <a:pPr>
              <a:buAutoNum type="arabicPeriod" startAt="2"/>
            </a:pPr>
            <a:r>
              <a:rPr lang="tr-TR" sz="2400" dirty="0" smtClean="0">
                <a:latin typeface="Comic Sans MS" panose="030F0702030302020204" pitchFamily="66" charset="0"/>
              </a:rPr>
              <a:t>Can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…………………………… a </a:t>
            </a:r>
            <a:r>
              <a:rPr lang="tr-TR" sz="2400" dirty="0" err="1" smtClean="0">
                <a:latin typeface="Comic Sans MS" panose="030F0702030302020204" pitchFamily="66" charset="0"/>
              </a:rPr>
              <a:t>minute</a:t>
            </a:r>
            <a:r>
              <a:rPr lang="tr-TR" sz="2400" dirty="0" smtClean="0">
                <a:latin typeface="Comic Sans MS" panose="030F0702030302020204" pitchFamily="66" charset="0"/>
              </a:rPr>
              <a:t>?</a:t>
            </a:r>
          </a:p>
          <a:p>
            <a:pPr>
              <a:buAutoNum type="arabicPeriod" startAt="2"/>
            </a:pPr>
            <a:r>
              <a:rPr lang="tr-TR" sz="2400" dirty="0" smtClean="0">
                <a:latin typeface="Comic Sans MS" panose="030F0702030302020204" pitchFamily="66" charset="0"/>
              </a:rPr>
              <a:t>How </a:t>
            </a:r>
            <a:r>
              <a:rPr lang="tr-TR" sz="2400" dirty="0" err="1" smtClean="0">
                <a:latin typeface="Comic Sans MS" panose="030F0702030302020204" pitchFamily="66" charset="0"/>
              </a:rPr>
              <a:t>many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……………………… can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speak</a:t>
            </a:r>
            <a:r>
              <a:rPr lang="tr-TR" sz="2400" dirty="0" smtClean="0">
                <a:latin typeface="Comic Sans MS" panose="030F0702030302020204" pitchFamily="66" charset="0"/>
              </a:rPr>
              <a:t>?</a:t>
            </a:r>
          </a:p>
          <a:p>
            <a:pPr>
              <a:buAutoNum type="arabicPeriod" startAt="2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045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653143"/>
            <a:ext cx="8761413" cy="1027489"/>
          </a:xfrm>
        </p:spPr>
        <p:txBody>
          <a:bodyPr/>
          <a:lstStyle/>
          <a:p>
            <a:r>
              <a:rPr lang="tr-TR" sz="2800" dirty="0" err="1" smtClean="0"/>
              <a:t>hang</a:t>
            </a:r>
            <a:r>
              <a:rPr lang="tr-TR" sz="2800" dirty="0" smtClean="0"/>
              <a:t> </a:t>
            </a:r>
            <a:r>
              <a:rPr lang="tr-TR" sz="2800" dirty="0" err="1" smtClean="0"/>
              <a:t>up</a:t>
            </a:r>
            <a:r>
              <a:rPr lang="tr-TR" sz="2800" dirty="0" smtClean="0"/>
              <a:t> - </a:t>
            </a:r>
            <a:r>
              <a:rPr lang="tr-TR" sz="2800" dirty="0" err="1" smtClean="0"/>
              <a:t>repeat</a:t>
            </a:r>
            <a:r>
              <a:rPr lang="tr-TR" sz="2800" dirty="0" smtClean="0"/>
              <a:t> – </a:t>
            </a:r>
            <a:r>
              <a:rPr lang="tr-TR" sz="2800" dirty="0" err="1" smtClean="0"/>
              <a:t>letters</a:t>
            </a:r>
            <a:r>
              <a:rPr lang="tr-TR" sz="2800" dirty="0" smtClean="0"/>
              <a:t> -  </a:t>
            </a:r>
            <a:r>
              <a:rPr lang="tr-TR" sz="2800" dirty="0" err="1" smtClean="0"/>
              <a:t>bad</a:t>
            </a:r>
            <a:r>
              <a:rPr lang="tr-TR" sz="2800" dirty="0" smtClean="0"/>
              <a:t> </a:t>
            </a:r>
            <a:r>
              <a:rPr lang="tr-TR" sz="2800" dirty="0" err="1" smtClean="0"/>
              <a:t>line</a:t>
            </a:r>
            <a:r>
              <a:rPr lang="tr-TR" sz="2800" dirty="0" smtClean="0"/>
              <a:t> – </a:t>
            </a:r>
            <a:r>
              <a:rPr lang="tr-TR" sz="2800" dirty="0" err="1" smtClean="0"/>
              <a:t>caller</a:t>
            </a:r>
            <a:r>
              <a:rPr lang="tr-TR" sz="2800" dirty="0" smtClean="0"/>
              <a:t> – </a:t>
            </a:r>
            <a:r>
              <a:rPr lang="tr-TR" sz="2800" dirty="0" err="1" smtClean="0"/>
              <a:t>effects</a:t>
            </a:r>
            <a:r>
              <a:rPr lang="tr-TR" sz="2800" dirty="0" smtClean="0"/>
              <a:t> – </a:t>
            </a:r>
            <a:r>
              <a:rPr lang="tr-TR" sz="2800" dirty="0" err="1" smtClean="0"/>
              <a:t>abbreviations</a:t>
            </a:r>
            <a:r>
              <a:rPr lang="tr-TR" sz="2800" dirty="0" smtClean="0"/>
              <a:t> - </a:t>
            </a:r>
            <a:r>
              <a:rPr lang="tr-TR" sz="2800" dirty="0" err="1" smtClean="0"/>
              <a:t>approximately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278743"/>
            <a:ext cx="8825659" cy="3741057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Could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…………….. </a:t>
            </a:r>
            <a:r>
              <a:rPr lang="tr-TR" sz="2400" dirty="0" err="1" smtClean="0">
                <a:latin typeface="Comic Sans MS" panose="030F0702030302020204" pitchFamily="66" charset="0"/>
              </a:rPr>
              <a:t>your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number</a:t>
            </a:r>
            <a:r>
              <a:rPr lang="tr-TR" sz="2400" dirty="0" smtClean="0">
                <a:latin typeface="Comic Sans MS" panose="030F0702030302020204" pitchFamily="66" charset="0"/>
              </a:rPr>
              <a:t>? I </a:t>
            </a:r>
            <a:r>
              <a:rPr lang="tr-TR" sz="2400" dirty="0" err="1" smtClean="0">
                <a:latin typeface="Comic Sans MS" panose="030F0702030302020204" pitchFamily="66" charset="0"/>
              </a:rPr>
              <a:t>couldn’t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understand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what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said</a:t>
            </a:r>
            <a:r>
              <a:rPr lang="tr-TR" sz="2400" dirty="0" smtClean="0">
                <a:latin typeface="Comic Sans MS" panose="030F0702030302020204" pitchFamily="66" charset="0"/>
              </a:rPr>
              <a:t>.</a:t>
            </a:r>
          </a:p>
          <a:p>
            <a:pPr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I </a:t>
            </a:r>
            <a:r>
              <a:rPr lang="tr-TR" sz="2400" dirty="0" err="1" smtClean="0">
                <a:latin typeface="Comic Sans MS" panose="030F0702030302020204" pitchFamily="66" charset="0"/>
              </a:rPr>
              <a:t>keep</a:t>
            </a:r>
            <a:r>
              <a:rPr lang="tr-TR" sz="2400" dirty="0" smtClean="0">
                <a:latin typeface="Comic Sans MS" panose="030F0702030302020204" pitchFamily="66" charset="0"/>
              </a:rPr>
              <a:t> in </a:t>
            </a:r>
            <a:r>
              <a:rPr lang="tr-TR" sz="2400" dirty="0" err="1" smtClean="0">
                <a:latin typeface="Comic Sans MS" panose="030F0702030302020204" pitchFamily="66" charset="0"/>
              </a:rPr>
              <a:t>touch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with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my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friens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by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writing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</a:t>
            </a:r>
          </a:p>
          <a:p>
            <a:pPr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Do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use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 </a:t>
            </a:r>
            <a:r>
              <a:rPr lang="tr-TR" sz="2400" dirty="0" err="1" smtClean="0">
                <a:latin typeface="Comic Sans MS" panose="030F0702030302020204" pitchFamily="66" charset="0"/>
              </a:rPr>
              <a:t>while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texting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messages</a:t>
            </a:r>
            <a:r>
              <a:rPr lang="tr-TR" sz="2400" dirty="0" smtClean="0">
                <a:latin typeface="Comic Sans MS" panose="030F0702030302020204" pitchFamily="66" charset="0"/>
              </a:rPr>
              <a:t>?</a:t>
            </a:r>
          </a:p>
          <a:p>
            <a:pPr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I </a:t>
            </a:r>
            <a:r>
              <a:rPr lang="tr-TR" sz="2400" dirty="0" err="1" smtClean="0">
                <a:latin typeface="Comic Sans MS" panose="030F0702030302020204" pitchFamily="66" charset="0"/>
              </a:rPr>
              <a:t>send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 ten </a:t>
            </a:r>
            <a:r>
              <a:rPr lang="tr-TR" sz="2400" dirty="0" err="1" smtClean="0">
                <a:latin typeface="Comic Sans MS" panose="030F0702030302020204" pitchFamily="66" charset="0"/>
              </a:rPr>
              <a:t>messages</a:t>
            </a:r>
            <a:r>
              <a:rPr lang="tr-TR" sz="2400" dirty="0" smtClean="0">
                <a:latin typeface="Comic Sans MS" panose="030F0702030302020204" pitchFamily="66" charset="0"/>
              </a:rPr>
              <a:t> in a </a:t>
            </a:r>
            <a:r>
              <a:rPr lang="tr-TR" sz="2400" dirty="0" err="1" smtClean="0">
                <a:latin typeface="Comic Sans MS" panose="030F0702030302020204" pitchFamily="66" charset="0"/>
              </a:rPr>
              <a:t>day</a:t>
            </a:r>
            <a:r>
              <a:rPr lang="tr-TR" sz="2400" dirty="0" smtClean="0">
                <a:latin typeface="Comic Sans MS" panose="030F0702030302020204" pitchFamily="66" charset="0"/>
              </a:rPr>
              <a:t>?</a:t>
            </a:r>
          </a:p>
          <a:p>
            <a:pPr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I </a:t>
            </a:r>
            <a:r>
              <a:rPr lang="tr-TR" sz="2400" dirty="0" err="1" smtClean="0">
                <a:latin typeface="Comic Sans MS" panose="030F0702030302020204" pitchFamily="66" charset="0"/>
              </a:rPr>
              <a:t>can’t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hear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you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because</a:t>
            </a:r>
            <a:r>
              <a:rPr lang="tr-TR" sz="2400" dirty="0" smtClean="0">
                <a:latin typeface="Comic Sans MS" panose="030F0702030302020204" pitchFamily="66" charset="0"/>
              </a:rPr>
              <a:t> of </a:t>
            </a:r>
            <a:r>
              <a:rPr lang="tr-TR" sz="2400" dirty="0" err="1" smtClean="0">
                <a:latin typeface="Comic Sans MS" panose="030F0702030302020204" pitchFamily="66" charset="0"/>
              </a:rPr>
              <a:t>the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……………………..</a:t>
            </a:r>
          </a:p>
          <a:p>
            <a:pPr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The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secretary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asked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the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………………. his name.</a:t>
            </a:r>
          </a:p>
          <a:p>
            <a:pPr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Technology</a:t>
            </a:r>
            <a:r>
              <a:rPr lang="tr-TR" sz="2400" dirty="0" smtClean="0">
                <a:latin typeface="Comic Sans MS" panose="030F0702030302020204" pitchFamily="66" charset="0"/>
              </a:rPr>
              <a:t> has </a:t>
            </a:r>
            <a:r>
              <a:rPr lang="tr-TR" sz="2400" dirty="0" err="1" smtClean="0">
                <a:latin typeface="Comic Sans MS" panose="030F0702030302020204" pitchFamily="66" charset="0"/>
              </a:rPr>
              <a:t>some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negative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………………… on us.</a:t>
            </a:r>
          </a:p>
          <a:p>
            <a:pPr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Say </a:t>
            </a:r>
            <a:r>
              <a:rPr lang="tr-TR" sz="2400" dirty="0" err="1" smtClean="0">
                <a:latin typeface="Comic Sans MS" panose="030F0702030302020204" pitchFamily="66" charset="0"/>
              </a:rPr>
              <a:t>goodbye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and</a:t>
            </a:r>
            <a:r>
              <a:rPr lang="tr-TR" sz="2400" dirty="0" smtClean="0">
                <a:latin typeface="Comic Sans MS" panose="030F0702030302020204" pitchFamily="66" charset="0"/>
              </a:rPr>
              <a:t> ……………… </a:t>
            </a:r>
            <a:r>
              <a:rPr lang="tr-TR" sz="2400" dirty="0" err="1" smtClean="0">
                <a:latin typeface="Comic Sans MS" panose="030F0702030302020204" pitchFamily="66" charset="0"/>
              </a:rPr>
              <a:t>the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err="1" smtClean="0">
                <a:latin typeface="Comic Sans MS" panose="030F0702030302020204" pitchFamily="66" charset="0"/>
              </a:rPr>
              <a:t>phone</a:t>
            </a:r>
            <a:r>
              <a:rPr lang="tr-TR" sz="2400" dirty="0" smtClean="0">
                <a:latin typeface="Comic Sans MS" panose="030F0702030302020204" pitchFamily="66" charset="0"/>
              </a:rPr>
              <a:t>.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14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Workbook</a:t>
            </a:r>
            <a:r>
              <a:rPr lang="tr-TR" dirty="0" smtClean="0"/>
              <a:t> – </a:t>
            </a:r>
            <a:r>
              <a:rPr lang="tr-TR" dirty="0" err="1" smtClean="0"/>
              <a:t>Unit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9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Secret</a:t>
            </a:r>
            <a:r>
              <a:rPr lang="tr-TR" dirty="0" smtClean="0"/>
              <a:t> </a:t>
            </a:r>
            <a:r>
              <a:rPr lang="tr-TR" dirty="0" err="1" smtClean="0"/>
              <a:t>code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2797" y="2522048"/>
            <a:ext cx="3705726" cy="2454442"/>
          </a:xfrm>
        </p:spPr>
      </p:pic>
    </p:spTree>
    <p:extLst>
      <p:ext uri="{BB962C8B-B14F-4D97-AF65-F5344CB8AC3E}">
        <p14:creationId xmlns:p14="http://schemas.microsoft.com/office/powerpoint/2010/main" xmlns="" val="358746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Make</a:t>
            </a:r>
            <a:r>
              <a:rPr lang="tr-TR" dirty="0" smtClean="0"/>
              <a:t> a </a:t>
            </a:r>
            <a:r>
              <a:rPr lang="tr-TR" dirty="0" err="1" smtClean="0"/>
              <a:t>phone</a:t>
            </a:r>
            <a:r>
              <a:rPr lang="tr-TR" dirty="0" smtClean="0"/>
              <a:t> </a:t>
            </a:r>
            <a:r>
              <a:rPr lang="tr-TR" dirty="0" err="1" smtClean="0"/>
              <a:t>call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7943" y="2510971"/>
            <a:ext cx="4572000" cy="3628572"/>
          </a:xfrm>
        </p:spPr>
      </p:pic>
    </p:spTree>
    <p:extLst>
      <p:ext uri="{BB962C8B-B14F-4D97-AF65-F5344CB8AC3E}">
        <p14:creationId xmlns:p14="http://schemas.microsoft.com/office/powerpoint/2010/main" xmlns="" val="362305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Sign</a:t>
            </a:r>
            <a:r>
              <a:rPr lang="tr-TR" dirty="0" smtClean="0"/>
              <a:t> </a:t>
            </a:r>
            <a:r>
              <a:rPr lang="tr-TR" dirty="0" err="1" smtClean="0"/>
              <a:t>language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9323" y="2478505"/>
            <a:ext cx="6352673" cy="3657599"/>
          </a:xfrm>
        </p:spPr>
      </p:pic>
    </p:spTree>
    <p:extLst>
      <p:ext uri="{BB962C8B-B14F-4D97-AF65-F5344CB8AC3E}">
        <p14:creationId xmlns:p14="http://schemas.microsoft.com/office/powerpoint/2010/main" xmlns="" val="394193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below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6229" y="2974697"/>
            <a:ext cx="2686050" cy="2266950"/>
          </a:xfrm>
        </p:spPr>
      </p:pic>
      <p:sp>
        <p:nvSpPr>
          <p:cNvPr id="5" name="Metin kutusu 4"/>
          <p:cNvSpPr txBox="1"/>
          <p:nvPr/>
        </p:nvSpPr>
        <p:spPr>
          <a:xfrm>
            <a:off x="945397" y="3626603"/>
            <a:ext cx="6106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>
                <a:latin typeface="Comic Sans MS" panose="030F0702030302020204" pitchFamily="66" charset="0"/>
              </a:rPr>
              <a:t>Which</a:t>
            </a:r>
            <a:r>
              <a:rPr lang="tr-TR" sz="3600" dirty="0" smtClean="0">
                <a:latin typeface="Comic Sans MS" panose="030F0702030302020204" pitchFamily="66" charset="0"/>
              </a:rPr>
              <a:t> </a:t>
            </a:r>
            <a:r>
              <a:rPr lang="tr-TR" sz="3600" dirty="0" err="1" smtClean="0">
                <a:latin typeface="Comic Sans MS" panose="030F0702030302020204" pitchFamily="66" charset="0"/>
              </a:rPr>
              <a:t>word</a:t>
            </a:r>
            <a:r>
              <a:rPr lang="tr-TR" sz="3600" dirty="0" smtClean="0">
                <a:latin typeface="Comic Sans MS" panose="030F0702030302020204" pitchFamily="66" charset="0"/>
              </a:rPr>
              <a:t> </a:t>
            </a:r>
            <a:r>
              <a:rPr lang="tr-TR" sz="3600" dirty="0" err="1" smtClean="0">
                <a:latin typeface="Comic Sans MS" panose="030F0702030302020204" pitchFamily="66" charset="0"/>
              </a:rPr>
              <a:t>below</a:t>
            </a:r>
            <a:r>
              <a:rPr lang="tr-TR" sz="3600" dirty="0" smtClean="0">
                <a:latin typeface="Comic Sans MS" panose="030F0702030302020204" pitchFamily="66" charset="0"/>
              </a:rPr>
              <a:t> is </a:t>
            </a:r>
            <a:r>
              <a:rPr lang="tr-TR" sz="3600" dirty="0" err="1" smtClean="0">
                <a:latin typeface="Comic Sans MS" panose="030F0702030302020204" pitchFamily="66" charset="0"/>
              </a:rPr>
              <a:t>originally</a:t>
            </a:r>
            <a:r>
              <a:rPr lang="tr-TR" sz="3600" dirty="0" smtClean="0">
                <a:latin typeface="Comic Sans MS" panose="030F0702030302020204" pitchFamily="66" charset="0"/>
              </a:rPr>
              <a:t> </a:t>
            </a:r>
            <a:r>
              <a:rPr lang="tr-TR" sz="3600" dirty="0" err="1" smtClean="0">
                <a:latin typeface="Comic Sans MS" panose="030F0702030302020204" pitchFamily="66" charset="0"/>
              </a:rPr>
              <a:t>from</a:t>
            </a:r>
            <a:r>
              <a:rPr lang="tr-TR" sz="3600" dirty="0" smtClean="0">
                <a:latin typeface="Comic Sans MS" panose="030F0702030302020204" pitchFamily="66" charset="0"/>
              </a:rPr>
              <a:t> </a:t>
            </a:r>
            <a:r>
              <a:rPr lang="tr-TR" sz="3600" dirty="0" err="1" smtClean="0">
                <a:latin typeface="Comic Sans MS" panose="030F0702030302020204" pitchFamily="66" charset="0"/>
              </a:rPr>
              <a:t>Turkish</a:t>
            </a:r>
            <a:r>
              <a:rPr lang="tr-TR" sz="3600" dirty="0" smtClean="0">
                <a:latin typeface="Comic Sans MS" panose="030F0702030302020204" pitchFamily="66" charset="0"/>
              </a:rPr>
              <a:t>?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98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 a Daily </a:t>
            </a:r>
            <a:r>
              <a:rPr lang="tr-TR" dirty="0" err="1" smtClean="0"/>
              <a:t>basis</a:t>
            </a:r>
            <a:r>
              <a:rPr lang="tr-TR" dirty="0" smtClean="0"/>
              <a:t> (günlük olarak)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93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Socialize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others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9796" y="1844298"/>
            <a:ext cx="3442305" cy="2417736"/>
          </a:xfrm>
        </p:spPr>
      </p:pic>
      <p:sp>
        <p:nvSpPr>
          <p:cNvPr id="5" name="Metin kutusu 4"/>
          <p:cNvSpPr txBox="1"/>
          <p:nvPr/>
        </p:nvSpPr>
        <p:spPr>
          <a:xfrm>
            <a:off x="2107769" y="5098942"/>
            <a:ext cx="8384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39% of all teens socialize with others in person outside of school on a daily basis.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78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Talk on </a:t>
            </a:r>
            <a:r>
              <a:rPr lang="tr-TR" dirty="0" err="1" smtClean="0"/>
              <a:t>landline</a:t>
            </a:r>
            <a:r>
              <a:rPr lang="tr-TR" dirty="0" smtClean="0"/>
              <a:t> (sabit hatla konuşmak)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3038" y="2050754"/>
            <a:ext cx="2805193" cy="2381762"/>
          </a:xfrm>
        </p:spPr>
      </p:pic>
      <p:sp>
        <p:nvSpPr>
          <p:cNvPr id="5" name="Metin kutusu 4"/>
          <p:cNvSpPr txBox="1"/>
          <p:nvPr/>
        </p:nvSpPr>
        <p:spPr>
          <a:xfrm>
            <a:off x="1154954" y="2743200"/>
            <a:ext cx="68576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latin typeface="Comic Sans MS" panose="030F0702030302020204" pitchFamily="66" charset="0"/>
              </a:rPr>
              <a:t>Because</a:t>
            </a:r>
            <a:r>
              <a:rPr lang="tr-TR" sz="3200" dirty="0" smtClean="0">
                <a:latin typeface="Comic Sans MS" panose="030F0702030302020204" pitchFamily="66" charset="0"/>
              </a:rPr>
              <a:t> of </a:t>
            </a:r>
            <a:r>
              <a:rPr lang="tr-TR" sz="3200" dirty="0" err="1" smtClean="0">
                <a:latin typeface="Comic Sans MS" panose="030F0702030302020204" pitchFamily="66" charset="0"/>
              </a:rPr>
              <a:t>the</a:t>
            </a:r>
            <a:r>
              <a:rPr lang="tr-TR" sz="3200" dirty="0" smtClean="0">
                <a:latin typeface="Comic Sans MS" panose="030F0702030302020204" pitchFamily="66" charset="0"/>
              </a:rPr>
              <a:t> mobile </a:t>
            </a:r>
            <a:r>
              <a:rPr lang="tr-TR" sz="3200" dirty="0" err="1" smtClean="0">
                <a:latin typeface="Comic Sans MS" panose="030F0702030302020204" pitchFamily="66" charset="0"/>
              </a:rPr>
              <a:t>phones</a:t>
            </a:r>
            <a:r>
              <a:rPr lang="tr-TR" sz="3200" dirty="0" smtClean="0">
                <a:latin typeface="Comic Sans MS" panose="030F0702030302020204" pitchFamily="66" charset="0"/>
              </a:rPr>
              <a:t>, </a:t>
            </a:r>
            <a:r>
              <a:rPr lang="tr-TR" sz="3200" dirty="0" err="1" smtClean="0">
                <a:latin typeface="Comic Sans MS" panose="030F0702030302020204" pitchFamily="66" charset="0"/>
              </a:rPr>
              <a:t>there</a:t>
            </a:r>
            <a:r>
              <a:rPr lang="tr-TR" sz="3200" dirty="0" smtClean="0">
                <a:latin typeface="Comic Sans MS" panose="030F0702030302020204" pitchFamily="66" charset="0"/>
              </a:rPr>
              <a:t> has </a:t>
            </a:r>
            <a:r>
              <a:rPr lang="tr-TR" sz="3200" dirty="0" err="1" smtClean="0">
                <a:latin typeface="Comic Sans MS" panose="030F0702030302020204" pitchFamily="66" charset="0"/>
              </a:rPr>
              <a:t>been</a:t>
            </a:r>
            <a:r>
              <a:rPr lang="tr-TR" sz="3200" dirty="0" smtClean="0">
                <a:latin typeface="Comic Sans MS" panose="030F0702030302020204" pitchFamily="66" charset="0"/>
              </a:rPr>
              <a:t> a 85% </a:t>
            </a:r>
            <a:r>
              <a:rPr lang="tr-TR" sz="3200" dirty="0" err="1" smtClean="0">
                <a:latin typeface="Comic Sans MS" panose="030F0702030302020204" pitchFamily="66" charset="0"/>
              </a:rPr>
              <a:t>drop</a:t>
            </a:r>
            <a:r>
              <a:rPr lang="tr-TR" sz="3200" dirty="0" smtClean="0">
                <a:latin typeface="Comic Sans MS" panose="030F0702030302020204" pitchFamily="66" charset="0"/>
              </a:rPr>
              <a:t> in </a:t>
            </a:r>
            <a:r>
              <a:rPr lang="tr-TR" sz="3200" dirty="0" err="1" smtClean="0">
                <a:latin typeface="Comic Sans MS" panose="030F0702030302020204" pitchFamily="66" charset="0"/>
              </a:rPr>
              <a:t>landline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phones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over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the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past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decades</a:t>
            </a:r>
            <a:r>
              <a:rPr lang="tr-TR" sz="3200" dirty="0" smtClean="0">
                <a:latin typeface="Comic Sans MS" panose="030F0702030302020204" pitchFamily="66" charset="0"/>
              </a:rPr>
              <a:t>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90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Dominate</a:t>
            </a:r>
            <a:r>
              <a:rPr lang="tr-TR" dirty="0" smtClean="0"/>
              <a:t> : hükmetmek</a:t>
            </a:r>
            <a:br>
              <a:rPr lang="tr-TR" dirty="0" smtClean="0"/>
            </a:br>
            <a:r>
              <a:rPr lang="tr-TR" dirty="0" smtClean="0"/>
              <a:t>dominant: baskın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6054" y="2581975"/>
            <a:ext cx="3657600" cy="3043910"/>
          </a:xfrm>
        </p:spPr>
      </p:pic>
    </p:spTree>
    <p:extLst>
      <p:ext uri="{BB962C8B-B14F-4D97-AF65-F5344CB8AC3E}">
        <p14:creationId xmlns:p14="http://schemas.microsoft.com/office/powerpoint/2010/main" xmlns="" val="12668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Choice</a:t>
            </a:r>
            <a:r>
              <a:rPr lang="tr-TR" dirty="0" smtClean="0"/>
              <a:t> (seçim)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3580" y="2712203"/>
            <a:ext cx="3797084" cy="2944678"/>
          </a:xfrm>
        </p:spPr>
      </p:pic>
    </p:spTree>
    <p:extLst>
      <p:ext uri="{BB962C8B-B14F-4D97-AF65-F5344CB8AC3E}">
        <p14:creationId xmlns:p14="http://schemas.microsoft.com/office/powerpoint/2010/main" xmlns="" val="40515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Point </a:t>
            </a:r>
            <a:r>
              <a:rPr lang="tr-TR" dirty="0" err="1" smtClean="0"/>
              <a:t>to</a:t>
            </a:r>
            <a:r>
              <a:rPr lang="tr-TR" dirty="0" smtClean="0"/>
              <a:t> (yönelmek)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teens point to text messaging as the dominant daily mode of communication.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5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4662" y="1255901"/>
            <a:ext cx="5172057" cy="3416300"/>
          </a:xfrm>
        </p:spPr>
      </p:pic>
      <p:sp>
        <p:nvSpPr>
          <p:cNvPr id="5" name="Dikdörtgen 4"/>
          <p:cNvSpPr/>
          <p:nvPr/>
        </p:nvSpPr>
        <p:spPr>
          <a:xfrm>
            <a:off x="1154954" y="2502386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Among all teens:</a:t>
            </a:r>
          </a:p>
          <a:p>
            <a:r>
              <a:rPr lang="en-US" sz="3200" dirty="0" smtClean="0">
                <a:latin typeface="Comic Sans MS" panose="030F0702030302020204" pitchFamily="66" charset="0"/>
              </a:rPr>
              <a:t> </a:t>
            </a:r>
            <a:r>
              <a:rPr lang="en-US" sz="3200" dirty="0">
                <a:latin typeface="Comic Sans MS" panose="030F0702030302020204" pitchFamily="66" charset="0"/>
              </a:rPr>
              <a:t>68% say that they use text messaging to communicate with others every day.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00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Receive</a:t>
            </a:r>
            <a:r>
              <a:rPr lang="tr-TR" dirty="0" smtClean="0"/>
              <a:t> (almak , teslim almak)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7800" y="2262754"/>
            <a:ext cx="3526443" cy="2672462"/>
          </a:xfrm>
        </p:spPr>
      </p:pic>
      <p:sp>
        <p:nvSpPr>
          <p:cNvPr id="5" name="Dikdörtgen 4"/>
          <p:cNvSpPr/>
          <p:nvPr/>
        </p:nvSpPr>
        <p:spPr>
          <a:xfrm>
            <a:off x="1436176" y="298184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>
                <a:latin typeface="Comic Sans MS" panose="030F0702030302020204" pitchFamily="66" charset="0"/>
              </a:rPr>
              <a:t>50% of teens make and receive voice calls on their mobile phones every day.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53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Send</a:t>
            </a:r>
            <a:r>
              <a:rPr lang="tr-TR" dirty="0" smtClean="0"/>
              <a:t> a </a:t>
            </a:r>
            <a:r>
              <a:rPr lang="tr-TR" dirty="0" err="1" smtClean="0"/>
              <a:t>fax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8469" y="2249714"/>
            <a:ext cx="4072731" cy="3846286"/>
          </a:xfrm>
        </p:spPr>
      </p:pic>
    </p:spTree>
    <p:extLst>
      <p:ext uri="{BB962C8B-B14F-4D97-AF65-F5344CB8AC3E}">
        <p14:creationId xmlns:p14="http://schemas.microsoft.com/office/powerpoint/2010/main" xmlns="" val="121714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000" dirty="0" smtClean="0">
                <a:solidFill>
                  <a:schemeClr val="accent1">
                    <a:lumMod val="75000"/>
                  </a:schemeClr>
                </a:solidFill>
              </a:rPr>
              <a:t>ECE CEYHUN</a:t>
            </a:r>
          </a:p>
          <a:p>
            <a:pPr marL="0" indent="0" algn="ctr">
              <a:buNone/>
            </a:pPr>
            <a:r>
              <a:rPr lang="tr-TR" sz="6000" dirty="0" smtClean="0">
                <a:solidFill>
                  <a:schemeClr val="accent1">
                    <a:lumMod val="75000"/>
                  </a:schemeClr>
                </a:solidFill>
              </a:rPr>
              <a:t>İKİ EYLÜL ORTAOKULU </a:t>
            </a:r>
          </a:p>
          <a:p>
            <a:pPr marL="0" indent="0" algn="ctr">
              <a:buNone/>
            </a:pPr>
            <a:r>
              <a:rPr lang="tr-TR" sz="6000" dirty="0" smtClean="0">
                <a:solidFill>
                  <a:schemeClr val="accent1">
                    <a:lumMod val="75000"/>
                  </a:schemeClr>
                </a:solidFill>
              </a:rPr>
              <a:t>TEOG ÖZEL</a:t>
            </a:r>
            <a:endParaRPr lang="tr-TR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44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Send</a:t>
            </a:r>
            <a:r>
              <a:rPr lang="tr-TR" dirty="0" smtClean="0"/>
              <a:t> an </a:t>
            </a:r>
            <a:r>
              <a:rPr lang="tr-TR" dirty="0" err="1" smtClean="0"/>
              <a:t>email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9600" y="2409371"/>
            <a:ext cx="5355771" cy="3657599"/>
          </a:xfrm>
        </p:spPr>
      </p:pic>
    </p:spTree>
    <p:extLst>
      <p:ext uri="{BB962C8B-B14F-4D97-AF65-F5344CB8AC3E}">
        <p14:creationId xmlns:p14="http://schemas.microsoft.com/office/powerpoint/2010/main" xmlns="" val="269509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Leave</a:t>
            </a:r>
            <a:r>
              <a:rPr lang="tr-TR" dirty="0" smtClean="0"/>
              <a:t> a </a:t>
            </a:r>
            <a:r>
              <a:rPr lang="tr-TR" dirty="0" err="1" smtClean="0"/>
              <a:t>message</a:t>
            </a:r>
            <a:r>
              <a:rPr lang="tr-TR" dirty="0" smtClean="0"/>
              <a:t> </a:t>
            </a:r>
            <a:r>
              <a:rPr lang="tr-TR" dirty="0" err="1" smtClean="0"/>
              <a:t>note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5931" y="2603500"/>
            <a:ext cx="5124450" cy="3416300"/>
          </a:xfrm>
        </p:spPr>
      </p:pic>
    </p:spTree>
    <p:extLst>
      <p:ext uri="{BB962C8B-B14F-4D97-AF65-F5344CB8AC3E}">
        <p14:creationId xmlns:p14="http://schemas.microsoft.com/office/powerpoint/2010/main" xmlns="" val="351310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social</a:t>
            </a:r>
            <a:r>
              <a:rPr lang="tr-TR" dirty="0" smtClean="0"/>
              <a:t> network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9600" y="2830286"/>
            <a:ext cx="5196113" cy="3135085"/>
          </a:xfrm>
        </p:spPr>
      </p:pic>
    </p:spTree>
    <p:extLst>
      <p:ext uri="{BB962C8B-B14F-4D97-AF65-F5344CB8AC3E}">
        <p14:creationId xmlns:p14="http://schemas.microsoft.com/office/powerpoint/2010/main" xmlns="" val="121427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301</TotalTime>
  <Words>1090</Words>
  <Application>Microsoft Office PowerPoint</Application>
  <PresentationFormat>Özel</PresentationFormat>
  <Paragraphs>161</Paragraphs>
  <Slides>60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İyon Toplantı Odası</vt:lpstr>
      <vt:lpstr>Unit 4</vt:lpstr>
      <vt:lpstr>Ways of Communication</vt:lpstr>
      <vt:lpstr>Text a message</vt:lpstr>
      <vt:lpstr>Leave a voicemail</vt:lpstr>
      <vt:lpstr>Make a phone call</vt:lpstr>
      <vt:lpstr>Send a fax</vt:lpstr>
      <vt:lpstr>Send an email</vt:lpstr>
      <vt:lpstr>Leave a message note</vt:lpstr>
      <vt:lpstr>Use social network</vt:lpstr>
      <vt:lpstr>Speak face to face</vt:lpstr>
      <vt:lpstr>Speak-make-leave</vt:lpstr>
      <vt:lpstr>send – use -- write</vt:lpstr>
      <vt:lpstr>Text – Leave -- Send</vt:lpstr>
      <vt:lpstr>Keep in touch : to communicate or continue to communicate with someone by telephoning, or writing to them (temas halinde bulunmak)</vt:lpstr>
      <vt:lpstr>How do you keep in touch with your friends?</vt:lpstr>
      <vt:lpstr>Formal X Informal</vt:lpstr>
      <vt:lpstr>Making and answering phone call</vt:lpstr>
      <vt:lpstr>Slayt 18</vt:lpstr>
      <vt:lpstr>Exercise 1</vt:lpstr>
      <vt:lpstr>Exercise 2   1. Would you like to leave a message?   2. He is not available at the moment.   3. Could I speak to George, please?   4. Could you ask him to call me?</vt:lpstr>
      <vt:lpstr>Ticket </vt:lpstr>
      <vt:lpstr>Soccer </vt:lpstr>
      <vt:lpstr>Contact (temas kurmak)  Could you tell him to contact with me? </vt:lpstr>
      <vt:lpstr>Excuse (bahane)</vt:lpstr>
      <vt:lpstr> Caller (arayan kişi)     Receiver (alıcı)</vt:lpstr>
      <vt:lpstr>exhibition</vt:lpstr>
      <vt:lpstr>Conversation (sohbet -konuşma)</vt:lpstr>
      <vt:lpstr>Science </vt:lpstr>
      <vt:lpstr>Expressing concern and sympathy</vt:lpstr>
      <vt:lpstr>Board games</vt:lpstr>
      <vt:lpstr>Accessory store</vt:lpstr>
      <vt:lpstr>abbreviation</vt:lpstr>
      <vt:lpstr>Use (kullanmak)</vt:lpstr>
      <vt:lpstr>Call (adlandırmak)</vt:lpstr>
      <vt:lpstr>Become (olmak)</vt:lpstr>
      <vt:lpstr>Approximately (yaklaşık olarak)</vt:lpstr>
      <vt:lpstr>Nearly (neredeyse)</vt:lpstr>
      <vt:lpstr>Combination: a mixture of different people  or things </vt:lpstr>
      <vt:lpstr>Slayt 39</vt:lpstr>
      <vt:lpstr>     original                               mock</vt:lpstr>
      <vt:lpstr>Record </vt:lpstr>
      <vt:lpstr>Dial </vt:lpstr>
      <vt:lpstr>Hang up</vt:lpstr>
      <vt:lpstr> guess (sanmak /tahmin etmek) </vt:lpstr>
      <vt:lpstr>Bowling alley</vt:lpstr>
      <vt:lpstr>hold on – exhibition – languages-call-leave a message-available – communication</vt:lpstr>
      <vt:lpstr>hang up - repeat – letters -  bad line – caller – effects – abbreviations - approximately</vt:lpstr>
      <vt:lpstr>Workbook – Unit 4</vt:lpstr>
      <vt:lpstr>Secret code</vt:lpstr>
      <vt:lpstr>Sign language</vt:lpstr>
      <vt:lpstr>below</vt:lpstr>
      <vt:lpstr>On a Daily basis (günlük olarak)</vt:lpstr>
      <vt:lpstr>Socialize with others</vt:lpstr>
      <vt:lpstr>Talk on landline (sabit hatla konuşmak)</vt:lpstr>
      <vt:lpstr>Dominate : hükmetmek dominant: baskın</vt:lpstr>
      <vt:lpstr>Choice (seçim)</vt:lpstr>
      <vt:lpstr>Point to (yönelmek)</vt:lpstr>
      <vt:lpstr>Slayt 58</vt:lpstr>
      <vt:lpstr>Receive (almak , teslim almak)</vt:lpstr>
      <vt:lpstr>Slayt 60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2015-11-26T17:06:10Z</dcterms:created>
  <dcterms:modified xsi:type="dcterms:W3CDTF">2016-04-04T13:56:12Z</dcterms:modified>
  <cp:category>www.sorubak.com</cp:category>
</cp:coreProperties>
</file>