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1EDBD-A529-4C38-9528-4001BB36B43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A9D87-6EE9-4467-965A-82CDE2442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1962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A9D87-6EE9-4467-965A-82CDE2442930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7974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Fiilimsi(Eylemsi)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Fiillere getirilen birtakım eklerle oluşturulan; fiillerin isim, sıfat, zarf şeklini yapan sözcüklere </a:t>
            </a:r>
            <a:r>
              <a:rPr lang="tr-TR" b="1" dirty="0" smtClean="0"/>
              <a:t>fiilimsi</a:t>
            </a:r>
            <a:r>
              <a:rPr lang="tr-TR" dirty="0" smtClean="0"/>
              <a:t> denir.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3-Zarf-FİİL(Bağ-Fiil)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Fiillere getirilen “</a:t>
            </a:r>
            <a:r>
              <a:rPr lang="tr-TR" b="1" dirty="0" smtClean="0"/>
              <a:t>-</a:t>
            </a:r>
            <a:r>
              <a:rPr lang="tr-TR" b="1" dirty="0" err="1" smtClean="0"/>
              <a:t>ken</a:t>
            </a:r>
            <a:r>
              <a:rPr lang="tr-TR" dirty="0" smtClean="0"/>
              <a:t>, </a:t>
            </a:r>
            <a:r>
              <a:rPr lang="tr-TR" b="1" dirty="0" smtClean="0"/>
              <a:t>-alı</a:t>
            </a:r>
            <a:r>
              <a:rPr lang="tr-TR" dirty="0" smtClean="0"/>
              <a:t> (-eli), </a:t>
            </a:r>
            <a:r>
              <a:rPr lang="tr-TR" b="1" dirty="0" smtClean="0"/>
              <a:t>-</a:t>
            </a:r>
            <a:r>
              <a:rPr lang="tr-TR" b="1" dirty="0" err="1" smtClean="0"/>
              <a:t>madan</a:t>
            </a:r>
            <a:r>
              <a:rPr lang="tr-TR" dirty="0" smtClean="0"/>
              <a:t> (-</a:t>
            </a:r>
            <a:r>
              <a:rPr lang="tr-TR" dirty="0" err="1" smtClean="0"/>
              <a:t>meden</a:t>
            </a:r>
            <a:r>
              <a:rPr lang="tr-TR" dirty="0" smtClean="0"/>
              <a:t>), </a:t>
            </a:r>
            <a:r>
              <a:rPr lang="tr-TR" b="1" dirty="0" smtClean="0"/>
              <a:t>-ince</a:t>
            </a:r>
            <a:r>
              <a:rPr lang="tr-TR" dirty="0" smtClean="0"/>
              <a:t> (-</a:t>
            </a:r>
            <a:r>
              <a:rPr lang="tr-TR" dirty="0" err="1" smtClean="0"/>
              <a:t>ınca</a:t>
            </a:r>
            <a:r>
              <a:rPr lang="tr-TR" dirty="0" smtClean="0"/>
              <a:t>, -unca, -ünce), </a:t>
            </a:r>
            <a:r>
              <a:rPr lang="tr-TR" b="1" dirty="0" smtClean="0"/>
              <a:t>-ip</a:t>
            </a:r>
            <a:r>
              <a:rPr lang="tr-TR" dirty="0" smtClean="0"/>
              <a:t> (-</a:t>
            </a:r>
            <a:r>
              <a:rPr lang="tr-TR" dirty="0" err="1" smtClean="0"/>
              <a:t>ıp</a:t>
            </a:r>
            <a:r>
              <a:rPr lang="tr-TR" dirty="0" smtClean="0"/>
              <a:t>, -</a:t>
            </a:r>
            <a:r>
              <a:rPr lang="tr-TR" dirty="0" err="1" smtClean="0"/>
              <a:t>up</a:t>
            </a:r>
            <a:r>
              <a:rPr lang="tr-TR" dirty="0" smtClean="0"/>
              <a:t>, -</a:t>
            </a:r>
            <a:r>
              <a:rPr lang="tr-TR" dirty="0" err="1" smtClean="0"/>
              <a:t>üp</a:t>
            </a:r>
            <a:r>
              <a:rPr lang="tr-TR" dirty="0" smtClean="0"/>
              <a:t>), </a:t>
            </a:r>
            <a:r>
              <a:rPr lang="tr-TR" b="1" dirty="0" smtClean="0"/>
              <a:t>-arak</a:t>
            </a:r>
            <a:r>
              <a:rPr lang="tr-TR" dirty="0" smtClean="0"/>
              <a:t> (-erek), </a:t>
            </a:r>
            <a:r>
              <a:rPr lang="tr-TR" b="1" dirty="0" smtClean="0"/>
              <a:t>-</a:t>
            </a:r>
            <a:r>
              <a:rPr lang="tr-TR" b="1" dirty="0" err="1" smtClean="0"/>
              <a:t>dıkça</a:t>
            </a:r>
            <a:r>
              <a:rPr lang="tr-TR" dirty="0" smtClean="0"/>
              <a:t> (-dikçe, -</a:t>
            </a:r>
            <a:r>
              <a:rPr lang="tr-TR" dirty="0" err="1" smtClean="0"/>
              <a:t>dukça</a:t>
            </a:r>
            <a:r>
              <a:rPr lang="tr-TR" dirty="0" smtClean="0"/>
              <a:t>, -dükçe, -</a:t>
            </a:r>
            <a:r>
              <a:rPr lang="tr-TR" dirty="0" err="1" smtClean="0"/>
              <a:t>tıkça</a:t>
            </a:r>
            <a:r>
              <a:rPr lang="tr-TR" dirty="0" smtClean="0"/>
              <a:t>, -tikçe, </a:t>
            </a:r>
            <a:r>
              <a:rPr lang="tr-TR" dirty="0" err="1" smtClean="0"/>
              <a:t>tukça</a:t>
            </a:r>
            <a:r>
              <a:rPr lang="tr-TR" dirty="0" smtClean="0"/>
              <a:t>, -</a:t>
            </a:r>
            <a:r>
              <a:rPr lang="tr-TR" dirty="0" err="1" smtClean="0"/>
              <a:t>tükçe</a:t>
            </a:r>
            <a:r>
              <a:rPr lang="tr-TR" dirty="0" smtClean="0"/>
              <a:t>), </a:t>
            </a:r>
            <a:r>
              <a:rPr lang="tr-TR" b="1" dirty="0" smtClean="0"/>
              <a:t>-e… -e</a:t>
            </a:r>
            <a:r>
              <a:rPr lang="tr-TR" dirty="0" smtClean="0"/>
              <a:t> (-a… -a), </a:t>
            </a:r>
            <a:r>
              <a:rPr lang="tr-TR" b="1" dirty="0" smtClean="0"/>
              <a:t>-r… -</a:t>
            </a:r>
            <a:r>
              <a:rPr lang="tr-TR" b="1" dirty="0" err="1" smtClean="0"/>
              <a:t>maz</a:t>
            </a:r>
            <a:r>
              <a:rPr lang="tr-TR" b="1" dirty="0" smtClean="0"/>
              <a:t> </a:t>
            </a:r>
            <a:r>
              <a:rPr lang="tr-TR" dirty="0" smtClean="0"/>
              <a:t>(-r… -</a:t>
            </a:r>
            <a:r>
              <a:rPr lang="tr-TR" dirty="0" err="1" smtClean="0"/>
              <a:t>mez</a:t>
            </a:r>
            <a:r>
              <a:rPr lang="tr-TR" dirty="0" smtClean="0"/>
              <a:t>), </a:t>
            </a:r>
            <a:r>
              <a:rPr lang="tr-TR" b="1" dirty="0" smtClean="0"/>
              <a:t>-</a:t>
            </a:r>
            <a:r>
              <a:rPr lang="tr-TR" b="1" dirty="0" err="1" smtClean="0"/>
              <a:t>casına</a:t>
            </a:r>
            <a:r>
              <a:rPr lang="tr-TR" dirty="0" smtClean="0"/>
              <a:t> (-</a:t>
            </a:r>
            <a:r>
              <a:rPr lang="tr-TR" dirty="0" err="1" smtClean="0"/>
              <a:t>cesine</a:t>
            </a:r>
            <a:r>
              <a:rPr lang="tr-TR" dirty="0" smtClean="0"/>
              <a:t>), </a:t>
            </a:r>
            <a:r>
              <a:rPr lang="tr-TR" b="1" dirty="0" smtClean="0"/>
              <a:t>-</a:t>
            </a:r>
            <a:r>
              <a:rPr lang="tr-TR" b="1" dirty="0" err="1" smtClean="0"/>
              <a:t>meksizin</a:t>
            </a:r>
            <a:r>
              <a:rPr lang="tr-TR" dirty="0" smtClean="0"/>
              <a:t> (-</a:t>
            </a:r>
            <a:r>
              <a:rPr lang="tr-TR" dirty="0" err="1" smtClean="0"/>
              <a:t>maksızın</a:t>
            </a:r>
            <a:r>
              <a:rPr lang="tr-TR" dirty="0" smtClean="0"/>
              <a:t>), </a:t>
            </a:r>
            <a:r>
              <a:rPr lang="tr-TR" b="1" dirty="0" smtClean="0"/>
              <a:t>-</a:t>
            </a:r>
            <a:r>
              <a:rPr lang="tr-TR" b="1" dirty="0" err="1" smtClean="0"/>
              <a:t>dığında</a:t>
            </a:r>
            <a:r>
              <a:rPr lang="tr-TR" dirty="0" smtClean="0"/>
              <a:t> (-</a:t>
            </a:r>
            <a:r>
              <a:rPr lang="tr-TR" dirty="0" err="1" smtClean="0"/>
              <a:t>diğinde</a:t>
            </a:r>
            <a:r>
              <a:rPr lang="tr-TR" dirty="0" smtClean="0"/>
              <a:t>, -</a:t>
            </a:r>
            <a:r>
              <a:rPr lang="tr-TR" dirty="0" err="1" smtClean="0"/>
              <a:t>duğunda</a:t>
            </a:r>
            <a:r>
              <a:rPr lang="tr-TR" dirty="0" smtClean="0"/>
              <a:t>, -düğünde, -tığında, -</a:t>
            </a:r>
            <a:r>
              <a:rPr lang="tr-TR" dirty="0" err="1" smtClean="0"/>
              <a:t>tiğinde</a:t>
            </a:r>
            <a:r>
              <a:rPr lang="tr-TR" dirty="0" smtClean="0"/>
              <a:t>, -tuğunda, -</a:t>
            </a:r>
            <a:r>
              <a:rPr lang="tr-TR" dirty="0" err="1" smtClean="0"/>
              <a:t>tüğünde</a:t>
            </a:r>
            <a:r>
              <a:rPr lang="tr-TR" dirty="0" smtClean="0"/>
              <a:t>)” ekleriyle oluşturulan sözcüklerdir. Birleşik bir cümlede iki cümleyi bağladıkları için bağlaç; özne, nesne, tümleç aldıkları için fiil sayılan kelimelerdir. Bağ fiillere “ulaç” da denir. Çekim ekleri almazlar. Cümlede zarf olarak kullanılırlar.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dirty="0" smtClean="0"/>
              <a:t>» Dereyi </a:t>
            </a:r>
            <a:r>
              <a:rPr lang="tr-TR" u="sng" dirty="0" smtClean="0"/>
              <a:t>gör</a:t>
            </a:r>
            <a:r>
              <a:rPr lang="tr-TR" b="1" u="sng" dirty="0" smtClean="0"/>
              <a:t>meden</a:t>
            </a:r>
            <a:r>
              <a:rPr lang="tr-TR" dirty="0" smtClean="0"/>
              <a:t> paçaları sıvama.</a:t>
            </a:r>
          </a:p>
          <a:p>
            <a:r>
              <a:rPr lang="tr-TR" dirty="0" smtClean="0"/>
              <a:t>» El, elin eşeğini türkü </a:t>
            </a:r>
            <a:r>
              <a:rPr lang="tr-TR" u="sng" dirty="0" smtClean="0"/>
              <a:t>çağır</a:t>
            </a:r>
            <a:r>
              <a:rPr lang="tr-TR" b="1" u="sng" dirty="0" smtClean="0"/>
              <a:t>arak</a:t>
            </a:r>
            <a:r>
              <a:rPr lang="tr-TR" dirty="0" smtClean="0"/>
              <a:t> arar.</a:t>
            </a:r>
          </a:p>
          <a:p>
            <a:r>
              <a:rPr lang="tr-TR" dirty="0" smtClean="0"/>
              <a:t>» Kol </a:t>
            </a:r>
            <a:r>
              <a:rPr lang="tr-TR" u="sng" dirty="0" smtClean="0"/>
              <a:t>kesilir</a:t>
            </a:r>
            <a:r>
              <a:rPr lang="tr-TR" b="1" u="sng" dirty="0" smtClean="0"/>
              <a:t>ken</a:t>
            </a:r>
            <a:r>
              <a:rPr lang="tr-TR" dirty="0" smtClean="0"/>
              <a:t> parmak acımaz.</a:t>
            </a:r>
          </a:p>
          <a:p>
            <a:r>
              <a:rPr lang="tr-TR" dirty="0" smtClean="0"/>
              <a:t>» Çocuklar, </a:t>
            </a:r>
            <a:r>
              <a:rPr lang="tr-TR" u="sng" dirty="0" smtClean="0"/>
              <a:t>konuş</a:t>
            </a:r>
            <a:r>
              <a:rPr lang="tr-TR" b="1" u="sng" dirty="0" smtClean="0"/>
              <a:t>a</a:t>
            </a:r>
            <a:r>
              <a:rPr lang="tr-TR" u="sng" dirty="0" smtClean="0"/>
              <a:t> konuş</a:t>
            </a:r>
            <a:r>
              <a:rPr lang="tr-TR" b="1" u="sng" dirty="0" smtClean="0"/>
              <a:t>a</a:t>
            </a:r>
            <a:r>
              <a:rPr lang="tr-TR" dirty="0" smtClean="0"/>
              <a:t> yanımızdan geçtiler.</a:t>
            </a:r>
          </a:p>
          <a:p>
            <a:r>
              <a:rPr lang="tr-TR" dirty="0" smtClean="0"/>
              <a:t>» İçeri </a:t>
            </a:r>
            <a:r>
              <a:rPr lang="tr-TR" u="sng" dirty="0" smtClean="0"/>
              <a:t>gire</a:t>
            </a:r>
            <a:r>
              <a:rPr lang="tr-TR" b="1" u="sng" dirty="0" smtClean="0"/>
              <a:t>r</a:t>
            </a:r>
            <a:r>
              <a:rPr lang="tr-TR" u="sng" dirty="0" smtClean="0"/>
              <a:t> gir</a:t>
            </a:r>
            <a:r>
              <a:rPr lang="tr-TR" b="1" u="sng" dirty="0" smtClean="0"/>
              <a:t>mez</a:t>
            </a:r>
            <a:r>
              <a:rPr lang="tr-TR" dirty="0" smtClean="0"/>
              <a:t> konuşmaya başladı.</a:t>
            </a:r>
          </a:p>
          <a:p>
            <a:r>
              <a:rPr lang="tr-TR" dirty="0" smtClean="0"/>
              <a:t>» O mahalleden </a:t>
            </a:r>
            <a:r>
              <a:rPr lang="tr-TR" u="sng" dirty="0" smtClean="0"/>
              <a:t>ayrıl</a:t>
            </a:r>
            <a:r>
              <a:rPr lang="tr-TR" b="1" u="sng" dirty="0" smtClean="0"/>
              <a:t>alı</a:t>
            </a:r>
            <a:r>
              <a:rPr lang="tr-TR" dirty="0" smtClean="0"/>
              <a:t> tam üç yıl olmuş.</a:t>
            </a:r>
          </a:p>
          <a:p>
            <a:r>
              <a:rPr lang="tr-TR" dirty="0" smtClean="0"/>
              <a:t>cümlelerinde altı çizili sözcükler zarf – fiildir.</a:t>
            </a:r>
          </a:p>
          <a:p>
            <a:r>
              <a:rPr lang="tr-TR" dirty="0" smtClean="0"/>
              <a:t>» </a:t>
            </a:r>
            <a:r>
              <a:rPr lang="tr-TR" u="sng" dirty="0" smtClean="0"/>
              <a:t>Konuş</a:t>
            </a:r>
            <a:r>
              <a:rPr lang="tr-TR" b="1" u="sng" dirty="0" smtClean="0"/>
              <a:t>arak</a:t>
            </a:r>
            <a:r>
              <a:rPr lang="tr-TR" u="sng" dirty="0" smtClean="0"/>
              <a:t> </a:t>
            </a:r>
            <a:r>
              <a:rPr lang="tr-TR" dirty="0" smtClean="0"/>
              <a:t>halletmeliyiz bütün problemleri.</a:t>
            </a:r>
          </a:p>
          <a:p>
            <a:r>
              <a:rPr lang="tr-TR" dirty="0" smtClean="0"/>
              <a:t>» Küçükken </a:t>
            </a:r>
            <a:r>
              <a:rPr lang="tr-TR" u="sng" dirty="0" smtClean="0"/>
              <a:t>gül</a:t>
            </a:r>
            <a:r>
              <a:rPr lang="tr-TR" b="1" u="sng" dirty="0" smtClean="0"/>
              <a:t>e</a:t>
            </a:r>
            <a:r>
              <a:rPr lang="tr-TR" u="sng" dirty="0" smtClean="0"/>
              <a:t> oynay</a:t>
            </a:r>
            <a:r>
              <a:rPr lang="tr-TR" b="1" u="sng" dirty="0" smtClean="0"/>
              <a:t>a</a:t>
            </a:r>
            <a:r>
              <a:rPr lang="tr-TR" dirty="0" smtClean="0"/>
              <a:t> okula giderdik.</a:t>
            </a:r>
          </a:p>
          <a:p>
            <a:r>
              <a:rPr lang="tr-TR" dirty="0" smtClean="0"/>
              <a:t>cümlelerinde “konuşarak” ve “güle oynaya” zarf-fiilleri, yükleme sorduğumuz “nasıl?” sorusunun karşılığıdır ve yüklemi “</a:t>
            </a:r>
            <a:r>
              <a:rPr lang="tr-TR" b="1" dirty="0" smtClean="0"/>
              <a:t>durum</a:t>
            </a:r>
            <a:r>
              <a:rPr lang="tr-TR" dirty="0" smtClean="0"/>
              <a:t>” bakımından etkilemiştir.</a:t>
            </a:r>
          </a:p>
          <a:p>
            <a:r>
              <a:rPr lang="tr-TR" dirty="0" smtClean="0"/>
              <a:t> </a:t>
            </a:r>
          </a:p>
          <a:p>
            <a:r>
              <a:rPr lang="tr-TR" dirty="0" smtClean="0"/>
              <a:t>» Sizinle İstanbul’a </a:t>
            </a:r>
            <a:r>
              <a:rPr lang="tr-TR" u="sng" dirty="0" smtClean="0"/>
              <a:t>gel</a:t>
            </a:r>
            <a:r>
              <a:rPr lang="tr-TR" b="1" u="sng" dirty="0" smtClean="0"/>
              <a:t>ince</a:t>
            </a:r>
            <a:r>
              <a:rPr lang="tr-TR" dirty="0" smtClean="0"/>
              <a:t> görüşürüz.</a:t>
            </a:r>
          </a:p>
          <a:p>
            <a:r>
              <a:rPr lang="tr-TR" dirty="0" smtClean="0"/>
              <a:t>» Ders </a:t>
            </a:r>
            <a:r>
              <a:rPr lang="tr-TR" u="sng" dirty="0" smtClean="0"/>
              <a:t>çalışır</a:t>
            </a:r>
            <a:r>
              <a:rPr lang="tr-TR" b="1" u="sng" dirty="0" smtClean="0"/>
              <a:t>ken</a:t>
            </a:r>
            <a:r>
              <a:rPr lang="tr-TR" dirty="0" smtClean="0"/>
              <a:t> uyuyakalmışım.</a:t>
            </a:r>
          </a:p>
          <a:p>
            <a:r>
              <a:rPr lang="tr-TR" dirty="0" smtClean="0"/>
              <a:t>cümlelerinde ise “gelince” ve “çalışırken” zarf-fiilleri, yükleme sorduğumuz “ne zaman?” sorusunun karşılığıdır ve  yüklemi “</a:t>
            </a:r>
            <a:r>
              <a:rPr lang="tr-TR" b="1" dirty="0" smtClean="0"/>
              <a:t>zaman</a:t>
            </a:r>
            <a:r>
              <a:rPr lang="tr-TR" dirty="0" smtClean="0"/>
              <a:t>” bakımından nitelemiştir.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Başarılar! 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NOT:Unutmayın fiilimsiyi bulmanın tek püf yolu –</a:t>
            </a:r>
            <a:r>
              <a:rPr lang="tr-TR" dirty="0" err="1" smtClean="0"/>
              <a:t>ma</a:t>
            </a:r>
            <a:r>
              <a:rPr lang="tr-TR" dirty="0" smtClean="0"/>
              <a:t> –</a:t>
            </a:r>
            <a:r>
              <a:rPr lang="tr-TR" dirty="0" err="1" smtClean="0"/>
              <a:t>me</a:t>
            </a:r>
            <a:r>
              <a:rPr lang="tr-TR" dirty="0" smtClean="0"/>
              <a:t> </a:t>
            </a:r>
            <a:r>
              <a:rPr lang="tr-TR" smtClean="0"/>
              <a:t>eki getirmektir.</a:t>
            </a:r>
            <a:endParaRPr lang="tr-T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Fiilimsi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Fiilimsiler, eylemden türeyen, ancak eylemin bütün özelliklerini göstermeyen sözcüklerdir. Bunlar bir fiil gibi olumsuz yapılabilir; ancak bir fiil gibi çekimlenemez.</a:t>
            </a:r>
          </a:p>
          <a:p>
            <a:r>
              <a:rPr lang="tr-TR" dirty="0" smtClean="0"/>
              <a:t>Örneğin; “silmek” fiilini “siliyorum” biçiminde çekimleyebiliriz; ama “silen” sıfat-fiilini “</a:t>
            </a:r>
            <a:r>
              <a:rPr lang="tr-TR" dirty="0" err="1" smtClean="0"/>
              <a:t>sileniyorum</a:t>
            </a:r>
            <a:r>
              <a:rPr lang="tr-TR" dirty="0" smtClean="0"/>
              <a:t>” biçiminde çekimleyemeyiz.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Fiilimsi ekleri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Fiilimsiler, fiillere getirilen “</a:t>
            </a:r>
            <a:r>
              <a:rPr lang="tr-TR" b="1" dirty="0" smtClean="0"/>
              <a:t>fiilimsi ekleri</a:t>
            </a:r>
            <a:r>
              <a:rPr lang="tr-TR" dirty="0" smtClean="0"/>
              <a:t>” ile ortaya çıkarlar. Yani fiiller bazı ekler sayesinde fiilimsi olurlar. Bu ekler </a:t>
            </a:r>
            <a:r>
              <a:rPr lang="tr-TR" b="1" dirty="0" smtClean="0"/>
              <a:t>fiilden isim yapma ekleri</a:t>
            </a:r>
            <a:r>
              <a:rPr lang="tr-TR" dirty="0" smtClean="0"/>
              <a:t> olarak da bilinir ki bunlar eklendiği fiili isim soylu sözcük yaparak o sözcüğün cümlede “isim, sıfat ve zarf” görevinde kullanılmasını sağlarlar. (Fiilimsiler, fiilden isim yapma eki aldıkları için türemiş bir sözcük olarak kabul edilirler.)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Fiilimsinin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1-Eylemlerden türetilir; eylem anlamını yitirmediklerinden mastar eki (-</a:t>
            </a:r>
            <a:r>
              <a:rPr lang="tr-TR" dirty="0" err="1" smtClean="0"/>
              <a:t>mek</a:t>
            </a:r>
            <a:r>
              <a:rPr lang="tr-TR" dirty="0" smtClean="0"/>
              <a:t>, -</a:t>
            </a:r>
            <a:r>
              <a:rPr lang="tr-TR" dirty="0" err="1" smtClean="0"/>
              <a:t>mak</a:t>
            </a:r>
            <a:r>
              <a:rPr lang="tr-TR" dirty="0" smtClean="0"/>
              <a:t>) alabilirler.</a:t>
            </a:r>
          </a:p>
          <a:p>
            <a:r>
              <a:rPr lang="tr-TR" dirty="0" smtClean="0"/>
              <a:t>2-Olumsuzluk eki (-</a:t>
            </a:r>
            <a:r>
              <a:rPr lang="tr-TR" dirty="0" err="1" smtClean="0"/>
              <a:t>me</a:t>
            </a:r>
            <a:r>
              <a:rPr lang="tr-TR" dirty="0" smtClean="0"/>
              <a:t>, -</a:t>
            </a:r>
            <a:r>
              <a:rPr lang="tr-TR" dirty="0" err="1" smtClean="0"/>
              <a:t>ma</a:t>
            </a:r>
            <a:r>
              <a:rPr lang="tr-TR" dirty="0" smtClean="0"/>
              <a:t>) alabilirler.</a:t>
            </a:r>
          </a:p>
          <a:p>
            <a:r>
              <a:rPr lang="tr-TR" dirty="0" smtClean="0"/>
              <a:t>3-Fiillerin aldığı “fiil çekim eklerini” yani şahıs ekleri, haber ve dilek kiplerini </a:t>
            </a:r>
            <a:r>
              <a:rPr lang="tr-TR" u="sng" dirty="0" smtClean="0"/>
              <a:t>alamazlar.</a:t>
            </a:r>
            <a:endParaRPr lang="tr-TR" dirty="0" smtClean="0"/>
          </a:p>
          <a:p>
            <a:r>
              <a:rPr lang="tr-TR" dirty="0" smtClean="0"/>
              <a:t>4-Yarım yargı bildirir, yan cümlecikte yüklem olurlar. Yan cümlecikte özne, tümleç gibi öğeler bulunabilir. Geçişli olanlar nesne de alabilirler.</a:t>
            </a:r>
          </a:p>
          <a:p>
            <a:r>
              <a:rPr lang="tr-TR" dirty="0" smtClean="0"/>
              <a:t>5-Cümlede ad soylu sözcük (ad, sıfat, zarf) gibi görev yaparlar.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Fiilimsi Türleri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1-İsim-Fiil (Mastar)</a:t>
            </a:r>
          </a:p>
          <a:p>
            <a:r>
              <a:rPr lang="tr-TR" dirty="0" smtClean="0"/>
              <a:t>2-Sıfat-Fiil (Ortaç)</a:t>
            </a:r>
          </a:p>
          <a:p>
            <a:r>
              <a:rPr lang="tr-TR" dirty="0" smtClean="0"/>
              <a:t>3-Zarf Fiil (Bağ-Fiil, Ulaç)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1-İsim-Fiil(Mastar)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Fiillere getirilen </a:t>
            </a:r>
            <a:r>
              <a:rPr lang="tr-TR" b="1" dirty="0" smtClean="0"/>
              <a:t>“-</a:t>
            </a:r>
            <a:r>
              <a:rPr lang="tr-TR" b="1" dirty="0" err="1" smtClean="0"/>
              <a:t>ma</a:t>
            </a:r>
            <a:r>
              <a:rPr lang="tr-TR" b="1" dirty="0" smtClean="0"/>
              <a:t>, -</a:t>
            </a:r>
            <a:r>
              <a:rPr lang="tr-TR" b="1" dirty="0" err="1" smtClean="0"/>
              <a:t>me</a:t>
            </a:r>
            <a:r>
              <a:rPr lang="tr-TR" b="1" dirty="0" smtClean="0"/>
              <a:t>, -</a:t>
            </a:r>
            <a:r>
              <a:rPr lang="tr-TR" b="1" dirty="0" err="1" smtClean="0"/>
              <a:t>mak</a:t>
            </a:r>
            <a:r>
              <a:rPr lang="tr-TR" b="1" dirty="0" smtClean="0"/>
              <a:t>, -</a:t>
            </a:r>
            <a:r>
              <a:rPr lang="tr-TR" b="1" dirty="0" err="1" smtClean="0"/>
              <a:t>mek</a:t>
            </a:r>
            <a:r>
              <a:rPr lang="tr-TR" b="1" dirty="0" smtClean="0"/>
              <a:t>, -</a:t>
            </a:r>
            <a:r>
              <a:rPr lang="tr-TR" b="1" dirty="0" err="1" smtClean="0"/>
              <a:t>ış</a:t>
            </a:r>
            <a:r>
              <a:rPr lang="tr-TR" b="1" dirty="0" smtClean="0"/>
              <a:t>, -iş, -</a:t>
            </a:r>
            <a:r>
              <a:rPr lang="tr-TR" b="1" dirty="0" err="1" smtClean="0"/>
              <a:t>uş</a:t>
            </a:r>
            <a:r>
              <a:rPr lang="tr-TR" b="1" dirty="0" smtClean="0"/>
              <a:t>, -üş”</a:t>
            </a:r>
            <a:r>
              <a:rPr lang="tr-TR" dirty="0" smtClean="0"/>
              <a:t> ekleriyle yapılır. Bu ekleri, aklımızda daha kolay kalması için </a:t>
            </a:r>
            <a:r>
              <a:rPr lang="tr-TR" b="1" dirty="0" smtClean="0"/>
              <a:t>“-iş,-</a:t>
            </a:r>
            <a:r>
              <a:rPr lang="tr-TR" b="1" dirty="0" err="1" smtClean="0"/>
              <a:t>me</a:t>
            </a:r>
            <a:r>
              <a:rPr lang="tr-TR" b="1" dirty="0" smtClean="0"/>
              <a:t>,-</a:t>
            </a:r>
            <a:r>
              <a:rPr lang="tr-TR" b="1" dirty="0" err="1" smtClean="0"/>
              <a:t>mek</a:t>
            </a:r>
            <a:r>
              <a:rPr lang="tr-TR" b="1" dirty="0" smtClean="0"/>
              <a:t>”</a:t>
            </a:r>
            <a:r>
              <a:rPr lang="tr-TR" dirty="0" smtClean="0"/>
              <a:t> veya </a:t>
            </a:r>
            <a:r>
              <a:rPr lang="tr-TR" b="1" dirty="0" smtClean="0"/>
              <a:t>“-</a:t>
            </a:r>
            <a:r>
              <a:rPr lang="tr-TR" b="1" dirty="0" err="1" smtClean="0"/>
              <a:t>ma</a:t>
            </a:r>
            <a:r>
              <a:rPr lang="tr-TR" b="1" dirty="0" smtClean="0"/>
              <a:t>,-</a:t>
            </a:r>
            <a:r>
              <a:rPr lang="tr-TR" b="1" dirty="0" err="1" smtClean="0"/>
              <a:t>ış</a:t>
            </a:r>
            <a:r>
              <a:rPr lang="tr-TR" b="1" dirty="0" smtClean="0"/>
              <a:t>,-</a:t>
            </a:r>
            <a:r>
              <a:rPr lang="tr-TR" b="1" dirty="0" err="1" smtClean="0"/>
              <a:t>mak</a:t>
            </a:r>
            <a:r>
              <a:rPr lang="tr-TR" b="1" dirty="0" smtClean="0"/>
              <a:t>”</a:t>
            </a:r>
            <a:r>
              <a:rPr lang="tr-TR" dirty="0" smtClean="0"/>
              <a:t> şeklinde kodlayabiliriz. Bu ekler fillere gelerek onları cümle içinde “isim” yaparlar. İsim-fiiller, fiillerin isim gibi kullanılabilen şekilleridir.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Onunla </a:t>
            </a:r>
            <a:r>
              <a:rPr lang="tr-TR" u="sng" dirty="0" smtClean="0"/>
              <a:t>tanış</a:t>
            </a:r>
            <a:r>
              <a:rPr lang="tr-TR" b="1" u="sng" dirty="0" smtClean="0"/>
              <a:t>ma</a:t>
            </a:r>
            <a:r>
              <a:rPr lang="tr-TR" u="sng" dirty="0" smtClean="0"/>
              <a:t>yı</a:t>
            </a:r>
            <a:r>
              <a:rPr lang="tr-TR" dirty="0" smtClean="0"/>
              <a:t> ben de istiyorum.</a:t>
            </a:r>
          </a:p>
          <a:p>
            <a:r>
              <a:rPr lang="tr-TR" dirty="0" smtClean="0"/>
              <a:t>» Şiir </a:t>
            </a:r>
            <a:r>
              <a:rPr lang="tr-TR" u="sng" dirty="0" smtClean="0"/>
              <a:t>okuy</a:t>
            </a:r>
            <a:r>
              <a:rPr lang="tr-TR" b="1" u="sng" dirty="0" smtClean="0"/>
              <a:t>uş</a:t>
            </a:r>
            <a:r>
              <a:rPr lang="tr-TR" u="sng" dirty="0" smtClean="0"/>
              <a:t>una</a:t>
            </a:r>
            <a:r>
              <a:rPr lang="tr-TR" dirty="0" smtClean="0"/>
              <a:t> herkes hayran kaldı.</a:t>
            </a:r>
          </a:p>
          <a:p>
            <a:r>
              <a:rPr lang="tr-TR" dirty="0" smtClean="0"/>
              <a:t>» Balık </a:t>
            </a:r>
            <a:r>
              <a:rPr lang="tr-TR" u="sng" dirty="0" smtClean="0"/>
              <a:t>tut</a:t>
            </a:r>
            <a:r>
              <a:rPr lang="tr-TR" b="1" u="sng" dirty="0" smtClean="0"/>
              <a:t>mak</a:t>
            </a:r>
            <a:r>
              <a:rPr lang="tr-TR" dirty="0" smtClean="0"/>
              <a:t> bir yetenek işidir.</a:t>
            </a:r>
          </a:p>
          <a:p>
            <a:r>
              <a:rPr lang="tr-TR" dirty="0" smtClean="0"/>
              <a:t>» Evin her tarafını güzelce </a:t>
            </a:r>
            <a:r>
              <a:rPr lang="tr-TR" u="sng" dirty="0" smtClean="0"/>
              <a:t>temizle</a:t>
            </a:r>
            <a:r>
              <a:rPr lang="tr-TR" b="1" u="sng" dirty="0" smtClean="0"/>
              <a:t>me</a:t>
            </a:r>
            <a:r>
              <a:rPr lang="tr-TR" u="sng" dirty="0" smtClean="0"/>
              <a:t>nizi</a:t>
            </a:r>
            <a:r>
              <a:rPr lang="tr-TR" dirty="0" smtClean="0"/>
              <a:t> istiyorum.</a:t>
            </a:r>
          </a:p>
          <a:p>
            <a:r>
              <a:rPr lang="tr-TR" dirty="0" smtClean="0"/>
              <a:t>» Bu köyden </a:t>
            </a:r>
            <a:r>
              <a:rPr lang="tr-TR" u="sng" dirty="0" smtClean="0"/>
              <a:t>ayrıl</a:t>
            </a:r>
            <a:r>
              <a:rPr lang="tr-TR" b="1" u="sng" dirty="0" smtClean="0"/>
              <a:t>mak</a:t>
            </a:r>
            <a:r>
              <a:rPr lang="tr-TR" dirty="0" smtClean="0"/>
              <a:t> bana çok zor gelmişti.</a:t>
            </a:r>
          </a:p>
          <a:p>
            <a:r>
              <a:rPr lang="tr-TR" dirty="0" smtClean="0"/>
              <a:t>» Kitap </a:t>
            </a:r>
            <a:r>
              <a:rPr lang="tr-TR" u="sng" dirty="0" smtClean="0"/>
              <a:t>kaplay</a:t>
            </a:r>
            <a:r>
              <a:rPr lang="tr-TR" b="1" u="sng" dirty="0" smtClean="0"/>
              <a:t>ış</a:t>
            </a:r>
            <a:r>
              <a:rPr lang="tr-TR" u="sng" dirty="0" smtClean="0"/>
              <a:t>ını</a:t>
            </a:r>
            <a:r>
              <a:rPr lang="tr-TR" dirty="0" smtClean="0"/>
              <a:t> beğendim.</a:t>
            </a:r>
          </a:p>
          <a:p>
            <a:r>
              <a:rPr lang="tr-TR" dirty="0" smtClean="0"/>
              <a:t>Yukarıdaki cümlelerde altı çizili sözcükler fiil değil, isim – fiildir. Dikkat ederseniz bunlar “kalem, saygı, ölüm” gibi tam bir isim değil, yapısında eylem anlamı taşıyan bir isimdir. Zaten böyle oldukları için bunlara isim-fiil diyoruz.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2-Sıfat-Fiil(ORTAÇ)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Fiillere getirilen </a:t>
            </a:r>
            <a:r>
              <a:rPr lang="tr-TR" b="1" dirty="0" smtClean="0"/>
              <a:t>“-an, -en, -ası, -esi, -</a:t>
            </a:r>
            <a:r>
              <a:rPr lang="tr-TR" b="1" dirty="0" err="1" smtClean="0"/>
              <a:t>maz</a:t>
            </a:r>
            <a:r>
              <a:rPr lang="tr-TR" b="1" dirty="0" smtClean="0"/>
              <a:t>, -</a:t>
            </a:r>
            <a:r>
              <a:rPr lang="tr-TR" b="1" dirty="0" err="1" smtClean="0"/>
              <a:t>mez</a:t>
            </a:r>
            <a:r>
              <a:rPr lang="tr-TR" b="1" dirty="0" smtClean="0"/>
              <a:t>, -ar, -er, -</a:t>
            </a:r>
            <a:r>
              <a:rPr lang="tr-TR" b="1" dirty="0" err="1" smtClean="0"/>
              <a:t>dık</a:t>
            </a:r>
            <a:r>
              <a:rPr lang="tr-TR" b="1" dirty="0" smtClean="0"/>
              <a:t>, -dik, -</a:t>
            </a:r>
            <a:r>
              <a:rPr lang="tr-TR" b="1" dirty="0" err="1" smtClean="0"/>
              <a:t>duk</a:t>
            </a:r>
            <a:r>
              <a:rPr lang="tr-TR" b="1" dirty="0" smtClean="0"/>
              <a:t>, -dük, -</a:t>
            </a:r>
            <a:r>
              <a:rPr lang="tr-TR" b="1" dirty="0" err="1" smtClean="0"/>
              <a:t>acak</a:t>
            </a:r>
            <a:r>
              <a:rPr lang="tr-TR" b="1" dirty="0" smtClean="0"/>
              <a:t>, -</a:t>
            </a:r>
            <a:r>
              <a:rPr lang="tr-TR" b="1" dirty="0" err="1" smtClean="0"/>
              <a:t>ecek</a:t>
            </a:r>
            <a:r>
              <a:rPr lang="tr-TR" b="1" dirty="0" smtClean="0"/>
              <a:t>, -</a:t>
            </a:r>
            <a:r>
              <a:rPr lang="tr-TR" b="1" dirty="0" err="1" smtClean="0"/>
              <a:t>mış</a:t>
            </a:r>
            <a:r>
              <a:rPr lang="tr-TR" b="1" dirty="0" smtClean="0"/>
              <a:t>, -</a:t>
            </a:r>
            <a:r>
              <a:rPr lang="tr-TR" b="1" dirty="0" err="1" smtClean="0"/>
              <a:t>miş</a:t>
            </a:r>
            <a:r>
              <a:rPr lang="tr-TR" b="1" dirty="0" smtClean="0"/>
              <a:t>, -muş, -</a:t>
            </a:r>
            <a:r>
              <a:rPr lang="tr-TR" b="1" dirty="0" err="1" smtClean="0"/>
              <a:t>müş</a:t>
            </a:r>
            <a:r>
              <a:rPr lang="tr-TR" dirty="0" smtClean="0"/>
              <a:t>” ekleriyle yapılır. Bu ekleri, aklımızda daha kolay kalması için </a:t>
            </a:r>
            <a:r>
              <a:rPr lang="tr-TR" b="1" dirty="0" smtClean="0"/>
              <a:t>“-an,-ası,-</a:t>
            </a:r>
            <a:r>
              <a:rPr lang="tr-TR" b="1" dirty="0" err="1" smtClean="0"/>
              <a:t>mez</a:t>
            </a:r>
            <a:r>
              <a:rPr lang="tr-TR" b="1" dirty="0" smtClean="0"/>
              <a:t>,-ar,-dik,-</a:t>
            </a:r>
            <a:r>
              <a:rPr lang="tr-TR" b="1" dirty="0" err="1" smtClean="0"/>
              <a:t>ecek</a:t>
            </a:r>
            <a:r>
              <a:rPr lang="tr-TR" b="1" dirty="0" smtClean="0"/>
              <a:t>,-</a:t>
            </a:r>
            <a:r>
              <a:rPr lang="tr-TR" b="1" dirty="0" err="1" smtClean="0"/>
              <a:t>miş</a:t>
            </a:r>
            <a:r>
              <a:rPr lang="tr-TR" b="1" dirty="0" smtClean="0"/>
              <a:t>“</a:t>
            </a:r>
            <a:r>
              <a:rPr lang="tr-TR" dirty="0" smtClean="0"/>
              <a:t> şeklinde kodlayabiliriz. Çoğu zaman sıfat görevinde kullanılırlar. Varlıkları niteledikleri için sıfat, yan cümlecik kurdukları için de fiil sayılan kelimelerdir.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 </a:t>
            </a:r>
            <a:r>
              <a:rPr lang="tr-TR" u="sng" dirty="0" smtClean="0"/>
              <a:t>Çalış</a:t>
            </a:r>
            <a:r>
              <a:rPr lang="tr-TR" b="1" u="sng" dirty="0" smtClean="0"/>
              <a:t>an</a:t>
            </a:r>
            <a:r>
              <a:rPr lang="tr-TR" dirty="0" smtClean="0"/>
              <a:t> </a:t>
            </a:r>
            <a:r>
              <a:rPr lang="tr-TR" u="sng" dirty="0" smtClean="0"/>
              <a:t>öğrenci</a:t>
            </a:r>
            <a:r>
              <a:rPr lang="tr-TR" dirty="0" smtClean="0"/>
              <a:t> derslerinde başarılı olur.</a:t>
            </a:r>
            <a:br>
              <a:rPr lang="tr-TR" dirty="0" smtClean="0"/>
            </a:br>
            <a:r>
              <a:rPr lang="tr-TR" dirty="0" smtClean="0"/>
              <a:t>sıfat-fiil    isim</a:t>
            </a:r>
          </a:p>
          <a:p>
            <a:r>
              <a:rPr lang="tr-TR" dirty="0" smtClean="0"/>
              <a:t>cümlesinde “çalış-” fiili “-an” sıfat – fiil ekini almıştır. Görüldüğü gibi “çalışan” sözcüğü “öğrenci” ismini anlamca tamamlamıştır. Yani sıfat görevinde kullanılmıştır. Dolayısıyla “çalışan” sözcüğü sıfat-fiildir.</a:t>
            </a:r>
          </a:p>
          <a:p>
            <a:r>
              <a:rPr lang="tr-TR" dirty="0" smtClean="0"/>
              <a:t>» </a:t>
            </a:r>
            <a:r>
              <a:rPr lang="tr-TR" u="sng" dirty="0" smtClean="0"/>
              <a:t>Yaralan</a:t>
            </a:r>
            <a:r>
              <a:rPr lang="tr-TR" b="1" u="sng" dirty="0" smtClean="0"/>
              <a:t>an</a:t>
            </a:r>
            <a:r>
              <a:rPr lang="tr-TR" dirty="0" smtClean="0"/>
              <a:t> yolcular hastaneye kaldırıldı.</a:t>
            </a:r>
          </a:p>
          <a:p>
            <a:r>
              <a:rPr lang="tr-TR" dirty="0" smtClean="0"/>
              <a:t>» Bu </a:t>
            </a:r>
            <a:r>
              <a:rPr lang="tr-TR" u="sng" dirty="0" smtClean="0"/>
              <a:t>kırıl</a:t>
            </a:r>
            <a:r>
              <a:rPr lang="tr-TR" b="1" u="sng" dirty="0" smtClean="0"/>
              <a:t>ası</a:t>
            </a:r>
            <a:r>
              <a:rPr lang="tr-TR" dirty="0" smtClean="0"/>
              <a:t> ellerinle mi vurdun minicik yavruya?</a:t>
            </a:r>
          </a:p>
          <a:p>
            <a:r>
              <a:rPr lang="tr-TR" dirty="0" smtClean="0"/>
              <a:t>» </a:t>
            </a:r>
            <a:r>
              <a:rPr lang="tr-TR" u="sng" dirty="0" smtClean="0"/>
              <a:t>Dönül</a:t>
            </a:r>
            <a:r>
              <a:rPr lang="tr-TR" b="1" u="sng" dirty="0" smtClean="0"/>
              <a:t>mez</a:t>
            </a:r>
            <a:r>
              <a:rPr lang="tr-TR" dirty="0" smtClean="0"/>
              <a:t> akşamın ufkundayız, vakit çok geç.</a:t>
            </a:r>
          </a:p>
          <a:p>
            <a:r>
              <a:rPr lang="tr-TR" dirty="0" smtClean="0"/>
              <a:t>» </a:t>
            </a:r>
            <a:r>
              <a:rPr lang="tr-TR" u="sng" dirty="0" smtClean="0"/>
              <a:t>İnanıl</a:t>
            </a:r>
            <a:r>
              <a:rPr lang="tr-TR" b="1" u="sng" dirty="0" smtClean="0"/>
              <a:t>ır</a:t>
            </a:r>
            <a:r>
              <a:rPr lang="tr-TR" dirty="0" smtClean="0"/>
              <a:t> bir olay değil yaşadığımız.</a:t>
            </a:r>
          </a:p>
          <a:p>
            <a:r>
              <a:rPr lang="tr-TR" dirty="0" smtClean="0"/>
              <a:t>» Akşama kadar </a:t>
            </a:r>
            <a:r>
              <a:rPr lang="tr-TR" u="sng" dirty="0" smtClean="0"/>
              <a:t>arama</a:t>
            </a:r>
            <a:r>
              <a:rPr lang="tr-TR" b="1" u="sng" dirty="0" smtClean="0"/>
              <a:t>dık</a:t>
            </a:r>
            <a:r>
              <a:rPr lang="tr-TR" dirty="0" smtClean="0"/>
              <a:t> yer bırakmamışlar.</a:t>
            </a:r>
          </a:p>
          <a:p>
            <a:r>
              <a:rPr lang="tr-TR" dirty="0" smtClean="0"/>
              <a:t>» </a:t>
            </a:r>
            <a:r>
              <a:rPr lang="tr-TR" u="sng" dirty="0" smtClean="0"/>
              <a:t>Sarar</a:t>
            </a:r>
            <a:r>
              <a:rPr lang="tr-TR" b="1" u="sng" dirty="0" smtClean="0"/>
              <a:t>mış</a:t>
            </a:r>
            <a:r>
              <a:rPr lang="tr-TR" dirty="0" smtClean="0"/>
              <a:t> yapraklar her tarafı kaplamış.</a:t>
            </a:r>
          </a:p>
          <a:p>
            <a:r>
              <a:rPr lang="tr-TR" dirty="0" smtClean="0"/>
              <a:t>Yukarıdaki cümlelerde altı çizili sözcükler sıfat-fiildir.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177</Words>
  <PresentationFormat>Ekran Gösterisi (4:3)</PresentationFormat>
  <Paragraphs>63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Fiilimsi(Eylemsi)</vt:lpstr>
      <vt:lpstr>Fiilimsi Nedir?</vt:lpstr>
      <vt:lpstr>Fiilimsi ekleri</vt:lpstr>
      <vt:lpstr>Fiilimsinin özellikleri</vt:lpstr>
      <vt:lpstr>Fiilimsi Türleri</vt:lpstr>
      <vt:lpstr>1-İsim-Fiil(Mastar)</vt:lpstr>
      <vt:lpstr>Örnekler:</vt:lpstr>
      <vt:lpstr>2-Sıfat-Fiil(ORTAÇ)</vt:lpstr>
      <vt:lpstr>Örnekler:</vt:lpstr>
      <vt:lpstr>3-Zarf-FİİL(Bağ-Fiil)</vt:lpstr>
      <vt:lpstr>Örnekler: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2016-04-17T17:03:54Z</dcterms:created>
  <dcterms:modified xsi:type="dcterms:W3CDTF">2016-04-17T18:15:15Z</dcterms:modified>
  <cp:category>www.sorubak.com</cp:category>
</cp:coreProperties>
</file>