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57" r:id="rId3"/>
    <p:sldId id="29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89" r:id="rId21"/>
    <p:sldId id="274" r:id="rId22"/>
    <p:sldId id="288" r:id="rId23"/>
    <p:sldId id="287" r:id="rId24"/>
    <p:sldId id="292" r:id="rId25"/>
    <p:sldId id="275" r:id="rId26"/>
    <p:sldId id="276" r:id="rId27"/>
    <p:sldId id="277" r:id="rId28"/>
    <p:sldId id="278" r:id="rId29"/>
    <p:sldId id="279" r:id="rId30"/>
    <p:sldId id="280" r:id="rId31"/>
    <p:sldId id="281" r:id="rId32"/>
    <p:sldId id="282" r:id="rId33"/>
    <p:sldId id="290" r:id="rId34"/>
    <p:sldId id="286" r:id="rId35"/>
    <p:sldId id="285" r:id="rId36"/>
    <p:sldId id="283" r:id="rId37"/>
    <p:sldId id="284" r:id="rId3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p:scale>
          <a:sx n="76" d="100"/>
          <a:sy n="76" d="100"/>
        </p:scale>
        <p:origin x="-1374"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A5BA2E-2166-4477-8EED-E7C58198E26B}" type="datetimeFigureOut">
              <a:rPr lang="tr-TR" smtClean="0"/>
              <a:pPr/>
              <a:t>11.05.2016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A30FEB-37FF-4552-982C-6FB2417F6226}" type="slidenum">
              <a:rPr lang="tr-TR" smtClean="0"/>
              <a:pPr/>
              <a:t>‹#›</a:t>
            </a:fld>
            <a:endParaRPr lang="tr-TR"/>
          </a:p>
        </p:txBody>
      </p:sp>
    </p:spTree>
    <p:extLst>
      <p:ext uri="{BB962C8B-B14F-4D97-AF65-F5344CB8AC3E}">
        <p14:creationId xmlns:p14="http://schemas.microsoft.com/office/powerpoint/2010/main" xmlns="" val="3369718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66A30FEB-37FF-4552-982C-6FB2417F6226}" type="slidenum">
              <a:rPr lang="tr-TR" smtClean="0"/>
              <a:pPr/>
              <a:t>37</a:t>
            </a:fld>
            <a:endParaRPr lang="tr-TR"/>
          </a:p>
        </p:txBody>
      </p:sp>
    </p:spTree>
    <p:extLst>
      <p:ext uri="{BB962C8B-B14F-4D97-AF65-F5344CB8AC3E}">
        <p14:creationId xmlns:p14="http://schemas.microsoft.com/office/powerpoint/2010/main" xmlns="" val="707254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slow">
    <p:wheel spokes="2"/>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E8011335-5005-417E-A6EB-626FEE580876}"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wheel spokes="2"/>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Tree>
  </p:cSld>
  <p:clrMapOvr>
    <a:masterClrMapping/>
  </p:clrMapOvr>
  <p:transition spd="slow">
    <p:wheel spokes="2"/>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B8DCAEC1-4F7A-44A5-93E2-47751D212BE5}"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E8011335-5005-417E-A6EB-626FEE580876}"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slow">
    <p:wheel spokes="2"/>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8DCAEC1-4F7A-44A5-93E2-47751D212BE5}" type="datetimeFigureOut">
              <a:rPr lang="tr-TR" smtClean="0"/>
              <a:pPr/>
              <a:t>11.05.2016</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8011335-5005-417E-A6EB-626FEE580876}"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heel spokes="2"/>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listelist.com/namik-kemal-hayati/"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s://tr.wikipedia.org/wiki/Jean_Cocteau" TargetMode="External"/><Relationship Id="rId3" Type="http://schemas.openxmlformats.org/officeDocument/2006/relationships/hyperlink" Target="https://tr.wikipedia.org/wiki/Tiyatro" TargetMode="External"/><Relationship Id="rId7" Type="http://schemas.openxmlformats.org/officeDocument/2006/relationships/hyperlink" Target="https://tr.wikipedia.org/wiki/1962" TargetMode="External"/><Relationship Id="rId2" Type="http://schemas.openxmlformats.org/officeDocument/2006/relationships/hyperlink" Target="https://tr.wikipedia.org/wiki/27_Mart" TargetMode="External"/><Relationship Id="rId1" Type="http://schemas.openxmlformats.org/officeDocument/2006/relationships/slideLayout" Target="../slideLayouts/slideLayout2.xml"/><Relationship Id="rId6" Type="http://schemas.openxmlformats.org/officeDocument/2006/relationships/hyperlink" Target="https://tr.wikipedia.org/wiki/Evrensel" TargetMode="External"/><Relationship Id="rId5" Type="http://schemas.openxmlformats.org/officeDocument/2006/relationships/hyperlink" Target="https://tr.wikipedia.org/wiki/Yazar" TargetMode="External"/><Relationship Id="rId4" Type="http://schemas.openxmlformats.org/officeDocument/2006/relationships/hyperlink" Target="https://tr.wikipedia.org/wiki/Y%C3%B6netmen" TargetMode="External"/><Relationship Id="rId9" Type="http://schemas.openxmlformats.org/officeDocument/2006/relationships/hyperlink" Target="https://tr.wikipedia.org/wiki/Fransa"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tiyatro-perdesi.jpg"/>
          <p:cNvPicPr>
            <a:picLocks noChangeAspect="1"/>
          </p:cNvPicPr>
          <p:nvPr/>
        </p:nvPicPr>
        <p:blipFill>
          <a:blip r:embed="rId2" cstate="print"/>
          <a:stretch>
            <a:fillRect/>
          </a:stretch>
        </p:blipFill>
        <p:spPr>
          <a:xfrm>
            <a:off x="-428660" y="8001032"/>
            <a:ext cx="9144000" cy="6858000"/>
          </a:xfrm>
          <a:prstGeom prst="rect">
            <a:avLst/>
          </a:prstGeom>
        </p:spPr>
      </p:pic>
      <p:pic>
        <p:nvPicPr>
          <p:cNvPr id="6" name="5 Resim" descr="tiyatro-perdesi.jpg"/>
          <p:cNvPicPr>
            <a:picLocks noChangeAspect="1"/>
          </p:cNvPicPr>
          <p:nvPr/>
        </p:nvPicPr>
        <p:blipFill>
          <a:blip r:embed="rId2" cstate="print"/>
          <a:stretch>
            <a:fillRect/>
          </a:stretch>
        </p:blipFill>
        <p:spPr>
          <a:xfrm>
            <a:off x="0" y="0"/>
            <a:ext cx="9144000" cy="6858001"/>
          </a:xfrm>
          <a:prstGeom prst="rect">
            <a:avLst/>
          </a:prstGeom>
        </p:spPr>
      </p:pic>
      <p:sp>
        <p:nvSpPr>
          <p:cNvPr id="2" name="1 Başlık"/>
          <p:cNvSpPr>
            <a:spLocks noGrp="1"/>
          </p:cNvSpPr>
          <p:nvPr>
            <p:ph type="ctrTitle"/>
          </p:nvPr>
        </p:nvSpPr>
        <p:spPr>
          <a:xfrm>
            <a:off x="1500166" y="1643050"/>
            <a:ext cx="7000924" cy="2286016"/>
          </a:xfrm>
        </p:spPr>
        <p:txBody>
          <a:bodyPr>
            <a:noAutofit/>
          </a:bodyPr>
          <a:lstStyle/>
          <a:p>
            <a:r>
              <a:rPr lang="tr-TR" sz="13000" dirty="0" smtClean="0">
                <a:solidFill>
                  <a:srgbClr val="C00000"/>
                </a:solidFill>
              </a:rPr>
              <a:t>TİYATRO</a:t>
            </a:r>
            <a:endParaRPr lang="tr-TR" sz="13000" dirty="0">
              <a:solidFill>
                <a:srgbClr val="C00000"/>
              </a:solidFill>
            </a:endParaRPr>
          </a:p>
        </p:txBody>
      </p:sp>
    </p:spTree>
  </p:cSld>
  <p:clrMapOvr>
    <a:masterClrMapping/>
  </p:clrMapOvr>
  <p:transition spd="slow">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7. Orta Çağ’da gelen ilk yasak</a:t>
            </a:r>
          </a:p>
          <a:p>
            <a:r>
              <a:rPr lang="tr-TR" dirty="0" smtClean="0"/>
              <a:t>Bir süre sonra önce Roma’ya buradan da Avrupa’ya yayılan Hıristiyanlık, hem eski Yunan Tiyatrosu’nu hem de yeni Roma Tiyatrosu’nu yasakladı. Böylece tiyatro sanatı, aşağı yukarı bin yıl süren Orta Çağ’da unutulup ortadan kalktı.</a:t>
            </a:r>
            <a:endParaRPr lang="tr-TR" dirty="0"/>
          </a:p>
        </p:txBody>
      </p:sp>
    </p:spTree>
  </p:cSld>
  <p:clrMapOvr>
    <a:masterClrMapping/>
  </p:clrMapOvr>
  <p:transition spd="slow">
    <p:wheel spokes="2"/>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u="sng" dirty="0" smtClean="0">
                <a:solidFill>
                  <a:schemeClr val="bg2">
                    <a:lumMod val="50000"/>
                  </a:schemeClr>
                </a:solidFill>
              </a:rPr>
              <a:t>8. Rönesans’la başlayan gelişme</a:t>
            </a:r>
          </a:p>
          <a:p>
            <a:r>
              <a:rPr lang="tr-TR" sz="3000" dirty="0" smtClean="0"/>
              <a:t>Büyük oyun yazarlarının yetişmesi için derebeyliğin, şövalyeliğin, kilise devletinin yıkılıp gitmesi; matbaanın, Reform’un, Rönesans’ın üzerinden epeyce zaman geçmesi gerekti. Rönesans ile birlikte tiyatro yazarları, binaları ve seyircisi giderek çoğalmaya başladı ve tiyatro öteki Avrupa ülkelerine de yayıldı. Rönesans’tan bu yana, eski Yunan Tiyatrosu’nun tesiriyle, modern tiyatro büyük bir gelişme gösterdi.</a:t>
            </a:r>
            <a:endParaRPr lang="tr-TR" sz="3000" dirty="0"/>
          </a:p>
        </p:txBody>
      </p:sp>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u="sng" dirty="0" smtClean="0">
                <a:solidFill>
                  <a:schemeClr val="bg2">
                    <a:lumMod val="50000"/>
                  </a:schemeClr>
                </a:solidFill>
              </a:rPr>
              <a:t>9. Meddah – Karagöz – Orta oyunu</a:t>
            </a:r>
          </a:p>
          <a:p>
            <a:r>
              <a:rPr lang="tr-TR" sz="3000" dirty="0" smtClean="0"/>
              <a:t>Türk toplumunda ise Tanzimat’a gelene kadar geleneksel tiyatro başlığı altında genellikle kukla, meddah, Karagöz, orta oyunu ve köy seyirlik oyunu gibi gösteri türleri yer alıyordu. Şarkı, dans ve söz oyunlarına dayanan geleneksel tiyatro, güldürü öğesi ön planda olan, genellikle sahnesiz ve doğmaca bir tiyatroydu. Bunlardan seyirlik köy oyunlarının kökeni ise tarih öncesi bolluk törenlerine ve ilkel inançlara uzanır.</a:t>
            </a:r>
            <a:endParaRPr lang="tr-TR" sz="3000" dirty="0"/>
          </a:p>
        </p:txBody>
      </p:sp>
    </p:spTree>
  </p:cSld>
  <p:clrMapOvr>
    <a:masterClrMapping/>
  </p:clrMapOvr>
  <p:transition spd="slow">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10. İlk eser: Şair Evlenmesi</a:t>
            </a:r>
          </a:p>
          <a:p>
            <a:r>
              <a:rPr lang="tr-TR" dirty="0" smtClean="0"/>
              <a:t>Tanzimat’la birlikte toplumsal yaşamın yanı sıra sanatta, özellikle tiyatroda da Batılı bir anlayış benimsenmişti. Türk Tiyatrosu’nun ilk eseri, 1860 yılında </a:t>
            </a:r>
            <a:r>
              <a:rPr lang="tr-TR" b="1" dirty="0" smtClean="0"/>
              <a:t>Şinasi</a:t>
            </a:r>
            <a:r>
              <a:rPr lang="tr-TR" dirty="0" smtClean="0"/>
              <a:t> tarafından yazılan ve tek perdelik bir komedi olan “Şair </a:t>
            </a:r>
            <a:r>
              <a:rPr lang="tr-TR" dirty="0" err="1" smtClean="0"/>
              <a:t>Evlenmesi”ydi</a:t>
            </a:r>
            <a:r>
              <a:rPr lang="tr-TR" dirty="0" smtClean="0"/>
              <a:t>.</a:t>
            </a:r>
            <a:endParaRPr lang="tr-TR" b="1" u="sng" dirty="0">
              <a:solidFill>
                <a:schemeClr val="bg2">
                  <a:lumMod val="50000"/>
                </a:schemeClr>
              </a:solidFill>
            </a:endParaRPr>
          </a:p>
        </p:txBody>
      </p:sp>
    </p:spTree>
  </p:cSld>
  <p:clrMapOvr>
    <a:masterClrMapping/>
  </p:clrMapOvr>
  <p:transition spd="slow">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u="sng" dirty="0" smtClean="0">
                <a:solidFill>
                  <a:schemeClr val="bg2">
                    <a:lumMod val="50000"/>
                  </a:schemeClr>
                </a:solidFill>
              </a:rPr>
              <a:t>11. İlk sahneyi açan: Güllü </a:t>
            </a:r>
            <a:r>
              <a:rPr lang="tr-TR" b="1" u="sng" dirty="0" err="1" smtClean="0">
                <a:solidFill>
                  <a:schemeClr val="bg2">
                    <a:lumMod val="50000"/>
                  </a:schemeClr>
                </a:solidFill>
              </a:rPr>
              <a:t>Agop</a:t>
            </a:r>
            <a:endParaRPr lang="tr-TR" b="1" u="sng" dirty="0" smtClean="0">
              <a:solidFill>
                <a:schemeClr val="bg2">
                  <a:lumMod val="50000"/>
                </a:schemeClr>
              </a:solidFill>
            </a:endParaRPr>
          </a:p>
          <a:p>
            <a:r>
              <a:rPr lang="tr-TR" dirty="0" smtClean="0"/>
              <a:t>İstanbul’da ilk yerli tiyatro topluluğunu kuran </a:t>
            </a:r>
            <a:r>
              <a:rPr lang="tr-TR" b="1" dirty="0" smtClean="0"/>
              <a:t>Güllü </a:t>
            </a:r>
            <a:r>
              <a:rPr lang="tr-TR" b="1" dirty="0" err="1" smtClean="0"/>
              <a:t>Agop</a:t>
            </a:r>
            <a:r>
              <a:rPr lang="tr-TR" dirty="0" smtClean="0"/>
              <a:t>, Tanzimat’ın getirdiği olumlu hava içinde yetişmiş ve ilk adı “Asya Kumpanyası” olan topluluğa “Osmanlı Tiyatrosu” adını koyarak, Müslüman nüfusun daha yoğun olduğu İstanbul yakasındaki </a:t>
            </a:r>
            <a:r>
              <a:rPr lang="tr-TR" dirty="0" err="1" smtClean="0"/>
              <a:t>Gedikpaşa</a:t>
            </a:r>
            <a:r>
              <a:rPr lang="tr-TR" dirty="0" smtClean="0"/>
              <a:t> Tiyatrosu’nda temsiller vermeye başlamıştır.</a:t>
            </a:r>
            <a:endParaRPr lang="tr-TR" dirty="0"/>
          </a:p>
        </p:txBody>
      </p:sp>
    </p:spTree>
  </p:cSld>
  <p:clrMapOvr>
    <a:masterClrMapping/>
  </p:clrMapOvr>
  <p:transition spd="slow">
    <p:wheel spokes="2"/>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12. Kadınlara yasaklanan tiyatro</a:t>
            </a:r>
          </a:p>
          <a:p>
            <a:r>
              <a:rPr lang="tr-TR" dirty="0" smtClean="0"/>
              <a:t>Müslüman Türk kadınlarının tiyatroya gitmesinin hoş karşılanmadığı bir ortamda, Güllü </a:t>
            </a:r>
            <a:r>
              <a:rPr lang="tr-TR" dirty="0" err="1" smtClean="0"/>
              <a:t>Agop</a:t>
            </a:r>
            <a:r>
              <a:rPr lang="tr-TR" dirty="0" smtClean="0"/>
              <a:t> kadınlar için kafesli bölmeler yaptırtmış, ama gene de kadınların tiyatroya gitmesinin sık sık yasaklandığı görülmüştür.</a:t>
            </a:r>
            <a:endParaRPr lang="tr-TR" dirty="0"/>
          </a:p>
        </p:txBody>
      </p:sp>
    </p:spTree>
  </p:cSld>
  <p:clrMapOvr>
    <a:masterClrMapping/>
  </p:clrMapOvr>
  <p:transition spd="slow">
    <p:wheel spokes="2"/>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b="1" u="sng" dirty="0" smtClean="0">
                <a:solidFill>
                  <a:schemeClr val="bg2">
                    <a:lumMod val="50000"/>
                  </a:schemeClr>
                </a:solidFill>
              </a:rPr>
              <a:t>13. </a:t>
            </a:r>
            <a:r>
              <a:rPr lang="tr-TR" b="1" u="sng" dirty="0" err="1" smtClean="0">
                <a:solidFill>
                  <a:schemeClr val="bg2">
                    <a:lumMod val="50000"/>
                  </a:schemeClr>
                </a:solidFill>
              </a:rPr>
              <a:t>Moliére’den</a:t>
            </a:r>
            <a:r>
              <a:rPr lang="tr-TR" b="1" u="sng" dirty="0" smtClean="0">
                <a:solidFill>
                  <a:schemeClr val="bg2">
                    <a:lumMod val="50000"/>
                  </a:schemeClr>
                </a:solidFill>
              </a:rPr>
              <a:t> uyarlanan komediler</a:t>
            </a:r>
          </a:p>
          <a:p>
            <a:r>
              <a:rPr lang="tr-TR" sz="3000" dirty="0" smtClean="0"/>
              <a:t>O dönem Osmanlı Tiyatrosu’nda; </a:t>
            </a:r>
            <a:r>
              <a:rPr lang="tr-TR" sz="3000" dirty="0" smtClean="0">
                <a:hlinkClick r:id="rId2" tooltip="Namık Kemal"/>
              </a:rPr>
              <a:t>Namık Kemal</a:t>
            </a:r>
            <a:r>
              <a:rPr lang="tr-TR" sz="3000" dirty="0" smtClean="0"/>
              <a:t>, </a:t>
            </a:r>
            <a:r>
              <a:rPr lang="tr-TR" sz="3000" b="1" dirty="0" err="1" smtClean="0"/>
              <a:t>Ahmed</a:t>
            </a:r>
            <a:r>
              <a:rPr lang="tr-TR" sz="3000" b="1" dirty="0" smtClean="0"/>
              <a:t> Mithat Efendi</a:t>
            </a:r>
            <a:r>
              <a:rPr lang="tr-TR" sz="3000" dirty="0" smtClean="0"/>
              <a:t>, </a:t>
            </a:r>
            <a:r>
              <a:rPr lang="tr-TR" sz="3000" b="1" dirty="0" err="1" smtClean="0"/>
              <a:t>Abdülhak</a:t>
            </a:r>
            <a:r>
              <a:rPr lang="tr-TR" sz="3000" b="1" dirty="0" smtClean="0"/>
              <a:t> </a:t>
            </a:r>
            <a:r>
              <a:rPr lang="tr-TR" sz="3000" b="1" dirty="0" err="1" smtClean="0"/>
              <a:t>Hamid</a:t>
            </a:r>
            <a:r>
              <a:rPr lang="tr-TR" sz="3000" dirty="0" smtClean="0"/>
              <a:t>,</a:t>
            </a:r>
            <a:r>
              <a:rPr lang="tr-TR" sz="3000" b="1" dirty="0" err="1" smtClean="0"/>
              <a:t>Recaizade</a:t>
            </a:r>
            <a:r>
              <a:rPr lang="tr-TR" sz="3000" b="1" dirty="0" smtClean="0"/>
              <a:t> Mahmut Ekrem</a:t>
            </a:r>
            <a:r>
              <a:rPr lang="tr-TR" sz="3000" dirty="0" smtClean="0"/>
              <a:t> gibi ünlü şair ve yazarların yapıtları; </a:t>
            </a:r>
            <a:r>
              <a:rPr lang="tr-TR" sz="3000" b="1" dirty="0" err="1" smtClean="0"/>
              <a:t>Ahmed</a:t>
            </a:r>
            <a:r>
              <a:rPr lang="tr-TR" sz="3000" b="1" dirty="0" smtClean="0"/>
              <a:t> </a:t>
            </a:r>
            <a:r>
              <a:rPr lang="tr-TR" sz="3000" b="1" dirty="0" err="1" smtClean="0"/>
              <a:t>Vefik</a:t>
            </a:r>
            <a:r>
              <a:rPr lang="tr-TR" sz="3000" b="1" dirty="0" smtClean="0"/>
              <a:t> Paşa</a:t>
            </a:r>
            <a:r>
              <a:rPr lang="tr-TR" sz="3000" dirty="0" smtClean="0"/>
              <a:t>‘</a:t>
            </a:r>
            <a:r>
              <a:rPr lang="tr-TR" sz="3000" dirty="0" err="1" smtClean="0"/>
              <a:t>nın</a:t>
            </a:r>
            <a:r>
              <a:rPr lang="tr-TR" sz="3000" dirty="0" smtClean="0"/>
              <a:t> usta işi “Hastalık Hastası”, “Kibarlık Budalası”, “Cimri” gibi </a:t>
            </a:r>
            <a:r>
              <a:rPr lang="tr-TR" sz="3000" dirty="0" err="1" smtClean="0"/>
              <a:t>Moliére</a:t>
            </a:r>
            <a:r>
              <a:rPr lang="tr-TR" sz="3000" dirty="0" smtClean="0"/>
              <a:t> uyarlamaları; özellikle ünlü Fransız melodram, güldürü ve vodvillerinin çevirileri; kantolar; müzikli oyunlar ve operetler </a:t>
            </a:r>
            <a:r>
              <a:rPr lang="tr-TR" sz="3000" dirty="0" err="1" smtClean="0"/>
              <a:t>sa</a:t>
            </a:r>
            <a:endParaRPr lang="tr-TR" sz="3000" dirty="0"/>
          </a:p>
        </p:txBody>
      </p:sp>
    </p:spTree>
  </p:cSld>
  <p:clrMapOvr>
    <a:masterClrMapping/>
  </p:clrMapOvr>
  <p:transition spd="slow">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it-IT" b="1" u="sng" dirty="0" smtClean="0">
                <a:solidFill>
                  <a:schemeClr val="bg2">
                    <a:lumMod val="50000"/>
                  </a:schemeClr>
                </a:solidFill>
              </a:rPr>
              <a:t>14. Tiyatronun duayeni Muhsin Ertuğrul</a:t>
            </a:r>
          </a:p>
          <a:p>
            <a:r>
              <a:rPr lang="tr-TR" sz="2800" dirty="0" smtClean="0"/>
              <a:t>Cumhuriyet döneminde, tiyatroda Batı modelini benimseyen Türkiye, gerek tiyatronun kurumsallaşması gerekse oyun yazarlığının gelişmesi bakımından önemli atılımlara sahne oldu. Tiyatroyu Türkiye’de çağdaş bir sanat alanına dönüştürme yolunda ilk büyük katkı ünlü tiyatro ve sinema adamı </a:t>
            </a:r>
            <a:r>
              <a:rPr lang="tr-TR" sz="2800" b="1" dirty="0" smtClean="0"/>
              <a:t>Muhsin Ertuğrul</a:t>
            </a:r>
            <a:r>
              <a:rPr lang="tr-TR" sz="2800" dirty="0" smtClean="0"/>
              <a:t>‘dan geldi.</a:t>
            </a:r>
            <a:endParaRPr lang="tr-TR" sz="2800" dirty="0"/>
          </a:p>
        </p:txBody>
      </p:sp>
    </p:spTree>
  </p:cSld>
  <p:clrMapOvr>
    <a:masterClrMapping/>
  </p:clrMapOvr>
  <p:transition spd="slow">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u="sng" dirty="0" smtClean="0">
                <a:solidFill>
                  <a:schemeClr val="bg2">
                    <a:lumMod val="50000"/>
                  </a:schemeClr>
                </a:solidFill>
              </a:rPr>
              <a:t>15. İlk adım Darülbedayi</a:t>
            </a:r>
          </a:p>
          <a:p>
            <a:r>
              <a:rPr lang="tr-TR" dirty="0" smtClean="0"/>
              <a:t>1927’de </a:t>
            </a:r>
            <a:r>
              <a:rPr lang="tr-TR" dirty="0" err="1" smtClean="0"/>
              <a:t>Darülbedayi’nin</a:t>
            </a:r>
            <a:r>
              <a:rPr lang="tr-TR" dirty="0" smtClean="0"/>
              <a:t> başına geçen </a:t>
            </a:r>
            <a:r>
              <a:rPr lang="tr-TR" b="1" dirty="0" smtClean="0"/>
              <a:t>Ertuğrul</a:t>
            </a:r>
            <a:r>
              <a:rPr lang="tr-TR" dirty="0" smtClean="0"/>
              <a:t>, yerli yazarları yüreklendirmesiyle; izleyiciye sunduğu çağdaş çeviri oyunlarla; sahneleme, oyunculuk ve dekor kullanımında güncel anlayışı yerleştirmesiyle; yetişmelerine katkıda bulunduğu kadın ve erkek oyuncularla bugünkü Türk Tiyatrosu’nun temellerini attı.</a:t>
            </a:r>
            <a:endParaRPr lang="tr-TR" dirty="0"/>
          </a:p>
        </p:txBody>
      </p:sp>
    </p:spTree>
  </p:cSld>
  <p:clrMapOvr>
    <a:masterClrMapping/>
  </p:clrMapOvr>
  <p:transition spd="slow">
    <p:split orient="ver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b="1" u="sng" dirty="0" smtClean="0">
                <a:solidFill>
                  <a:schemeClr val="bg2">
                    <a:lumMod val="50000"/>
                  </a:schemeClr>
                </a:solidFill>
              </a:rPr>
              <a:t>16. Kutlu Olsun!</a:t>
            </a:r>
          </a:p>
          <a:p>
            <a:r>
              <a:rPr lang="tr-TR" dirty="0" smtClean="0"/>
              <a:t>1940’lardan 1970’lere kadar gerek devlet eliyle gerekse özel tiyatrolarca büyük gelişme gösteren Türk Tiyatrosu, ne yazık ki 1970’lerin ortalarında televizyonun toplum hayatına girmesi ve yaşanan siyasal olaylar sonucunda sarsıntıya uğramıştır. Bu dönemde pek çok özel tiyatro kapanmış, yeni açılanların bir bölümü de başarılı olamamıştı. 1980’lerin ortalarından bu yana tiyatrolar yeniden bir canlanma dönemine girmiştir. Bu dönemin uzun olması dileğiyle, Dünya Tiyatro Günü’nü kutluyoruz.</a:t>
            </a:r>
            <a:endParaRPr lang="tr-TR" dirty="0"/>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457200"/>
            <a:ext cx="8686800" cy="685784"/>
          </a:xfrm>
        </p:spPr>
        <p:txBody>
          <a:bodyPr>
            <a:noAutofit/>
          </a:bodyPr>
          <a:lstStyle/>
          <a:p>
            <a:r>
              <a:rPr lang="tr-TR" sz="5400" dirty="0" smtClean="0"/>
              <a:t>Tiyatro nedir </a:t>
            </a:r>
            <a:endParaRPr lang="tr-TR" sz="5400" dirty="0"/>
          </a:p>
        </p:txBody>
      </p:sp>
      <p:sp>
        <p:nvSpPr>
          <p:cNvPr id="3" name="2 İçerik Yer Tutucusu"/>
          <p:cNvSpPr>
            <a:spLocks noGrp="1"/>
          </p:cNvSpPr>
          <p:nvPr>
            <p:ph idx="1"/>
          </p:nvPr>
        </p:nvSpPr>
        <p:spPr/>
        <p:txBody>
          <a:bodyPr>
            <a:normAutofit fontScale="85000" lnSpcReduction="20000"/>
          </a:bodyPr>
          <a:lstStyle/>
          <a:p>
            <a:r>
              <a:rPr lang="tr-TR" sz="3500" dirty="0" err="1" smtClean="0"/>
              <a:t>Tiyato</a:t>
            </a:r>
            <a:r>
              <a:rPr lang="tr-TR" sz="3500" dirty="0" smtClean="0"/>
              <a:t>,bir sahnede, seyirciler önünde oyuncuların sergilenmesi amacıyla hazırlanmış gösterilerdir. Farklı bir şekilde duyguların ve olayların hareket (jest)ve konuşmalarla anlatılmasıdır. Genel olarak temsil edilen eser anlamında da kullanılır.</a:t>
            </a:r>
          </a:p>
          <a:p>
            <a:r>
              <a:rPr lang="tr-TR" sz="3500" dirty="0" smtClean="0"/>
              <a:t>Tiyatro, bir sahne sanatıdır. Tiyatro eseri, olayları oluş yoluyla gösterir. Bu yönüyle konuşma ve eyleme dayanan bir gösteri sanatı olarak da tanımlanabilir. Yaygın bir deyişle tiyatro; </a:t>
            </a:r>
            <a:r>
              <a:rPr lang="tr-TR" sz="3500" i="1" dirty="0" smtClean="0"/>
              <a:t>insanı, insana, insanla, insanca anlatma sanatı</a:t>
            </a:r>
            <a:r>
              <a:rPr lang="tr-TR" sz="3500" dirty="0" smtClean="0"/>
              <a:t> olarak ifade edilir</a:t>
            </a:r>
          </a:p>
          <a:p>
            <a:endParaRPr lang="tr-TR" dirty="0"/>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iyatro-1.jpg"/>
          <p:cNvPicPr>
            <a:picLocks noGrp="1" noChangeAspect="1"/>
          </p:cNvPicPr>
          <p:nvPr>
            <p:ph idx="1"/>
          </p:nvPr>
        </p:nvPicPr>
        <p:blipFill>
          <a:blip r:embed="rId2" cstate="print"/>
          <a:stretch>
            <a:fillRect/>
          </a:stretch>
        </p:blipFill>
        <p:spPr>
          <a:xfrm>
            <a:off x="1572867" y="1554163"/>
            <a:ext cx="6150666" cy="4525962"/>
          </a:xfrm>
        </p:spPr>
      </p:pic>
    </p:spTree>
  </p:cSld>
  <p:clrMapOvr>
    <a:masterClrMapping/>
  </p:clrMapOvr>
  <p:transition spd="slow">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686800" cy="838200"/>
          </a:xfrm>
        </p:spPr>
        <p:txBody>
          <a:bodyPr>
            <a:normAutofit fontScale="90000"/>
          </a:bodyPr>
          <a:lstStyle/>
          <a:p>
            <a:r>
              <a:rPr lang="tr-TR" sz="6000" b="1" dirty="0" smtClean="0"/>
              <a:t>TİYATRONUN ÖNEMİ</a:t>
            </a:r>
            <a:r>
              <a:rPr lang="tr-TR" b="1" dirty="0" smtClean="0"/>
              <a:t/>
            </a:r>
            <a:br>
              <a:rPr lang="tr-TR" b="1" dirty="0" smtClean="0"/>
            </a:b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İnsanları birbirine karşı sorumlu olan toplum uygar toplumdur. Dayanışması olmayan, birbirine karşı sorumluluğunu bilmeyen insanlar ise toplum değil, bir yığındır.</a:t>
            </a:r>
            <a:br>
              <a:rPr lang="tr-TR" dirty="0" smtClean="0"/>
            </a:br>
            <a:r>
              <a:rPr lang="tr-TR" dirty="0" smtClean="0"/>
              <a:t/>
            </a:r>
            <a:br>
              <a:rPr lang="tr-TR" dirty="0" smtClean="0"/>
            </a:br>
            <a:r>
              <a:rPr lang="tr-TR" dirty="0" smtClean="0"/>
              <a:t>Kültürel gelişmeyi sağlayan gizil güçlerden biri de tiyatrodur; öyle ki sanatsal yaratıyı en etkin biçimde topluma aktaran bir araç durumun¬dadır. Tiyatro uyarı görevini yaptığı kadar, toplumu ortak kompleks¬</a:t>
            </a:r>
            <a:r>
              <a:rPr lang="tr-TR" dirty="0" err="1" smtClean="0"/>
              <a:t>lerinden</a:t>
            </a:r>
            <a:r>
              <a:rPr lang="tr-TR" dirty="0" smtClean="0"/>
              <a:t> arındırır, onlara gerçek düşünce erkini, özgürlüğünü sağlar.</a:t>
            </a:r>
            <a:br>
              <a:rPr lang="tr-TR" dirty="0" smtClean="0"/>
            </a:br>
            <a:endParaRPr lang="tr-TR" dirty="0" smtClean="0"/>
          </a:p>
          <a:p>
            <a:endParaRPr lang="tr-TR" dirty="0"/>
          </a:p>
        </p:txBody>
      </p:sp>
    </p:spTree>
  </p:cSld>
  <p:clrMapOvr>
    <a:masterClrMapping/>
  </p:clrMapOvr>
  <p:transition spd="slow">
    <p:zoom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mages.jpg"/>
          <p:cNvPicPr>
            <a:picLocks noGrp="1" noChangeAspect="1"/>
          </p:cNvPicPr>
          <p:nvPr>
            <p:ph idx="1"/>
          </p:nvPr>
        </p:nvPicPr>
        <p:blipFill>
          <a:blip r:embed="rId2" cstate="print"/>
          <a:stretch>
            <a:fillRect/>
          </a:stretch>
        </p:blipFill>
        <p:spPr>
          <a:xfrm>
            <a:off x="1142976" y="1571612"/>
            <a:ext cx="6643734" cy="3986240"/>
          </a:xfrm>
        </p:spPr>
      </p:pic>
    </p:spTree>
  </p:cSld>
  <p:clrMapOvr>
    <a:masterClrMapping/>
  </p:clrMapOvr>
  <p:transition spd="slow">
    <p:wheel spokes="2"/>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Dünyaca ünlü </a:t>
            </a:r>
            <a:r>
              <a:rPr lang="tr-TR" dirty="0" err="1" smtClean="0"/>
              <a:t>türk</a:t>
            </a:r>
            <a:r>
              <a:rPr lang="tr-TR" dirty="0" smtClean="0"/>
              <a:t> tiyatro eserleri</a:t>
            </a:r>
            <a:endParaRPr lang="tr-TR" dirty="0"/>
          </a:p>
        </p:txBody>
      </p:sp>
      <p:sp>
        <p:nvSpPr>
          <p:cNvPr id="3" name="2 İçerik Yer Tutucusu"/>
          <p:cNvSpPr>
            <a:spLocks noGrp="1"/>
          </p:cNvSpPr>
          <p:nvPr>
            <p:ph idx="1"/>
          </p:nvPr>
        </p:nvSpPr>
        <p:spPr/>
        <p:txBody>
          <a:bodyPr/>
          <a:lstStyle/>
          <a:p>
            <a:r>
              <a:rPr lang="tr-TR" b="1" dirty="0" err="1" smtClean="0"/>
              <a:t>Cibali</a:t>
            </a:r>
            <a:r>
              <a:rPr lang="tr-TR" b="1" dirty="0" smtClean="0"/>
              <a:t> Karakolu</a:t>
            </a:r>
          </a:p>
          <a:p>
            <a:r>
              <a:rPr lang="tr-TR" b="1" dirty="0" smtClean="0"/>
              <a:t>Lüks Hayat</a:t>
            </a:r>
          </a:p>
          <a:p>
            <a:r>
              <a:rPr lang="tr-TR" b="1" dirty="0" smtClean="0"/>
              <a:t>Keşanlı Ali Destanı</a:t>
            </a:r>
          </a:p>
          <a:p>
            <a:r>
              <a:rPr lang="tr-TR" b="1" dirty="0" smtClean="0"/>
              <a:t>Paydos</a:t>
            </a:r>
          </a:p>
          <a:p>
            <a:r>
              <a:rPr lang="tr-TR" b="1" dirty="0" smtClean="0"/>
              <a:t>Damdaki Kemancı</a:t>
            </a:r>
          </a:p>
          <a:p>
            <a:r>
              <a:rPr lang="tr-TR" b="1" dirty="0" err="1" smtClean="0"/>
              <a:t>Toros</a:t>
            </a:r>
            <a:r>
              <a:rPr lang="tr-TR" b="1" dirty="0" smtClean="0"/>
              <a:t> Canavarı</a:t>
            </a:r>
          </a:p>
          <a:p>
            <a:r>
              <a:rPr lang="tr-TR" b="1" dirty="0" smtClean="0"/>
              <a:t>Küheylan</a:t>
            </a:r>
          </a:p>
          <a:p>
            <a:endParaRPr lang="tr-TR" dirty="0"/>
          </a:p>
        </p:txBody>
      </p:sp>
    </p:spTree>
  </p:cSld>
  <p:clrMapOvr>
    <a:masterClrMapping/>
  </p:clrMapOvr>
  <p:transition spd="slow">
    <p:wheel spokes="2"/>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mages (3).jpg"/>
          <p:cNvPicPr>
            <a:picLocks noGrp="1" noChangeAspect="1"/>
          </p:cNvPicPr>
          <p:nvPr>
            <p:ph idx="1"/>
          </p:nvPr>
        </p:nvPicPr>
        <p:blipFill>
          <a:blip r:embed="rId2" cstate="print"/>
          <a:stretch>
            <a:fillRect/>
          </a:stretch>
        </p:blipFill>
        <p:spPr>
          <a:xfrm>
            <a:off x="1071538" y="1643050"/>
            <a:ext cx="7245564" cy="3645711"/>
          </a:xfrm>
        </p:spPr>
      </p:pic>
    </p:spTree>
  </p:cSld>
  <p:clrMapOvr>
    <a:masterClrMapping/>
  </p:clrMapOvr>
  <p:transition spd="slow">
    <p:split orient="ver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686800" cy="838200"/>
          </a:xfrm>
        </p:spPr>
        <p:txBody>
          <a:bodyPr>
            <a:normAutofit fontScale="90000"/>
          </a:bodyPr>
          <a:lstStyle/>
          <a:p>
            <a:r>
              <a:rPr lang="tr-TR" sz="6000" dirty="0" smtClean="0"/>
              <a:t>Dünya Tiyatro Günü</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Her yıl </a:t>
            </a:r>
            <a:r>
              <a:rPr lang="tr-TR" dirty="0" smtClean="0">
                <a:hlinkClick r:id="rId2" tooltip="27 Mart"/>
              </a:rPr>
              <a:t>27 Mart</a:t>
            </a:r>
            <a:r>
              <a:rPr lang="tr-TR" dirty="0" smtClean="0"/>
              <a:t> günü ITI merkezleri ve dünya çapında </a:t>
            </a:r>
            <a:r>
              <a:rPr lang="tr-TR" dirty="0" smtClean="0">
                <a:hlinkClick r:id="rId3" tooltip="Tiyatro"/>
              </a:rPr>
              <a:t>tiyatro</a:t>
            </a:r>
            <a:r>
              <a:rPr lang="tr-TR" dirty="0" smtClean="0"/>
              <a:t> grupları tarafından kutlanmaktadır. Pek çok ulusal ve uluslararası etkinlik kutlamalarda yer almaktadır. En önemli etkinliklerden biri, dünya çapında başarı kazanmış </a:t>
            </a:r>
            <a:r>
              <a:rPr lang="tr-TR" dirty="0" err="1" smtClean="0"/>
              <a:t>bir</a:t>
            </a:r>
            <a:r>
              <a:rPr lang="tr-TR" dirty="0" err="1" smtClean="0">
                <a:hlinkClick r:id="rId3" tooltip="Tiyatro"/>
              </a:rPr>
              <a:t>tiyatro</a:t>
            </a:r>
            <a:r>
              <a:rPr lang="tr-TR" dirty="0" smtClean="0"/>
              <a:t> oyuncusu, </a:t>
            </a:r>
            <a:r>
              <a:rPr lang="tr-TR" dirty="0" smtClean="0">
                <a:hlinkClick r:id="rId4" tooltip="Yönetmen"/>
              </a:rPr>
              <a:t>yönetmeni</a:t>
            </a:r>
            <a:r>
              <a:rPr lang="tr-TR" dirty="0" smtClean="0"/>
              <a:t> veya </a:t>
            </a:r>
            <a:r>
              <a:rPr lang="tr-TR" dirty="0" smtClean="0">
                <a:hlinkClick r:id="rId5" tooltip="Yazar"/>
              </a:rPr>
              <a:t>yazarın</a:t>
            </a:r>
            <a:r>
              <a:rPr lang="tr-TR" dirty="0" smtClean="0"/>
              <a:t> yazdığı </a:t>
            </a:r>
            <a:r>
              <a:rPr lang="tr-TR" dirty="0" smtClean="0">
                <a:hlinkClick r:id="rId6" tooltip="Evrensel"/>
              </a:rPr>
              <a:t>evrensel</a:t>
            </a:r>
            <a:r>
              <a:rPr lang="tr-TR" dirty="0" smtClean="0"/>
              <a:t> bildirgedir. İlk bildirge </a:t>
            </a:r>
            <a:r>
              <a:rPr lang="tr-TR" dirty="0" smtClean="0">
                <a:hlinkClick r:id="rId7" tooltip="1962"/>
              </a:rPr>
              <a:t>1962</a:t>
            </a:r>
            <a:r>
              <a:rPr lang="tr-TR" dirty="0" smtClean="0"/>
              <a:t>’de </a:t>
            </a:r>
            <a:r>
              <a:rPr lang="tr-TR" dirty="0" smtClean="0">
                <a:hlinkClick r:id="rId8" tooltip="Jean Cocteau"/>
              </a:rPr>
              <a:t>Jean </a:t>
            </a:r>
            <a:r>
              <a:rPr lang="tr-TR" dirty="0" err="1" smtClean="0">
                <a:hlinkClick r:id="rId8" tooltip="Jean Cocteau"/>
              </a:rPr>
              <a:t>Cocteau</a:t>
            </a:r>
            <a:r>
              <a:rPr lang="tr-TR" dirty="0" smtClean="0"/>
              <a:t> (</a:t>
            </a:r>
            <a:r>
              <a:rPr lang="tr-TR" dirty="0" smtClean="0">
                <a:hlinkClick r:id="rId9" tooltip="Fransa"/>
              </a:rPr>
              <a:t>Fransa</a:t>
            </a:r>
            <a:r>
              <a:rPr lang="tr-TR" dirty="0" smtClean="0"/>
              <a:t>) tarafından yazılmıştır.</a:t>
            </a:r>
            <a:endParaRPr lang="tr-TR" dirty="0"/>
          </a:p>
        </p:txBody>
      </p:sp>
    </p:spTree>
  </p:cSld>
  <p:clrMapOvr>
    <a:masterClrMapping/>
  </p:clrMapOvr>
  <p:transition spd="slow">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lefkosa-sanat-tiyatrosundan-tiyatrolar-gunu-mesaji-219033.jpg"/>
          <p:cNvPicPr>
            <a:picLocks noGrp="1" noChangeAspect="1"/>
          </p:cNvPicPr>
          <p:nvPr>
            <p:ph idx="1"/>
          </p:nvPr>
        </p:nvPicPr>
        <p:blipFill>
          <a:blip r:embed="rId2" cstate="print"/>
          <a:stretch>
            <a:fillRect/>
          </a:stretch>
        </p:blipFill>
        <p:spPr>
          <a:xfrm>
            <a:off x="0" y="0"/>
            <a:ext cx="9181075" cy="6858000"/>
          </a:xfrm>
        </p:spPr>
      </p:pic>
      <p:sp>
        <p:nvSpPr>
          <p:cNvPr id="2" name="1 Başlık"/>
          <p:cNvSpPr>
            <a:spLocks noGrp="1"/>
          </p:cNvSpPr>
          <p:nvPr>
            <p:ph type="title"/>
          </p:nvPr>
        </p:nvSpPr>
        <p:spPr>
          <a:xfrm>
            <a:off x="928630" y="1643050"/>
            <a:ext cx="8215370" cy="1123952"/>
          </a:xfrm>
        </p:spPr>
        <p:txBody>
          <a:bodyPr>
            <a:noAutofit/>
          </a:bodyPr>
          <a:lstStyle/>
          <a:p>
            <a:r>
              <a:rPr lang="tr-TR" sz="7200" dirty="0" smtClean="0">
                <a:solidFill>
                  <a:schemeClr val="tx1">
                    <a:lumMod val="95000"/>
                    <a:lumOff val="5000"/>
                  </a:schemeClr>
                </a:solidFill>
              </a:rPr>
              <a:t>Tiyatro türleri</a:t>
            </a:r>
            <a:endParaRPr lang="tr-TR" sz="7200" dirty="0">
              <a:solidFill>
                <a:schemeClr val="tx1">
                  <a:lumMod val="95000"/>
                  <a:lumOff val="5000"/>
                </a:schemeClr>
              </a:solidFill>
            </a:endParaRPr>
          </a:p>
        </p:txBody>
      </p:sp>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TRAJEDİ</a:t>
            </a:r>
            <a:endParaRPr lang="tr-TR" dirty="0"/>
          </a:p>
        </p:txBody>
      </p:sp>
      <p:sp>
        <p:nvSpPr>
          <p:cNvPr id="3" name="2 İçerik Yer Tutucusu"/>
          <p:cNvSpPr>
            <a:spLocks noGrp="1"/>
          </p:cNvSpPr>
          <p:nvPr>
            <p:ph idx="1"/>
          </p:nvPr>
        </p:nvSpPr>
        <p:spPr/>
        <p:txBody>
          <a:bodyPr>
            <a:normAutofit fontScale="85000" lnSpcReduction="10000"/>
          </a:bodyPr>
          <a:lstStyle/>
          <a:p>
            <a:pPr>
              <a:lnSpc>
                <a:spcPct val="80000"/>
              </a:lnSpc>
            </a:pPr>
            <a:r>
              <a:rPr lang="tr-TR" b="1" dirty="0" smtClean="0"/>
              <a:t>Seyircide korku ve acıma hislerini uyandırarak onu kötü duygularından arındırmayı amaçlayan tiyatro türüdür.</a:t>
            </a:r>
          </a:p>
          <a:p>
            <a:pPr>
              <a:lnSpc>
                <a:spcPct val="80000"/>
              </a:lnSpc>
            </a:pPr>
            <a:r>
              <a:rPr lang="tr-TR" b="1" dirty="0" smtClean="0"/>
              <a:t>-Konusunu seçkin kimselerin hayatından ya da mitolojiden alır.</a:t>
            </a:r>
          </a:p>
          <a:p>
            <a:pPr>
              <a:lnSpc>
                <a:spcPct val="80000"/>
              </a:lnSpc>
            </a:pPr>
            <a:r>
              <a:rPr lang="tr-TR" b="1" dirty="0" smtClean="0"/>
              <a:t>-Kahramanları tanrılar ya da soylu kimselerdir.</a:t>
            </a:r>
          </a:p>
          <a:p>
            <a:pPr>
              <a:lnSpc>
                <a:spcPct val="80000"/>
              </a:lnSpc>
            </a:pPr>
            <a:r>
              <a:rPr lang="tr-TR" b="1" dirty="0" smtClean="0"/>
              <a:t>-Çirkin olaylar (cinayet, kavga vs.) seyircinin gözü önünde gerçekleştirilmez.</a:t>
            </a:r>
          </a:p>
          <a:p>
            <a:pPr>
              <a:lnSpc>
                <a:spcPct val="80000"/>
              </a:lnSpc>
            </a:pPr>
            <a:r>
              <a:rPr lang="tr-TR" b="1" dirty="0" smtClean="0"/>
              <a:t>-İşlenmiş, kusursuz </a:t>
            </a:r>
            <a:r>
              <a:rPr lang="tr-TR" b="1" dirty="0" err="1" smtClean="0"/>
              <a:t>bîr</a:t>
            </a:r>
            <a:r>
              <a:rPr lang="tr-TR" b="1" dirty="0" smtClean="0"/>
              <a:t> üslubu vardır; kaba sayılan sözlere yer verilmez.</a:t>
            </a:r>
          </a:p>
          <a:p>
            <a:pPr>
              <a:lnSpc>
                <a:spcPct val="80000"/>
              </a:lnSpc>
            </a:pPr>
            <a:r>
              <a:rPr lang="tr-TR" b="1" dirty="0" smtClean="0"/>
              <a:t>-Üç birlik kuralına uyar. Bu, yer, zaman ve olay birliğidir. </a:t>
            </a:r>
          </a:p>
          <a:p>
            <a:pPr>
              <a:lnSpc>
                <a:spcPct val="80000"/>
              </a:lnSpc>
            </a:pPr>
            <a:r>
              <a:rPr lang="tr-TR" b="1" dirty="0" smtClean="0"/>
              <a:t>-</a:t>
            </a:r>
            <a:r>
              <a:rPr lang="tr-TR" b="1" dirty="0" smtClean="0">
                <a:solidFill>
                  <a:srgbClr val="404040"/>
                </a:solidFill>
              </a:rPr>
              <a:t>Eski Yunan'da </a:t>
            </a:r>
            <a:r>
              <a:rPr lang="tr-TR" b="1" dirty="0" err="1" smtClean="0"/>
              <a:t>Aiskhylos</a:t>
            </a:r>
            <a:r>
              <a:rPr lang="tr-TR" b="1" dirty="0" smtClean="0"/>
              <a:t>, Euripides. </a:t>
            </a:r>
            <a:r>
              <a:rPr lang="tr-TR" b="1" dirty="0" err="1" smtClean="0"/>
              <a:t>Sophokles</a:t>
            </a:r>
            <a:r>
              <a:rPr lang="tr-TR" b="1" dirty="0" smtClean="0"/>
              <a:t>; Klasik Fransız </a:t>
            </a:r>
            <a:r>
              <a:rPr lang="tr-TR" b="1" dirty="0" err="1" smtClean="0"/>
              <a:t>edebiyatı’nda</a:t>
            </a:r>
            <a:r>
              <a:rPr lang="tr-TR" b="1" dirty="0" smtClean="0"/>
              <a:t> </a:t>
            </a:r>
            <a:r>
              <a:rPr lang="tr-TR" b="1" dirty="0" err="1" smtClean="0"/>
              <a:t>Corneille</a:t>
            </a:r>
            <a:r>
              <a:rPr lang="tr-TR" b="1" dirty="0" smtClean="0"/>
              <a:t> ve </a:t>
            </a:r>
            <a:r>
              <a:rPr lang="tr-TR" b="1" dirty="0" err="1" smtClean="0"/>
              <a:t>Racine'dir</a:t>
            </a:r>
            <a:r>
              <a:rPr lang="tr-TR" sz="1600" dirty="0" smtClean="0"/>
              <a:t/>
            </a:r>
            <a:br>
              <a:rPr lang="tr-TR" sz="1600" dirty="0" smtClean="0"/>
            </a:br>
            <a:endParaRPr lang="tr-TR" sz="1600" dirty="0" smtClean="0"/>
          </a:p>
          <a:p>
            <a:endParaRPr lang="tr-TR" dirty="0"/>
          </a:p>
        </p:txBody>
      </p:sp>
    </p:spTree>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KOMEDİ</a:t>
            </a:r>
            <a:endParaRPr lang="tr-TR" dirty="0"/>
          </a:p>
        </p:txBody>
      </p:sp>
      <p:sp>
        <p:nvSpPr>
          <p:cNvPr id="3" name="2 İçerik Yer Tutucusu"/>
          <p:cNvSpPr>
            <a:spLocks noGrp="1"/>
          </p:cNvSpPr>
          <p:nvPr>
            <p:ph idx="1"/>
          </p:nvPr>
        </p:nvSpPr>
        <p:spPr/>
        <p:txBody>
          <a:bodyPr>
            <a:normAutofit fontScale="77500" lnSpcReduction="20000"/>
          </a:bodyPr>
          <a:lstStyle/>
          <a:p>
            <a:pPr>
              <a:buFont typeface="Arial" pitchFamily="34" charset="0"/>
              <a:buChar char="•"/>
              <a:defRPr/>
            </a:pPr>
            <a:r>
              <a:rPr lang="tr-TR" dirty="0" smtClean="0"/>
              <a:t>İnsanları güldürerek eğitmeyi amaçlayan tiyatro türüdür. Her gülünç şeyin altında ders alınacak acı bir gerçeğin olduğuna inanılır.</a:t>
            </a:r>
          </a:p>
          <a:p>
            <a:pPr>
              <a:buFont typeface="Arial" pitchFamily="34" charset="0"/>
              <a:buChar char="•"/>
              <a:defRPr/>
            </a:pPr>
            <a:r>
              <a:rPr lang="tr-TR" dirty="0" smtClean="0"/>
              <a:t>Konusunu günlük hayattan, sosyal olaylardan seçer.</a:t>
            </a:r>
          </a:p>
          <a:p>
            <a:pPr>
              <a:buFont typeface="Arial" pitchFamily="34" charset="0"/>
              <a:buChar char="•"/>
              <a:defRPr/>
            </a:pPr>
            <a:r>
              <a:rPr lang="tr-TR" dirty="0" smtClean="0"/>
              <a:t> Kahramanları sıradan insanlar, eğitim görmemiş ya da sonradan görme kişilerdir.</a:t>
            </a:r>
          </a:p>
          <a:p>
            <a:pPr>
              <a:buFont typeface="Arial" pitchFamily="34" charset="0"/>
              <a:buChar char="•"/>
              <a:defRPr/>
            </a:pPr>
            <a:r>
              <a:rPr lang="tr-TR" dirty="0" smtClean="0"/>
              <a:t>Üslupta kusursuzluk aranmaz, kaba sayılan hatta küfürlü sözlere yer verilir.</a:t>
            </a:r>
          </a:p>
          <a:p>
            <a:pPr>
              <a:buFont typeface="Arial" pitchFamily="34" charset="0"/>
              <a:buChar char="•"/>
              <a:defRPr/>
            </a:pPr>
            <a:r>
              <a:rPr lang="tr-TR" dirty="0" smtClean="0"/>
              <a:t> Çirkin, kaba olaylar seyircinin gözü önünde işlenir.</a:t>
            </a:r>
          </a:p>
          <a:p>
            <a:pPr>
              <a:buFont typeface="Arial" pitchFamily="34" charset="0"/>
              <a:buChar char="•"/>
              <a:defRPr/>
            </a:pPr>
            <a:r>
              <a:rPr lang="tr-TR" dirty="0" smtClean="0"/>
              <a:t>Üç birlik kuralına uyar.</a:t>
            </a:r>
          </a:p>
          <a:p>
            <a:pPr>
              <a:buFont typeface="Arial" pitchFamily="34" charset="0"/>
              <a:buChar char="•"/>
              <a:defRPr/>
            </a:pPr>
            <a:r>
              <a:rPr lang="tr-TR" b="1" dirty="0" smtClean="0"/>
              <a:t>Eski Yunan</a:t>
            </a:r>
            <a:r>
              <a:rPr lang="tr-TR" dirty="0" smtClean="0"/>
              <a:t>'da </a:t>
            </a:r>
            <a:r>
              <a:rPr lang="tr-TR" dirty="0" err="1" smtClean="0"/>
              <a:t>Aristophanes</a:t>
            </a:r>
            <a:r>
              <a:rPr lang="tr-TR" dirty="0" smtClean="0"/>
              <a:t>, Klasik </a:t>
            </a:r>
            <a:r>
              <a:rPr lang="tr-TR" b="1" dirty="0" smtClean="0"/>
              <a:t>Fransız Edebiyatı’</a:t>
            </a:r>
            <a:r>
              <a:rPr lang="tr-TR" dirty="0" smtClean="0"/>
              <a:t>nda </a:t>
            </a:r>
            <a:r>
              <a:rPr lang="tr-TR" dirty="0" err="1" smtClean="0"/>
              <a:t>Moliere'dir</a:t>
            </a:r>
            <a:r>
              <a:rPr lang="tr-TR" dirty="0" smtClean="0"/>
              <a:t>.</a:t>
            </a:r>
            <a:endParaRPr lang="tr-TR" dirty="0"/>
          </a:p>
        </p:txBody>
      </p:sp>
    </p:spTree>
  </p:cSld>
  <p:clrMapOvr>
    <a:masterClrMapping/>
  </p:clrMapOvr>
  <p:transition spd="slow">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DRAM</a:t>
            </a:r>
            <a:endParaRPr lang="tr-TR" dirty="0"/>
          </a:p>
        </p:txBody>
      </p:sp>
      <p:sp>
        <p:nvSpPr>
          <p:cNvPr id="3" name="2 İçerik Yer Tutucusu"/>
          <p:cNvSpPr>
            <a:spLocks noGrp="1"/>
          </p:cNvSpPr>
          <p:nvPr>
            <p:ph idx="1"/>
          </p:nvPr>
        </p:nvSpPr>
        <p:spPr/>
        <p:txBody>
          <a:bodyPr>
            <a:normAutofit fontScale="25000" lnSpcReduction="20000"/>
          </a:bodyPr>
          <a:lstStyle/>
          <a:p>
            <a:pPr>
              <a:buFont typeface="Arial" pitchFamily="34" charset="0"/>
              <a:buChar char="•"/>
              <a:defRPr/>
            </a:pPr>
            <a:r>
              <a:rPr lang="tr-TR" sz="9600" dirty="0" smtClean="0"/>
              <a:t>19. yüzyılda trajedinin sıkı kurallarını yıkmak amacıyla meydana getirilen tiyatro türüdür.</a:t>
            </a:r>
          </a:p>
          <a:p>
            <a:pPr>
              <a:buFont typeface="Arial" pitchFamily="34" charset="0"/>
              <a:buChar char="•"/>
              <a:defRPr/>
            </a:pPr>
            <a:r>
              <a:rPr lang="tr-TR" sz="9600" dirty="0" smtClean="0"/>
              <a:t>Konusunu günlük hayattan ya da tarihin herhangi bir devrinden seçebilir.</a:t>
            </a:r>
          </a:p>
          <a:p>
            <a:pPr>
              <a:buFont typeface="Arial" pitchFamily="34" charset="0"/>
              <a:buChar char="•"/>
              <a:defRPr/>
            </a:pPr>
            <a:r>
              <a:rPr lang="tr-TR" sz="9600" dirty="0" smtClean="0"/>
              <a:t>Hem acıklı hem komik olaylar aynı oyunda iç içe bulunur.</a:t>
            </a:r>
          </a:p>
          <a:p>
            <a:pPr>
              <a:buFont typeface="Arial" pitchFamily="34" charset="0"/>
              <a:buChar char="•"/>
              <a:defRPr/>
            </a:pPr>
            <a:r>
              <a:rPr lang="tr-TR" sz="9600" dirty="0" smtClean="0"/>
              <a:t>Kahramanlar hem soylular hem de sıradan insanlardır.</a:t>
            </a:r>
          </a:p>
          <a:p>
            <a:pPr>
              <a:buFont typeface="Arial" pitchFamily="34" charset="0"/>
              <a:buChar char="•"/>
              <a:defRPr/>
            </a:pPr>
            <a:r>
              <a:rPr lang="tr-TR" sz="9600" dirty="0" smtClean="0"/>
              <a:t>Üç birlik kuralına uymak zorunda değildir.</a:t>
            </a:r>
          </a:p>
          <a:p>
            <a:pPr>
              <a:buFont typeface="Arial" pitchFamily="34" charset="0"/>
              <a:buChar char="•"/>
              <a:defRPr/>
            </a:pPr>
            <a:r>
              <a:rPr lang="tr-TR" sz="9600" dirty="0" smtClean="0"/>
              <a:t>Her tür olay seyircinin karşısında gerçekleştirilebilir.</a:t>
            </a:r>
          </a:p>
          <a:p>
            <a:pPr>
              <a:buFont typeface="Arial" pitchFamily="34" charset="0"/>
              <a:buChar char="•"/>
              <a:defRPr/>
            </a:pPr>
            <a:r>
              <a:rPr lang="tr-TR" sz="9600" dirty="0" smtClean="0"/>
              <a:t>Şiir, düzyazı karışık halde bulunur.</a:t>
            </a:r>
          </a:p>
          <a:p>
            <a:pPr>
              <a:buFont typeface="Arial" pitchFamily="34" charset="0"/>
              <a:buChar char="•"/>
              <a:defRPr/>
            </a:pPr>
            <a:r>
              <a:rPr lang="tr-TR" sz="9600" dirty="0" err="1" smtClean="0"/>
              <a:t>Shakespeare</a:t>
            </a:r>
            <a:r>
              <a:rPr lang="tr-TR" sz="9600" dirty="0" smtClean="0"/>
              <a:t>, Victor Hugo,Goethe en ünlü dram yazarlarıdır.</a:t>
            </a:r>
          </a:p>
          <a:p>
            <a:endParaRPr lang="tr-TR" dirty="0"/>
          </a:p>
        </p:txBody>
      </p:sp>
    </p:spTree>
  </p:cSld>
  <p:clrMapOvr>
    <a:masterClrMapping/>
  </p:clrMapOvr>
  <p:transition spd="slow">
    <p:whee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mages (2).jpg"/>
          <p:cNvPicPr>
            <a:picLocks noGrp="1" noChangeAspect="1"/>
          </p:cNvPicPr>
          <p:nvPr>
            <p:ph idx="1"/>
          </p:nvPr>
        </p:nvPicPr>
        <p:blipFill>
          <a:blip r:embed="rId2" cstate="print"/>
          <a:stretch>
            <a:fillRect/>
          </a:stretch>
        </p:blipFill>
        <p:spPr>
          <a:xfrm>
            <a:off x="1071538" y="1529156"/>
            <a:ext cx="6858048" cy="4368650"/>
          </a:xfrm>
        </p:spPr>
      </p:pic>
    </p:spTree>
  </p:cSld>
  <p:clrMapOvr>
    <a:masterClrMapping/>
  </p:clrMapOvr>
  <p:transition spd="slow">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Müzikli Tiyatro</a:t>
            </a:r>
            <a:endParaRPr lang="tr-TR" dirty="0"/>
          </a:p>
        </p:txBody>
      </p:sp>
      <p:sp>
        <p:nvSpPr>
          <p:cNvPr id="3" name="2 İçerik Yer Tutucusu"/>
          <p:cNvSpPr>
            <a:spLocks noGrp="1"/>
          </p:cNvSpPr>
          <p:nvPr>
            <p:ph idx="1"/>
          </p:nvPr>
        </p:nvSpPr>
        <p:spPr/>
        <p:txBody>
          <a:bodyPr>
            <a:normAutofit/>
          </a:bodyPr>
          <a:lstStyle/>
          <a:p>
            <a:r>
              <a:rPr lang="tr-TR" b="1" dirty="0" smtClean="0"/>
              <a:t>Opera</a:t>
            </a:r>
            <a:r>
              <a:rPr lang="tr-TR" dirty="0" smtClean="0"/>
              <a:t>: Sözlerinin tümü ya da çoğu "koro, solo, düet" biçiminde şarkılı olarak söylenen müzikli tiyatro eseridir. Oyunculara, orkestra eşlik eder.</a:t>
            </a:r>
          </a:p>
          <a:p>
            <a:r>
              <a:rPr lang="tr-TR" b="1" dirty="0" smtClean="0"/>
              <a:t>Operet</a:t>
            </a:r>
            <a:r>
              <a:rPr lang="tr-TR" dirty="0" smtClean="0"/>
              <a:t>: Eğlenceli, hafif konulu, içinde bestesiz konuşmalar da bulunan müzikli tiyatrodur. Daha çok halk için yazılmış eserlerdir.</a:t>
            </a:r>
          </a:p>
          <a:p>
            <a:r>
              <a:rPr lang="tr-TR" b="1" dirty="0" smtClean="0"/>
              <a:t>Opera Komik</a:t>
            </a:r>
            <a:r>
              <a:rPr lang="tr-TR" dirty="0" smtClean="0"/>
              <a:t>: Operetin, yüksek sınıf için yazılmış, besteli biçimidir.</a:t>
            </a:r>
          </a:p>
          <a:p>
            <a:endParaRPr lang="tr-TR" dirty="0"/>
          </a:p>
        </p:txBody>
      </p:sp>
    </p:spTree>
  </p:cSld>
  <p:clrMapOvr>
    <a:masterClrMapping/>
  </p:clrMapOvr>
  <p:transition spd="slow">
    <p:wheel spokes="2"/>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Vodvil</a:t>
            </a:r>
            <a:r>
              <a:rPr lang="tr-TR" dirty="0" smtClean="0"/>
              <a:t>: Hareketli, eğlenceli bir konuya dayanan, içinde şarkılara da yer verilen hafif komedidir. Bu nedenle vodvil, bir "komedi türü" olarak da gösterilir.</a:t>
            </a:r>
          </a:p>
          <a:p>
            <a:endParaRPr lang="tr-TR" dirty="0" smtClean="0"/>
          </a:p>
          <a:p>
            <a:r>
              <a:rPr lang="tr-TR" b="1" dirty="0" smtClean="0"/>
              <a:t>Bale</a:t>
            </a:r>
            <a:r>
              <a:rPr lang="tr-TR" dirty="0" smtClean="0"/>
              <a:t>: Konusu; türlü dans ve davranışlarla anlatılan müzikli, sözsüz tiyatro türüdür.</a:t>
            </a:r>
          </a:p>
          <a:p>
            <a:endParaRPr lang="tr-TR" dirty="0"/>
          </a:p>
        </p:txBody>
      </p:sp>
    </p:spTree>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BATI TİYATROSU</a:t>
            </a:r>
            <a:endParaRPr lang="tr-TR" dirty="0"/>
          </a:p>
        </p:txBody>
      </p:sp>
      <p:sp>
        <p:nvSpPr>
          <p:cNvPr id="3" name="2 İçerik Yer Tutucusu"/>
          <p:cNvSpPr>
            <a:spLocks noGrp="1"/>
          </p:cNvSpPr>
          <p:nvPr>
            <p:ph idx="1"/>
          </p:nvPr>
        </p:nvSpPr>
        <p:spPr/>
        <p:txBody>
          <a:bodyPr>
            <a:normAutofit lnSpcReduction="10000"/>
          </a:bodyPr>
          <a:lstStyle/>
          <a:p>
            <a:r>
              <a:rPr lang="tr-TR" dirty="0" smtClean="0"/>
              <a:t>Batılı tiyatro eserlerinin kaynağı Eski Yunan’dır. Eski Yunan’daki bağ bozumu tanrısı “</a:t>
            </a:r>
            <a:r>
              <a:rPr lang="tr-TR" dirty="0" err="1" smtClean="0"/>
              <a:t>dionisos</a:t>
            </a:r>
            <a:r>
              <a:rPr lang="tr-TR" dirty="0" smtClean="0"/>
              <a:t>” adına düzenlenen şenliklerden ortaya çıktığı bilinmektedir.</a:t>
            </a:r>
          </a:p>
          <a:p>
            <a:r>
              <a:rPr lang="tr-TR" dirty="0" smtClean="0"/>
              <a:t>Batılı anlamda tiyatro ilk defa Tanzimat döneminde görülmektedir. Şinasi’nin “</a:t>
            </a:r>
            <a:r>
              <a:rPr lang="tr-TR" b="1" dirty="0" smtClean="0"/>
              <a:t>Şair Evlenmesi</a:t>
            </a:r>
            <a:r>
              <a:rPr lang="tr-TR" dirty="0" smtClean="0"/>
              <a:t>”, ilk yayımlanan tiyatro eseridir. Namık Kemal’ in “</a:t>
            </a:r>
            <a:r>
              <a:rPr lang="tr-TR" b="1" dirty="0" smtClean="0"/>
              <a:t>Vatan Yahut </a:t>
            </a:r>
            <a:r>
              <a:rPr lang="tr-TR" b="1" dirty="0" err="1" smtClean="0"/>
              <a:t>Silistre</a:t>
            </a:r>
            <a:r>
              <a:rPr lang="tr-TR" b="1" dirty="0" smtClean="0"/>
              <a:t>”</a:t>
            </a:r>
            <a:r>
              <a:rPr lang="tr-TR" dirty="0" smtClean="0"/>
              <a:t> ise, ilk defa sahneye konan tiyatro eseridir.</a:t>
            </a:r>
          </a:p>
          <a:p>
            <a:endParaRPr lang="tr-TR" dirty="0"/>
          </a:p>
        </p:txBody>
      </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mages (1).jpg"/>
          <p:cNvPicPr>
            <a:picLocks noGrp="1" noChangeAspect="1"/>
          </p:cNvPicPr>
          <p:nvPr>
            <p:ph idx="1"/>
          </p:nvPr>
        </p:nvPicPr>
        <p:blipFill>
          <a:blip r:embed="rId2" cstate="print"/>
          <a:stretch>
            <a:fillRect/>
          </a:stretch>
        </p:blipFill>
        <p:spPr>
          <a:xfrm>
            <a:off x="1714480" y="1571612"/>
            <a:ext cx="6072230" cy="4548311"/>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spd="slow">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42918"/>
            <a:ext cx="10544220" cy="838200"/>
          </a:xfrm>
        </p:spPr>
        <p:txBody>
          <a:bodyPr>
            <a:normAutofit fontScale="90000"/>
          </a:bodyPr>
          <a:lstStyle/>
          <a:p>
            <a:r>
              <a:rPr lang="tr-TR" dirty="0" smtClean="0"/>
              <a:t>DÜNYACA ÜNLÜ Türk tiyatro </a:t>
            </a:r>
            <a:r>
              <a:rPr lang="tr-TR" dirty="0" err="1" smtClean="0"/>
              <a:t>oyuncularI</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b="1" dirty="0" smtClean="0"/>
              <a:t>Münir </a:t>
            </a:r>
            <a:r>
              <a:rPr lang="tr-TR" b="1" dirty="0" err="1" smtClean="0"/>
              <a:t>Özkul</a:t>
            </a:r>
            <a:endParaRPr lang="tr-TR" b="1" dirty="0" smtClean="0"/>
          </a:p>
          <a:p>
            <a:r>
              <a:rPr lang="tr-TR" b="1" dirty="0" smtClean="0"/>
              <a:t>Hulusi </a:t>
            </a:r>
            <a:r>
              <a:rPr lang="tr-TR" b="1" dirty="0" err="1" smtClean="0"/>
              <a:t>Kentmen</a:t>
            </a:r>
            <a:r>
              <a:rPr lang="tr-TR" b="1" dirty="0" smtClean="0"/>
              <a:t>                                                                                                         </a:t>
            </a:r>
          </a:p>
          <a:p>
            <a:r>
              <a:rPr lang="tr-TR" b="1" dirty="0" smtClean="0"/>
              <a:t>Adile </a:t>
            </a:r>
            <a:r>
              <a:rPr lang="tr-TR" b="1" dirty="0" err="1" smtClean="0"/>
              <a:t>Naşit</a:t>
            </a:r>
            <a:endParaRPr lang="tr-TR" dirty="0" smtClean="0"/>
          </a:p>
          <a:p>
            <a:r>
              <a:rPr lang="tr-TR" b="1" dirty="0" smtClean="0"/>
              <a:t>Yıldız </a:t>
            </a:r>
            <a:r>
              <a:rPr lang="tr-TR" b="1" dirty="0" err="1" smtClean="0"/>
              <a:t>Kenter</a:t>
            </a:r>
            <a:endParaRPr lang="tr-TR" dirty="0" smtClean="0"/>
          </a:p>
          <a:p>
            <a:r>
              <a:rPr lang="tr-TR" b="1" dirty="0" smtClean="0"/>
              <a:t>Ayla </a:t>
            </a:r>
            <a:r>
              <a:rPr lang="tr-TR" b="1" dirty="0" err="1" smtClean="0"/>
              <a:t>Algan</a:t>
            </a:r>
            <a:r>
              <a:rPr lang="tr-TR" b="1" dirty="0" smtClean="0"/>
              <a:t>                                                           </a:t>
            </a:r>
          </a:p>
          <a:p>
            <a:r>
              <a:rPr lang="tr-TR" b="1" dirty="0" smtClean="0"/>
              <a:t>Suna </a:t>
            </a:r>
            <a:r>
              <a:rPr lang="tr-TR" b="1" dirty="0" err="1" smtClean="0"/>
              <a:t>Pekuysal</a:t>
            </a:r>
            <a:endParaRPr lang="tr-TR" dirty="0" smtClean="0"/>
          </a:p>
          <a:p>
            <a:r>
              <a:rPr lang="tr-TR" b="1" dirty="0" err="1" smtClean="0"/>
              <a:t>Nevra</a:t>
            </a:r>
            <a:r>
              <a:rPr lang="tr-TR" b="1" dirty="0" smtClean="0"/>
              <a:t> </a:t>
            </a:r>
            <a:r>
              <a:rPr lang="tr-TR" b="1" dirty="0" err="1" smtClean="0"/>
              <a:t>Serezli</a:t>
            </a:r>
            <a:endParaRPr lang="tr-TR" dirty="0" smtClean="0"/>
          </a:p>
          <a:p>
            <a:r>
              <a:rPr lang="tr-TR" b="1" dirty="0" err="1" smtClean="0"/>
              <a:t>Ayten</a:t>
            </a:r>
            <a:r>
              <a:rPr lang="tr-TR" b="1" dirty="0" smtClean="0"/>
              <a:t> </a:t>
            </a:r>
            <a:r>
              <a:rPr lang="tr-TR" b="1" dirty="0" err="1" smtClean="0"/>
              <a:t>Gökçer</a:t>
            </a:r>
            <a:endParaRPr lang="tr-TR" dirty="0"/>
          </a:p>
        </p:txBody>
      </p:sp>
    </p:spTree>
  </p:cSld>
  <p:clrMapOvr>
    <a:masterClrMapping/>
  </p:clrMapOvr>
  <p:transition spd="slow">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indir.jpg"/>
          <p:cNvPicPr>
            <a:picLocks noGrp="1" noChangeAspect="1"/>
          </p:cNvPicPr>
          <p:nvPr>
            <p:ph idx="1"/>
          </p:nvPr>
        </p:nvPicPr>
        <p:blipFill>
          <a:blip r:embed="rId2" cstate="print"/>
          <a:stretch>
            <a:fillRect/>
          </a:stretch>
        </p:blipFill>
        <p:spPr>
          <a:xfrm>
            <a:off x="0" y="0"/>
            <a:ext cx="9144000" cy="7000924"/>
          </a:xfrm>
        </p:spPr>
      </p:pic>
      <p:sp>
        <p:nvSpPr>
          <p:cNvPr id="2" name="1 Başlık"/>
          <p:cNvSpPr>
            <a:spLocks noGrp="1"/>
          </p:cNvSpPr>
          <p:nvPr>
            <p:ph type="title"/>
          </p:nvPr>
        </p:nvSpPr>
        <p:spPr/>
        <p:txBody>
          <a:bodyPr>
            <a:normAutofit/>
          </a:bodyPr>
          <a:lstStyle/>
          <a:p>
            <a:r>
              <a:rPr lang="tr-TR" sz="4800" dirty="0" smtClean="0">
                <a:solidFill>
                  <a:schemeClr val="accent1"/>
                </a:solidFill>
              </a:rPr>
              <a:t>Tiyatro amblemi</a:t>
            </a:r>
            <a:endParaRPr lang="tr-TR" sz="4800" dirty="0">
              <a:solidFill>
                <a:schemeClr val="accent1"/>
              </a:solidFill>
            </a:endParaRPr>
          </a:p>
        </p:txBody>
      </p:sp>
      <p:pic>
        <p:nvPicPr>
          <p:cNvPr id="7" name="6 Resim" descr="Logo_of_Tiyatro_sembolu.png"/>
          <p:cNvPicPr>
            <a:picLocks noChangeAspect="1"/>
          </p:cNvPicPr>
          <p:nvPr/>
        </p:nvPicPr>
        <p:blipFill>
          <a:blip r:embed="rId3" cstate="print"/>
          <a:stretch>
            <a:fillRect/>
          </a:stretch>
        </p:blipFill>
        <p:spPr>
          <a:xfrm>
            <a:off x="1714480" y="1785926"/>
            <a:ext cx="6159346" cy="3962513"/>
          </a:xfrm>
          <a:prstGeom prst="rect">
            <a:avLst/>
          </a:prstGeom>
        </p:spPr>
      </p:pic>
    </p:spTree>
  </p:cSld>
  <p:clrMapOvr>
    <a:masterClrMapping/>
  </p:clrMapOvr>
  <p:transition spd="slow">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4 Resim" descr="sarkdiscisi550_1308.jpg"/>
          <p:cNvPicPr>
            <a:picLocks noChangeAspect="1"/>
          </p:cNvPicPr>
          <p:nvPr/>
        </p:nvPicPr>
        <p:blipFill>
          <a:blip r:embed="rId2" cstate="print"/>
          <a:stretch>
            <a:fillRect/>
          </a:stretch>
        </p:blipFill>
        <p:spPr>
          <a:xfrm>
            <a:off x="285720" y="285728"/>
            <a:ext cx="8561332" cy="6219860"/>
          </a:xfrm>
          <a:prstGeom prst="rect">
            <a:avLst/>
          </a:prstGeom>
        </p:spPr>
      </p:pic>
      <p:sp>
        <p:nvSpPr>
          <p:cNvPr id="6" name="5 İçerik Yer Tutucusu"/>
          <p:cNvSpPr>
            <a:spLocks noGrp="1"/>
          </p:cNvSpPr>
          <p:nvPr>
            <p:ph idx="1"/>
          </p:nvPr>
        </p:nvSpPr>
        <p:spPr/>
        <p:txBody>
          <a:bodyPr/>
          <a:lstStyle/>
          <a:p>
            <a:endParaRPr lang="tr-TR" dirty="0"/>
          </a:p>
        </p:txBody>
      </p:sp>
    </p:spTree>
  </p:cSld>
  <p:clrMapOvr>
    <a:masterClrMapping/>
  </p:clrMapOvr>
  <p:transition spd="slow">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hayat-bir-tiyatro-gibidir-en-kotu-insanlar-en-iyi-yerde-otururlar-1860.jpg"/>
          <p:cNvPicPr>
            <a:picLocks noGrp="1" noChangeAspect="1"/>
          </p:cNvPicPr>
          <p:nvPr>
            <p:ph idx="1"/>
          </p:nvPr>
        </p:nvPicPr>
        <p:blipFill>
          <a:blip r:embed="rId3" cstate="print"/>
          <a:stretch>
            <a:fillRect/>
          </a:stretch>
        </p:blipFill>
        <p:spPr>
          <a:xfrm>
            <a:off x="2689609" y="214290"/>
            <a:ext cx="6130911" cy="3214710"/>
          </a:xfrm>
        </p:spPr>
      </p:pic>
      <p:pic>
        <p:nvPicPr>
          <p:cNvPr id="5" name="4 Resim" descr="Charlie-Chaplin-Sözleri-Hayat.jpg"/>
          <p:cNvPicPr>
            <a:picLocks noChangeAspect="1"/>
          </p:cNvPicPr>
          <p:nvPr/>
        </p:nvPicPr>
        <p:blipFill>
          <a:blip r:embed="rId4" cstate="print"/>
          <a:stretch>
            <a:fillRect/>
          </a:stretch>
        </p:blipFill>
        <p:spPr>
          <a:xfrm>
            <a:off x="214282" y="3429000"/>
            <a:ext cx="5500694" cy="3233743"/>
          </a:xfrm>
          <a:prstGeom prst="rect">
            <a:avLst/>
          </a:prstGeom>
        </p:spPr>
      </p:pic>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686800" cy="838200"/>
          </a:xfrm>
        </p:spPr>
        <p:txBody>
          <a:bodyPr>
            <a:normAutofit fontScale="90000"/>
          </a:bodyPr>
          <a:lstStyle/>
          <a:p>
            <a:r>
              <a:rPr lang="tr-TR" dirty="0" smtClean="0"/>
              <a:t/>
            </a:r>
            <a:br>
              <a:rPr lang="tr-TR" dirty="0" smtClean="0"/>
            </a:br>
            <a:r>
              <a:rPr lang="tr-TR" sz="6000" dirty="0" smtClean="0"/>
              <a:t>tiyatro tarihi</a:t>
            </a:r>
            <a:endParaRPr lang="tr-TR" sz="6000" dirty="0"/>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1. Seyirlik  yer</a:t>
            </a:r>
          </a:p>
          <a:p>
            <a:r>
              <a:rPr lang="tr-TR" sz="2800" dirty="0" smtClean="0"/>
              <a:t>Tiyatro sözcüğü </a:t>
            </a:r>
            <a:r>
              <a:rPr lang="tr-TR" sz="2800" dirty="0" err="1" smtClean="0"/>
              <a:t>Yunanca’da</a:t>
            </a:r>
            <a:r>
              <a:rPr lang="tr-TR" sz="2800" dirty="0" smtClean="0"/>
              <a:t> “seyirlik yeri” anlamına gelen “</a:t>
            </a:r>
            <a:r>
              <a:rPr lang="tr-TR" sz="2800" dirty="0" err="1" smtClean="0"/>
              <a:t>theatron”dan</a:t>
            </a:r>
            <a:r>
              <a:rPr lang="tr-TR" sz="2800" dirty="0" smtClean="0"/>
              <a:t> türetilmiş, dilimize </a:t>
            </a:r>
            <a:r>
              <a:rPr lang="tr-TR" sz="2800" dirty="0" err="1" smtClean="0"/>
              <a:t>İtalyanca’daki</a:t>
            </a:r>
            <a:r>
              <a:rPr lang="tr-TR" sz="2800" dirty="0" smtClean="0"/>
              <a:t> “</a:t>
            </a:r>
            <a:r>
              <a:rPr lang="tr-TR" sz="2800" dirty="0" err="1" smtClean="0"/>
              <a:t>teatro</a:t>
            </a:r>
            <a:r>
              <a:rPr lang="tr-TR" sz="2800" dirty="0" smtClean="0"/>
              <a:t>” sözcüğünden geçmiştir. Tiyatro, duyguların ve olayların oyuncular tarafından hareket ve konuşmalarla bir sahnede, seyirciler önünde sergilenmesi amacıyla hazırlanmış gösterilerdir.</a:t>
            </a:r>
            <a:endParaRPr lang="tr-TR" sz="2800" b="1" dirty="0">
              <a:solidFill>
                <a:schemeClr val="accent1">
                  <a:lumMod val="75000"/>
                </a:schemeClr>
              </a:solidFill>
            </a:endParaRPr>
          </a:p>
        </p:txBody>
      </p:sp>
    </p:spTree>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de-DE" b="1" u="sng" dirty="0" smtClean="0">
                <a:solidFill>
                  <a:schemeClr val="bg2">
                    <a:lumMod val="50000"/>
                  </a:schemeClr>
                </a:solidFill>
              </a:rPr>
              <a:t>2. </a:t>
            </a:r>
            <a:r>
              <a:rPr lang="de-DE" b="1" u="sng" dirty="0" err="1" smtClean="0">
                <a:solidFill>
                  <a:schemeClr val="bg2">
                    <a:lumMod val="50000"/>
                  </a:schemeClr>
                </a:solidFill>
              </a:rPr>
              <a:t>Dinsel</a:t>
            </a:r>
            <a:r>
              <a:rPr lang="de-DE" b="1" u="sng" dirty="0" smtClean="0">
                <a:solidFill>
                  <a:schemeClr val="bg2">
                    <a:lumMod val="50000"/>
                  </a:schemeClr>
                </a:solidFill>
              </a:rPr>
              <a:t> </a:t>
            </a:r>
            <a:r>
              <a:rPr lang="de-DE" b="1" u="sng" dirty="0" err="1" smtClean="0">
                <a:solidFill>
                  <a:schemeClr val="bg2">
                    <a:lumMod val="50000"/>
                  </a:schemeClr>
                </a:solidFill>
              </a:rPr>
              <a:t>törenlerden</a:t>
            </a:r>
            <a:r>
              <a:rPr lang="de-DE" b="1" u="sng" dirty="0" smtClean="0">
                <a:solidFill>
                  <a:schemeClr val="bg2">
                    <a:lumMod val="50000"/>
                  </a:schemeClr>
                </a:solidFill>
              </a:rPr>
              <a:t> </a:t>
            </a:r>
            <a:r>
              <a:rPr lang="de-DE" b="1" u="sng" dirty="0" err="1" smtClean="0">
                <a:solidFill>
                  <a:schemeClr val="bg2">
                    <a:lumMod val="50000"/>
                  </a:schemeClr>
                </a:solidFill>
              </a:rPr>
              <a:t>doğan</a:t>
            </a:r>
            <a:r>
              <a:rPr lang="tr-TR" b="1" u="sng" dirty="0" smtClean="0">
                <a:solidFill>
                  <a:schemeClr val="bg2">
                    <a:lumMod val="50000"/>
                  </a:schemeClr>
                </a:solidFill>
              </a:rPr>
              <a:t> </a:t>
            </a:r>
            <a:r>
              <a:rPr lang="de-DE" b="1" u="sng" dirty="0" err="1" smtClean="0">
                <a:solidFill>
                  <a:schemeClr val="bg2">
                    <a:lumMod val="50000"/>
                  </a:schemeClr>
                </a:solidFill>
              </a:rPr>
              <a:t>sanat</a:t>
            </a:r>
            <a:r>
              <a:rPr lang="tr-TR" b="1" u="sng" dirty="0" smtClean="0">
                <a:solidFill>
                  <a:schemeClr val="bg2">
                    <a:lumMod val="50000"/>
                  </a:schemeClr>
                </a:solidFill>
              </a:rPr>
              <a:t> </a:t>
            </a:r>
          </a:p>
          <a:p>
            <a:r>
              <a:rPr lang="tr-TR" sz="3000" dirty="0" smtClean="0"/>
              <a:t>Tiyatro da diğer sanatlar gibi dinsel törenlerden doğmuş, sonra dinden bağımsızlaşarak sanatlaşmıştır. Kökeninde, ilkel insanın doğa olaylarını kendi bedensel hareketleriyle simgesel olarak temsil etme çabaları yatar. Günümüzdeki anlamıyla çağdaş tiyatronun tarihi, eski Yunan’da bağ bozumu tanrısı </a:t>
            </a:r>
            <a:r>
              <a:rPr lang="tr-TR" sz="3000" b="1" dirty="0" err="1" smtClean="0"/>
              <a:t>Dionysos</a:t>
            </a:r>
            <a:r>
              <a:rPr lang="tr-TR" sz="3000" dirty="0" smtClean="0"/>
              <a:t> adına yapılan dinsel törenlere dayanmaktadır.</a:t>
            </a:r>
            <a:endParaRPr lang="de-DE" sz="3000" b="1" dirty="0" smtClean="0">
              <a:solidFill>
                <a:schemeClr val="accent1">
                  <a:lumMod val="75000"/>
                </a:schemeClr>
              </a:solidFill>
            </a:endParaRPr>
          </a:p>
        </p:txBody>
      </p:sp>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3. “Agora”dan sahnelere</a:t>
            </a:r>
          </a:p>
          <a:p>
            <a:r>
              <a:rPr lang="tr-TR" sz="2800" dirty="0" smtClean="0"/>
              <a:t>Tiyatro, Eski Yunanistan’da uzun süre “agora” (alan) adı verilen meydanlarda oynanmıştır. Oyuncular oyunlarını yerden yarım metre kadar yükseltilmiş bir set üzerinde gösterirler, seyirciler de onların çevresinde halka olarak toplanıp seyrederlerdi.</a:t>
            </a:r>
            <a:endParaRPr lang="tr-TR" sz="2800" b="1" dirty="0" smtClean="0">
              <a:solidFill>
                <a:schemeClr val="bg2">
                  <a:lumMod val="50000"/>
                </a:schemeClr>
              </a:solidFill>
            </a:endParaRPr>
          </a:p>
        </p:txBody>
      </p:sp>
    </p:spTree>
  </p:cSld>
  <p:clrMapOvr>
    <a:masterClrMapping/>
  </p:clrMapOvr>
  <p:transition spd="slow">
    <p:wheel spokes="2"/>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smtClean="0">
                <a:solidFill>
                  <a:schemeClr val="bg2">
                    <a:lumMod val="50000"/>
                  </a:schemeClr>
                </a:solidFill>
              </a:rPr>
              <a:t>4. Geçmişten bugüne Aspendos</a:t>
            </a:r>
          </a:p>
          <a:p>
            <a:r>
              <a:rPr lang="tr-TR" sz="2800" dirty="0" smtClean="0"/>
              <a:t>Oyunlar ilgi görüp tiyatro yazan büyük şairler ortaya çıktıktan sonra “</a:t>
            </a:r>
            <a:r>
              <a:rPr lang="tr-TR" sz="2800" dirty="0" err="1" smtClean="0"/>
              <a:t>amphitheatron</a:t>
            </a:r>
            <a:r>
              <a:rPr lang="tr-TR" sz="2800" dirty="0" smtClean="0"/>
              <a:t>” denilen, basamaklı büyük sahneler yapılmıştır. Açık hava tiyatrosu olarak 20. yüzyılda yeniden ele alınan bu çeşit tiyatrolara, bugün Anadolu’nun birçok yerinde rastlanır. En görkemli olanlarından biri de Antalya’daki Aspendos Antik Tiyatrosu’dur.</a:t>
            </a:r>
            <a:endParaRPr lang="tr-TR" sz="2800" b="1" u="sng" dirty="0" smtClean="0">
              <a:solidFill>
                <a:schemeClr val="bg2">
                  <a:lumMod val="50000"/>
                </a:schemeClr>
              </a:solidFill>
            </a:endParaRPr>
          </a:p>
        </p:txBody>
      </p:sp>
    </p:spTree>
  </p:cSld>
  <p:clrMapOvr>
    <a:masterClrMapping/>
  </p:clrMapOvr>
  <p:transition spd="slow">
    <p:spli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fontAlgn="base"/>
            <a:r>
              <a:rPr lang="tr-TR" b="1" u="sng" dirty="0" smtClean="0">
                <a:solidFill>
                  <a:schemeClr val="bg2">
                    <a:lumMod val="50000"/>
                  </a:schemeClr>
                </a:solidFill>
              </a:rPr>
              <a:t>5. Doğaçlama oyunlar</a:t>
            </a:r>
          </a:p>
          <a:p>
            <a:r>
              <a:rPr lang="tr-TR" dirty="0" smtClean="0"/>
              <a:t>O çağdaki tiyatronun henüz edebiyatı yoktu. Oyuncular, ya ustalıklarına güvenerek bir tür doğaçlama oyun sergilerlerdi ya da kendilerinin düzenledikleri oyunları oynarlardı. Piyes yazarlarının ortaya çıkışı, tiyatronun az çok düzenli hale gelişinden sonradır.</a:t>
            </a:r>
            <a:br>
              <a:rPr lang="tr-TR" dirty="0" smtClean="0"/>
            </a:br>
            <a:endParaRPr lang="tr-TR" dirty="0"/>
          </a:p>
        </p:txBody>
      </p:sp>
    </p:spTree>
  </p:cSld>
  <p:clrMapOvr>
    <a:masterClrMapping/>
  </p:clrMapOvr>
  <p:transition spd="slow">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es-ES" b="1" u="sng" dirty="0" smtClean="0">
                <a:solidFill>
                  <a:schemeClr val="bg2">
                    <a:lumMod val="50000"/>
                  </a:schemeClr>
                </a:solidFill>
              </a:rPr>
              <a:t>6. Tiyatro yerine “Arena” veya “Hipodrom”</a:t>
            </a:r>
          </a:p>
          <a:p>
            <a:r>
              <a:rPr lang="tr-TR" sz="2800" dirty="0" smtClean="0"/>
              <a:t>Eski Çağ’ın Yunanistan’daki birinci devresi kapandıktan sonra, ikinci devresi Eski Roma’da açıldı. Ancak, güzel sanatlardan çok kuvvete düşkün, katı heyecanlara bağlı olan </a:t>
            </a:r>
            <a:r>
              <a:rPr lang="tr-TR" sz="2800" dirty="0" err="1" smtClean="0"/>
              <a:t>Romalılar’da</a:t>
            </a:r>
            <a:r>
              <a:rPr lang="tr-TR" sz="2800" dirty="0" smtClean="0"/>
              <a:t> tiyatro çok çabuk bozuldu. Tiyatroların yerini arenalar, hipodromlar aldı.</a:t>
            </a:r>
            <a:endParaRPr lang="tr-TR" sz="2800" dirty="0"/>
          </a:p>
        </p:txBody>
      </p:sp>
    </p:spTree>
  </p:cSld>
  <p:clrMapOvr>
    <a:masterClrMapping/>
  </p:clrMapOvr>
  <p:transition spd="slow">
    <p:wheel spokes="2"/>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99</TotalTime>
  <Words>1238</Words>
  <PresentationFormat>Ekran Gösterisi (4:3)</PresentationFormat>
  <Paragraphs>97</Paragraphs>
  <Slides>37</Slides>
  <Notes>1</Notes>
  <HiddenSlides>0</HiddenSlides>
  <MMClips>0</MMClips>
  <ScaleCrop>false</ScaleCrop>
  <HeadingPairs>
    <vt:vector size="4" baseType="variant">
      <vt:variant>
        <vt:lpstr>Tema</vt:lpstr>
      </vt:variant>
      <vt:variant>
        <vt:i4>1</vt:i4>
      </vt:variant>
      <vt:variant>
        <vt:lpstr>Slayt Başlıkları</vt:lpstr>
      </vt:variant>
      <vt:variant>
        <vt:i4>37</vt:i4>
      </vt:variant>
    </vt:vector>
  </HeadingPairs>
  <TitlesOfParts>
    <vt:vector size="38" baseType="lpstr">
      <vt:lpstr>Gezinti</vt:lpstr>
      <vt:lpstr>TİYATRO</vt:lpstr>
      <vt:lpstr>Tiyatro nedir </vt:lpstr>
      <vt:lpstr>Slayt 3</vt:lpstr>
      <vt:lpstr> tiyatro tarihi</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TİYATRONUN ÖNEMİ </vt:lpstr>
      <vt:lpstr>Slayt 22</vt:lpstr>
      <vt:lpstr>Dünyaca ünlü türk tiyatro eserleri</vt:lpstr>
      <vt:lpstr>Slayt 24</vt:lpstr>
      <vt:lpstr>Dünya Tiyatro Günü </vt:lpstr>
      <vt:lpstr>Tiyatro türleri</vt:lpstr>
      <vt:lpstr>TRAJEDİ</vt:lpstr>
      <vt:lpstr>KOMEDİ</vt:lpstr>
      <vt:lpstr>DRAM</vt:lpstr>
      <vt:lpstr>Müzikli Tiyatro</vt:lpstr>
      <vt:lpstr>Slayt 31</vt:lpstr>
      <vt:lpstr>BATI TİYATROSU</vt:lpstr>
      <vt:lpstr>Slayt 33</vt:lpstr>
      <vt:lpstr>DÜNYACA ÜNLÜ Türk tiyatro oyuncularI </vt:lpstr>
      <vt:lpstr>Tiyatro amblemi</vt:lpstr>
      <vt:lpstr>Slayt 36</vt:lpstr>
      <vt:lpstr>Slayt 37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2016-04-24T09:27:52Z</dcterms:created>
  <dcterms:modified xsi:type="dcterms:W3CDTF">2016-05-11T13:27:49Z</dcterms:modified>
  <cp:category>www.sorubak.com</cp:category>
</cp:coreProperties>
</file>