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31"/>
  </p:notesMasterIdLst>
  <p:sldIdLst>
    <p:sldId id="256" r:id="rId2"/>
    <p:sldId id="257" r:id="rId3"/>
    <p:sldId id="272" r:id="rId4"/>
    <p:sldId id="258" r:id="rId5"/>
    <p:sldId id="259" r:id="rId6"/>
    <p:sldId id="260" r:id="rId7"/>
    <p:sldId id="261" r:id="rId8"/>
    <p:sldId id="262" r:id="rId9"/>
    <p:sldId id="264" r:id="rId10"/>
    <p:sldId id="266" r:id="rId11"/>
    <p:sldId id="267" r:id="rId12"/>
    <p:sldId id="268" r:id="rId13"/>
    <p:sldId id="269" r:id="rId14"/>
    <p:sldId id="270" r:id="rId15"/>
    <p:sldId id="273" r:id="rId16"/>
    <p:sldId id="277" r:id="rId17"/>
    <p:sldId id="275" r:id="rId18"/>
    <p:sldId id="278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71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54" autoAdjust="0"/>
    <p:restoredTop sz="94660"/>
  </p:normalViewPr>
  <p:slideViewPr>
    <p:cSldViewPr>
      <p:cViewPr>
        <p:scale>
          <a:sx n="91" d="100"/>
          <a:sy n="91" d="100"/>
        </p:scale>
        <p:origin x="-94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8BD26-1674-4A74-A705-8DE1749B5F38}" type="datetimeFigureOut">
              <a:rPr lang="tr-TR" smtClean="0"/>
              <a:pPr/>
              <a:t>07.01.2016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3AF930-BD53-47D1-8BAA-178047A761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43730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3AF930-BD53-47D1-8BAA-178047A76141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02115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3AF930-BD53-47D1-8BAA-178047A76141}" type="slidenum">
              <a:rPr lang="tr-TR" smtClean="0"/>
              <a:pPr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7848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07.01.2016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2" name="Dikdörtgen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Dikdörtgen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Dikdörtgen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Dikdörtgen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Dikdörtgen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56" name="Dikdörtgen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Dikdörtgen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Dikdörtgen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Dikdörtgen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07.01.2016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07.01.2016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07.01.2016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erbest 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Serbest 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Serbest 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Serbest 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Serbest 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Serbest 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Serbest 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Serbest 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Serbest 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Serbest 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Serbest 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Serbest 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Serbest 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Serbest 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Serbest 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07.01.2016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Dikdörtgen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Dikdörtgen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Dikdörtgen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07.01.2016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Dikdörtgen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07.01.2016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Dikdörtgen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Dikdörtgen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Dikdörtgen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Dikdörtgen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Dikdörtgen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Dikdörtgen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Dikdörtgen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07.01.2016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07.01.2016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07.01.2016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Düz Bağlayıcı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üz Bağlayıcı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grpSp>
        <p:nvGrpSpPr>
          <p:cNvPr id="14" name="Gr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Düz Bağlayıcı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üz Bağlayıcı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üz Bağlayıcı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Düz Bağlayıcı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üz Bağlayıcı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üz Bağlayıcı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07.01.2016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Dikdörtgen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Dikdörtgen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Dikdörtgen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Dikdörtgen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07.01.2016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1.wav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971600" y="3573016"/>
            <a:ext cx="6982648" cy="187220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92D050"/>
                </a:solidFill>
              </a:rPr>
              <a:t>MERHABA ARKADAŞLAR SİZE BU DERSTE FİİLLERDE YAPI KONUSUNU ANLATACAĞIM .</a:t>
            </a:r>
            <a:endParaRPr lang="tr-TR" dirty="0">
              <a:solidFill>
                <a:srgbClr val="92D050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1083" y="332656"/>
            <a:ext cx="4176464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0375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ashreg.wav"/>
          </p:stSnd>
        </p:sndAc>
      </p:transition>
    </mc:Choice>
    <mc:Fallback>
      <p:transition spd="slow">
        <p:fad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7544" y="331979"/>
            <a:ext cx="8676456" cy="2182394"/>
          </a:xfrm>
        </p:spPr>
        <p:txBody>
          <a:bodyPr/>
          <a:lstStyle/>
          <a:p>
            <a:r>
              <a:rPr lang="tr-TR" dirty="0" smtClean="0">
                <a:solidFill>
                  <a:srgbClr val="92D050"/>
                </a:solidFill>
              </a:rPr>
              <a:t>B) ÖZEL (KURALLI ) BİRLEŞİK FİİLLER</a:t>
            </a:r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23528" y="764704"/>
            <a:ext cx="8476456" cy="5616624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92D050"/>
                </a:solidFill>
              </a:rPr>
              <a:t>İKİ FİİLİN BİRLEŞMESİYLE OLUŞUR . TAMAMI BİRLEŞİK YAZILIR , DÖRT GRUPTA İNCELENİR </a:t>
            </a:r>
            <a:r>
              <a:rPr lang="tr-TR" dirty="0" smtClean="0">
                <a:solidFill>
                  <a:srgbClr val="92D050"/>
                </a:solidFill>
              </a:rPr>
              <a:t>:</a:t>
            </a:r>
          </a:p>
          <a:p>
            <a:endParaRPr lang="tr-TR" dirty="0">
              <a:solidFill>
                <a:srgbClr val="92D050"/>
              </a:solidFill>
            </a:endParaRPr>
          </a:p>
          <a:p>
            <a:endParaRPr lang="tr-TR" dirty="0" smtClean="0">
              <a:solidFill>
                <a:srgbClr val="92D050"/>
              </a:solidFill>
            </a:endParaRPr>
          </a:p>
          <a:p>
            <a:r>
              <a:rPr lang="tr-TR" dirty="0" smtClean="0">
                <a:solidFill>
                  <a:srgbClr val="92D050"/>
                </a:solidFill>
              </a:rPr>
              <a:t>             </a:t>
            </a:r>
            <a:r>
              <a:rPr lang="tr-TR" sz="2400" dirty="0" smtClean="0">
                <a:solidFill>
                  <a:srgbClr val="92D050"/>
                </a:solidFill>
              </a:rPr>
              <a:t>YETERLİLİK FİİLİ : ( FİİL + EBİL-)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CÜMLEYE GÜCÜ YETME VE OLASILIK ANLAMI KATAR.FİİLİN ÜZERİNE EBİLMEK- GETİRİLEREK OLUŞTURULUR.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         OKULA GEÇ KALIRSAM ÖĞRETMEN  KIZ</a:t>
            </a:r>
            <a:r>
              <a:rPr lang="tr-TR" sz="2400" u="sng" dirty="0" smtClean="0">
                <a:solidFill>
                  <a:srgbClr val="92D050"/>
                </a:solidFill>
              </a:rPr>
              <a:t>ABİLİR</a:t>
            </a:r>
            <a:r>
              <a:rPr lang="tr-TR" sz="2400" dirty="0" smtClean="0">
                <a:solidFill>
                  <a:srgbClr val="92D050"/>
                </a:solidFill>
              </a:rPr>
              <a:t> .</a:t>
            </a:r>
          </a:p>
          <a:p>
            <a:endParaRPr lang="tr-TR" sz="2400" dirty="0" smtClean="0">
              <a:solidFill>
                <a:srgbClr val="92D050"/>
              </a:solidFill>
            </a:endParaRPr>
          </a:p>
          <a:p>
            <a:r>
              <a:rPr lang="tr-TR" sz="2400" dirty="0" smtClean="0">
                <a:solidFill>
                  <a:srgbClr val="92D050"/>
                </a:solidFill>
              </a:rPr>
              <a:t>          EN GÜZEL ŞİİRLERİMİ OKUMADAN BURALARDAN GİD</a:t>
            </a:r>
            <a:r>
              <a:rPr lang="tr-TR" sz="2400" u="sng" dirty="0" smtClean="0">
                <a:solidFill>
                  <a:srgbClr val="92D050"/>
                </a:solidFill>
              </a:rPr>
              <a:t>EBİLİRİM</a:t>
            </a:r>
            <a:r>
              <a:rPr lang="tr-TR" sz="2400" dirty="0" smtClean="0">
                <a:solidFill>
                  <a:srgbClr val="92D050"/>
                </a:solidFill>
              </a:rPr>
              <a:t> .</a:t>
            </a:r>
          </a:p>
          <a:p>
            <a:endParaRPr lang="tr-TR" sz="2400" dirty="0"/>
          </a:p>
        </p:txBody>
      </p:sp>
      <p:sp>
        <p:nvSpPr>
          <p:cNvPr id="4" name="Bulut 3"/>
          <p:cNvSpPr/>
          <p:nvPr/>
        </p:nvSpPr>
        <p:spPr>
          <a:xfrm>
            <a:off x="557784" y="3429000"/>
            <a:ext cx="432048" cy="288032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11" name="İkizkenar Üçgen 10"/>
          <p:cNvSpPr/>
          <p:nvPr/>
        </p:nvSpPr>
        <p:spPr>
          <a:xfrm>
            <a:off x="557784" y="4509120"/>
            <a:ext cx="360040" cy="3600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İkizkenar Üçgen 11"/>
          <p:cNvSpPr/>
          <p:nvPr/>
        </p:nvSpPr>
        <p:spPr>
          <a:xfrm>
            <a:off x="568525" y="5157192"/>
            <a:ext cx="378042" cy="3600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77644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47132" y="-19319"/>
            <a:ext cx="7521820" cy="2902474"/>
          </a:xfrm>
        </p:spPr>
        <p:txBody>
          <a:bodyPr>
            <a:normAutofit/>
          </a:bodyPr>
          <a:lstStyle/>
          <a:p>
            <a:r>
              <a:rPr lang="tr-TR" sz="3600" dirty="0" smtClean="0">
                <a:solidFill>
                  <a:srgbClr val="92D050"/>
                </a:solidFill>
              </a:rPr>
              <a:t>TEZLİK BİRLEŞİK FİİLİ : ( FİİL + İVER )</a:t>
            </a:r>
            <a:br>
              <a:rPr lang="tr-TR" sz="3600" dirty="0" smtClean="0">
                <a:solidFill>
                  <a:srgbClr val="92D050"/>
                </a:solidFill>
              </a:rPr>
            </a:br>
            <a:r>
              <a:rPr lang="tr-TR" sz="3600" dirty="0" smtClean="0">
                <a:solidFill>
                  <a:srgbClr val="92D050"/>
                </a:solidFill>
              </a:rPr>
              <a:t>CÜMLEYE ÇABUKLUK ANLAMI KATAR.</a:t>
            </a:r>
            <a:endParaRPr lang="tr-TR" sz="3600" dirty="0">
              <a:solidFill>
                <a:srgbClr val="92D05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567994" y="151353"/>
            <a:ext cx="8180470" cy="5256584"/>
          </a:xfrm>
          <a:noFill/>
        </p:spPr>
        <p:txBody>
          <a:bodyPr>
            <a:normAutofit/>
          </a:bodyPr>
          <a:lstStyle/>
          <a:p>
            <a:endParaRPr lang="tr-TR" sz="2400" dirty="0" smtClean="0"/>
          </a:p>
          <a:p>
            <a:endParaRPr lang="tr-TR" sz="2400" dirty="0"/>
          </a:p>
          <a:p>
            <a:endParaRPr lang="tr-TR" sz="2400" dirty="0" smtClean="0"/>
          </a:p>
          <a:p>
            <a:endParaRPr lang="tr-TR" sz="2400" dirty="0"/>
          </a:p>
          <a:p>
            <a:endParaRPr lang="tr-TR" sz="2400" dirty="0" smtClean="0"/>
          </a:p>
          <a:p>
            <a:endParaRPr lang="tr-TR" sz="2400" dirty="0" smtClean="0"/>
          </a:p>
          <a:p>
            <a:endParaRPr lang="tr-TR" sz="2400" dirty="0" smtClean="0"/>
          </a:p>
          <a:p>
            <a:endParaRPr lang="tr-TR" sz="2400" dirty="0"/>
          </a:p>
          <a:p>
            <a:r>
              <a:rPr lang="tr-TR" sz="2400" dirty="0" smtClean="0"/>
              <a:t>          </a:t>
            </a:r>
            <a:r>
              <a:rPr lang="tr-TR" sz="2400" dirty="0" smtClean="0">
                <a:solidFill>
                  <a:srgbClr val="92D050"/>
                </a:solidFill>
              </a:rPr>
              <a:t>AKŞAMIN DERİN KIZILLIĞINDA    KAYBOLUVERDİM.  </a:t>
            </a:r>
          </a:p>
          <a:p>
            <a:r>
              <a:rPr lang="tr-TR" sz="24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         </a:t>
            </a:r>
            <a:endParaRPr lang="tr-TR" sz="2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r>
              <a:rPr lang="tr-TR" sz="24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         </a:t>
            </a:r>
            <a:r>
              <a:rPr lang="tr-TR" sz="2400" dirty="0" smtClean="0">
                <a:solidFill>
                  <a:srgbClr val="92D050"/>
                </a:solidFill>
              </a:rPr>
              <a:t>POLİSLER KAÇAN HIRSIZI YAKALAYIVERDİLER.</a:t>
            </a:r>
            <a:endParaRPr lang="tr-TR" sz="2400" dirty="0">
              <a:solidFill>
                <a:srgbClr val="92D050"/>
              </a:solidFill>
            </a:endParaRPr>
          </a:p>
        </p:txBody>
      </p:sp>
      <p:sp>
        <p:nvSpPr>
          <p:cNvPr id="4" name="Bulut 3"/>
          <p:cNvSpPr/>
          <p:nvPr/>
        </p:nvSpPr>
        <p:spPr>
          <a:xfrm>
            <a:off x="615084" y="234418"/>
            <a:ext cx="432048" cy="288032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5" name="Çerçeve 4"/>
          <p:cNvSpPr/>
          <p:nvPr/>
        </p:nvSpPr>
        <p:spPr>
          <a:xfrm>
            <a:off x="704058" y="4348972"/>
            <a:ext cx="468052" cy="28803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Çerçeve 5"/>
          <p:cNvSpPr/>
          <p:nvPr/>
        </p:nvSpPr>
        <p:spPr>
          <a:xfrm>
            <a:off x="704058" y="5085184"/>
            <a:ext cx="468052" cy="28803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6323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295636" y="404664"/>
            <a:ext cx="7139768" cy="1894362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92D050"/>
                </a:solidFill>
              </a:rPr>
              <a:t>SÜREKLİLİK BİRLEŞİK FİİLİ : (FİİL + EDUR , KAL , GEL )</a:t>
            </a:r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06913" y="1741078"/>
            <a:ext cx="7486600" cy="4530098"/>
          </a:xfrm>
        </p:spPr>
        <p:txBody>
          <a:bodyPr/>
          <a:lstStyle/>
          <a:p>
            <a:r>
              <a:rPr lang="tr-TR" dirty="0" smtClean="0"/>
              <a:t>       </a:t>
            </a:r>
            <a:r>
              <a:rPr lang="tr-TR" sz="2400" dirty="0" smtClean="0">
                <a:solidFill>
                  <a:srgbClr val="92D050"/>
                </a:solidFill>
              </a:rPr>
              <a:t>BU HİKAYE YILLARDIR SÜREGELİR .</a:t>
            </a:r>
          </a:p>
          <a:p>
            <a:endParaRPr lang="tr-TR" sz="2000" dirty="0">
              <a:solidFill>
                <a:srgbClr val="92D050"/>
              </a:solidFill>
            </a:endParaRPr>
          </a:p>
          <a:p>
            <a:r>
              <a:rPr lang="tr-TR" sz="2000" dirty="0" smtClean="0">
                <a:solidFill>
                  <a:srgbClr val="92D050"/>
                </a:solidFill>
              </a:rPr>
              <a:t>        </a:t>
            </a:r>
            <a:r>
              <a:rPr lang="tr-TR" sz="2400" dirty="0" smtClean="0">
                <a:solidFill>
                  <a:srgbClr val="92D050"/>
                </a:solidFill>
              </a:rPr>
              <a:t>TELEVİZYONUN KARŞISINDA UYUYAKALMIŞIM.</a:t>
            </a:r>
          </a:p>
          <a:p>
            <a:endParaRPr lang="tr-TR" sz="2000" dirty="0">
              <a:solidFill>
                <a:srgbClr val="92D050"/>
              </a:solidFill>
            </a:endParaRPr>
          </a:p>
          <a:p>
            <a:r>
              <a:rPr lang="tr-TR" sz="2000" dirty="0" smtClean="0">
                <a:solidFill>
                  <a:srgbClr val="92D050"/>
                </a:solidFill>
              </a:rPr>
              <a:t>       </a:t>
            </a:r>
            <a:r>
              <a:rPr lang="tr-TR" sz="2400" dirty="0" smtClean="0">
                <a:solidFill>
                  <a:srgbClr val="92D050"/>
                </a:solidFill>
              </a:rPr>
              <a:t>LİSTEDE İSMİMİ GÖREMEYİNCE LİSTEYE BAKAKALDIM .</a:t>
            </a:r>
          </a:p>
          <a:p>
            <a:endParaRPr lang="tr-TR" sz="2000" dirty="0"/>
          </a:p>
          <a:p>
            <a:endParaRPr lang="tr-TR" sz="2000" dirty="0"/>
          </a:p>
        </p:txBody>
      </p:sp>
      <p:sp>
        <p:nvSpPr>
          <p:cNvPr id="4" name="Bulut 3"/>
          <p:cNvSpPr/>
          <p:nvPr/>
        </p:nvSpPr>
        <p:spPr>
          <a:xfrm>
            <a:off x="647564" y="620688"/>
            <a:ext cx="576064" cy="288032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3</a:t>
            </a:r>
            <a:endParaRPr lang="tr-TR" dirty="0"/>
          </a:p>
        </p:txBody>
      </p:sp>
      <p:sp>
        <p:nvSpPr>
          <p:cNvPr id="5" name="Katlanmış Nesne 4"/>
          <p:cNvSpPr/>
          <p:nvPr/>
        </p:nvSpPr>
        <p:spPr>
          <a:xfrm>
            <a:off x="1061630" y="3573016"/>
            <a:ext cx="360040" cy="360040"/>
          </a:xfrm>
          <a:prstGeom prst="foldedCorne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Katlanmış Nesne 5"/>
          <p:cNvSpPr/>
          <p:nvPr/>
        </p:nvSpPr>
        <p:spPr>
          <a:xfrm>
            <a:off x="1118610" y="4185084"/>
            <a:ext cx="360040" cy="360040"/>
          </a:xfrm>
          <a:prstGeom prst="foldedCorne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     </a:t>
            </a:r>
            <a:endParaRPr lang="tr-TR" dirty="0"/>
          </a:p>
        </p:txBody>
      </p:sp>
      <p:sp>
        <p:nvSpPr>
          <p:cNvPr id="7" name="Katlanmış Nesne 6"/>
          <p:cNvSpPr/>
          <p:nvPr/>
        </p:nvSpPr>
        <p:spPr>
          <a:xfrm>
            <a:off x="1107339" y="4853788"/>
            <a:ext cx="360040" cy="360040"/>
          </a:xfrm>
          <a:prstGeom prst="foldedCorne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39023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27584" y="367894"/>
            <a:ext cx="8424936" cy="236318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92D050"/>
                </a:solidFill>
              </a:rPr>
              <a:t>YAKLAŞMA FİİLİ : (FİİL + -EYAZ)</a:t>
            </a:r>
            <a:br>
              <a:rPr lang="tr-TR" dirty="0" smtClean="0">
                <a:solidFill>
                  <a:srgbClr val="92D050"/>
                </a:solidFill>
              </a:rPr>
            </a:br>
            <a:r>
              <a:rPr lang="tr-TR" dirty="0" smtClean="0">
                <a:solidFill>
                  <a:srgbClr val="92D050"/>
                </a:solidFill>
              </a:rPr>
              <a:t>EYLEMİN GERÇEKLEŞMESİNE ÇOK AZ BİR ZAMAN KALDIĞINI İFADE EDER .</a:t>
            </a:r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09374" y="2636912"/>
            <a:ext cx="8424936" cy="2297850"/>
          </a:xfrm>
        </p:spPr>
        <p:txBody>
          <a:bodyPr/>
          <a:lstStyle/>
          <a:p>
            <a:r>
              <a:rPr lang="tr-TR" dirty="0" smtClean="0"/>
              <a:t>                        </a:t>
            </a:r>
          </a:p>
          <a:p>
            <a:endParaRPr lang="tr-TR" dirty="0"/>
          </a:p>
          <a:p>
            <a:r>
              <a:rPr lang="tr-TR" dirty="0" smtClean="0"/>
              <a:t>           </a:t>
            </a:r>
            <a:r>
              <a:rPr lang="tr-TR" sz="2400" dirty="0" smtClean="0">
                <a:solidFill>
                  <a:srgbClr val="92D050"/>
                </a:solidFill>
              </a:rPr>
              <a:t>KALDIRIMDA YÜRÜRKEN DÜŞEYAZDIM.</a:t>
            </a:r>
          </a:p>
          <a:p>
            <a:endParaRPr lang="tr-TR" sz="2400" dirty="0">
              <a:solidFill>
                <a:srgbClr val="92D050"/>
              </a:solidFill>
            </a:endParaRPr>
          </a:p>
          <a:p>
            <a:r>
              <a:rPr lang="tr-TR" dirty="0" smtClean="0">
                <a:solidFill>
                  <a:srgbClr val="92D050"/>
                </a:solidFill>
              </a:rPr>
              <a:t>             </a:t>
            </a:r>
            <a:r>
              <a:rPr lang="tr-TR" sz="2400" dirty="0" smtClean="0">
                <a:solidFill>
                  <a:srgbClr val="92D050"/>
                </a:solidFill>
              </a:rPr>
              <a:t>ONU KARŞIMDA GÖRÜNCE KORKUDAN ÖLEYAZDIM .</a:t>
            </a:r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4" name="Bulut 3"/>
          <p:cNvSpPr/>
          <p:nvPr/>
        </p:nvSpPr>
        <p:spPr>
          <a:xfrm>
            <a:off x="394367" y="618137"/>
            <a:ext cx="504056" cy="288032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4</a:t>
            </a:r>
            <a:endParaRPr lang="tr-TR" dirty="0"/>
          </a:p>
        </p:txBody>
      </p:sp>
      <p:sp>
        <p:nvSpPr>
          <p:cNvPr id="5" name="Simge &quot;Yok&quot; 4"/>
          <p:cNvSpPr/>
          <p:nvPr/>
        </p:nvSpPr>
        <p:spPr>
          <a:xfrm>
            <a:off x="1043608" y="3779152"/>
            <a:ext cx="432048" cy="360040"/>
          </a:xfrm>
          <a:prstGeom prst="noSmok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Simge &quot;Yok&quot; 5"/>
          <p:cNvSpPr/>
          <p:nvPr/>
        </p:nvSpPr>
        <p:spPr>
          <a:xfrm>
            <a:off x="1043608" y="4509120"/>
            <a:ext cx="432048" cy="360040"/>
          </a:xfrm>
          <a:prstGeom prst="noSmoking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2867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755576" y="200887"/>
            <a:ext cx="8064896" cy="2796065"/>
          </a:xfrm>
        </p:spPr>
        <p:txBody>
          <a:bodyPr>
            <a:normAutofit fontScale="90000"/>
          </a:bodyPr>
          <a:lstStyle/>
          <a:p>
            <a:r>
              <a:rPr lang="tr-TR" sz="2800" dirty="0" smtClean="0">
                <a:solidFill>
                  <a:srgbClr val="92D050"/>
                </a:solidFill>
              </a:rPr>
              <a:t>C) </a:t>
            </a:r>
            <a:r>
              <a:rPr lang="tr-TR" sz="3100" dirty="0" smtClean="0">
                <a:solidFill>
                  <a:srgbClr val="92D050"/>
                </a:solidFill>
              </a:rPr>
              <a:t>ANLAMCA KAYNAŞMIŞ BİRLEŞİK FİİLLER : </a:t>
            </a:r>
            <a:br>
              <a:rPr lang="tr-TR" sz="3100" dirty="0" smtClean="0">
                <a:solidFill>
                  <a:srgbClr val="92D050"/>
                </a:solidFill>
              </a:rPr>
            </a:br>
            <a:r>
              <a:rPr lang="tr-TR" sz="3100" dirty="0" smtClean="0">
                <a:solidFill>
                  <a:srgbClr val="92D050"/>
                </a:solidFill>
              </a:rPr>
              <a:t>BİR İSİMLE BİR FİİLİN ANLAM YÖNÜNDEN BİRLEŞİP KAYNAŞMASIYLA OLUŞUR. DEYİMLERİN ÇOĞU BU TÜRE ÖRNEKTİR.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11560" y="2276872"/>
            <a:ext cx="7632848" cy="3666002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92D050"/>
                </a:solidFill>
              </a:rPr>
              <a:t>                  SEN KİMSİN Kİ BANA KAFA TUTUYORSUN ?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                 </a:t>
            </a:r>
          </a:p>
          <a:p>
            <a:r>
              <a:rPr lang="tr-TR" sz="2400" dirty="0">
                <a:solidFill>
                  <a:srgbClr val="92D050"/>
                </a:solidFill>
              </a:rPr>
              <a:t> </a:t>
            </a:r>
            <a:r>
              <a:rPr lang="tr-TR" sz="2400" dirty="0" smtClean="0">
                <a:solidFill>
                  <a:srgbClr val="92D050"/>
                </a:solidFill>
              </a:rPr>
              <a:t>                BU TEHDİTLERİNLE GÖZÜMÜ KORKUTAMAZSIN </a:t>
            </a:r>
          </a:p>
          <a:p>
            <a:endParaRPr lang="tr-TR" sz="2400" dirty="0" smtClean="0">
              <a:solidFill>
                <a:srgbClr val="92D050"/>
              </a:solidFill>
            </a:endParaRPr>
          </a:p>
          <a:p>
            <a:r>
              <a:rPr lang="tr-TR" sz="2400" dirty="0" smtClean="0">
                <a:solidFill>
                  <a:srgbClr val="92D050"/>
                </a:solidFill>
              </a:rPr>
              <a:t>                 ADAMA LAF ANLATMAKTAN DİLİMDE TÜY BİTTİ.</a:t>
            </a:r>
          </a:p>
          <a:p>
            <a:r>
              <a:rPr lang="tr-TR" sz="2400" dirty="0" smtClean="0"/>
              <a:t> </a:t>
            </a:r>
            <a:endParaRPr lang="tr-TR" sz="2400" dirty="0"/>
          </a:p>
        </p:txBody>
      </p:sp>
      <p:sp>
        <p:nvSpPr>
          <p:cNvPr id="4" name="Gülen Yüz 3"/>
          <p:cNvSpPr/>
          <p:nvPr/>
        </p:nvSpPr>
        <p:spPr>
          <a:xfrm>
            <a:off x="1289302" y="4437112"/>
            <a:ext cx="402378" cy="348318"/>
          </a:xfrm>
          <a:prstGeom prst="smileyFac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Gülen Yüz 7"/>
          <p:cNvSpPr/>
          <p:nvPr/>
        </p:nvSpPr>
        <p:spPr>
          <a:xfrm>
            <a:off x="1331640" y="5156042"/>
            <a:ext cx="360040" cy="360040"/>
          </a:xfrm>
          <a:prstGeom prst="smileyFac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Gülen Yüz 5"/>
          <p:cNvSpPr/>
          <p:nvPr/>
        </p:nvSpPr>
        <p:spPr>
          <a:xfrm>
            <a:off x="1289302" y="3717032"/>
            <a:ext cx="402378" cy="360040"/>
          </a:xfrm>
          <a:prstGeom prst="smileyFac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67889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95536" y="1124744"/>
            <a:ext cx="8748464" cy="5733256"/>
          </a:xfrm>
        </p:spPr>
        <p:txBody>
          <a:bodyPr/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sz="2800" dirty="0" smtClean="0">
                <a:solidFill>
                  <a:srgbClr val="92D050"/>
                </a:solidFill>
              </a:rPr>
              <a:t>AŞAĞIDAKİ CÜMLELERİN HANGİSİNDE BU KAMYONDA ELVERİŞLİ BİR BİRLEŞİK FİİL VARDIR ?</a:t>
            </a:r>
            <a:br>
              <a:rPr lang="tr-TR" sz="2800" dirty="0" smtClean="0">
                <a:solidFill>
                  <a:srgbClr val="92D050"/>
                </a:solidFill>
              </a:rPr>
            </a:br>
            <a:r>
              <a:rPr lang="tr-TR" sz="2800" dirty="0" smtClean="0">
                <a:solidFill>
                  <a:srgbClr val="92D050"/>
                </a:solidFill>
              </a:rPr>
              <a:t>K)BİZ BU KADAR GÜRÜLTÜYE PABUÇ BIRAKMAYIZ.</a:t>
            </a:r>
            <a:br>
              <a:rPr lang="tr-TR" sz="2800" dirty="0" smtClean="0">
                <a:solidFill>
                  <a:srgbClr val="92D050"/>
                </a:solidFill>
              </a:rPr>
            </a:br>
            <a:r>
              <a:rPr lang="tr-TR" sz="2800" dirty="0" smtClean="0">
                <a:solidFill>
                  <a:srgbClr val="92D050"/>
                </a:solidFill>
              </a:rPr>
              <a:t>L)NE ANLATTĞIMI BİLİYORDU AMA RENK VERMEDİ.</a:t>
            </a:r>
            <a:br>
              <a:rPr lang="tr-TR" sz="2800" dirty="0" smtClean="0">
                <a:solidFill>
                  <a:srgbClr val="92D050"/>
                </a:solidFill>
              </a:rPr>
            </a:br>
            <a:r>
              <a:rPr lang="tr-TR" sz="2800" dirty="0" smtClean="0">
                <a:solidFill>
                  <a:srgbClr val="92D050"/>
                </a:solidFill>
              </a:rPr>
              <a:t>M)YAŞLANINCA ELDEN AYAKTAN DÜŞTÜ.</a:t>
            </a:r>
            <a:br>
              <a:rPr lang="tr-TR" sz="2800" dirty="0" smtClean="0">
                <a:solidFill>
                  <a:srgbClr val="92D050"/>
                </a:solidFill>
              </a:rPr>
            </a:br>
            <a:r>
              <a:rPr lang="tr-TR" sz="2800" dirty="0" smtClean="0">
                <a:solidFill>
                  <a:srgbClr val="92D050"/>
                </a:solidFill>
              </a:rPr>
              <a:t>N</a:t>
            </a:r>
            <a:r>
              <a:rPr lang="tr-TR" sz="2800" dirty="0">
                <a:solidFill>
                  <a:srgbClr val="92D050"/>
                </a:solidFill>
              </a:rPr>
              <a:t>) HEPİMİZİ GÜLER YÜZLÜ KONUK SEVERLİĞİYLE MEMNUN ETTİ.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67544" y="-315416"/>
            <a:ext cx="8147248" cy="1508760"/>
          </a:xfrm>
        </p:spPr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92D050"/>
                </a:solidFill>
              </a:rPr>
              <a:t>ŞİMDİ DE ÖĞRENDİKLERİMİZİ PEKİŞTİRMEK İÇİN BİRAZ SORU ÇÖZELİM.</a:t>
            </a:r>
            <a:endParaRPr lang="tr-TR" sz="2800" dirty="0">
              <a:solidFill>
                <a:srgbClr val="92D05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1268760"/>
            <a:ext cx="4896544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9255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-171400"/>
            <a:ext cx="9433048" cy="72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40466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914400" y="2132856"/>
            <a:ext cx="7772400" cy="4185648"/>
          </a:xfrm>
        </p:spPr>
        <p:txBody>
          <a:bodyPr/>
          <a:lstStyle/>
          <a:p>
            <a:r>
              <a:rPr lang="tr-TR" dirty="0" smtClean="0">
                <a:solidFill>
                  <a:srgbClr val="92D050"/>
                </a:solidFill>
              </a:rPr>
              <a:t>A)YOL AÇILDI.</a:t>
            </a:r>
            <a:br>
              <a:rPr lang="tr-TR" dirty="0" smtClean="0">
                <a:solidFill>
                  <a:srgbClr val="92D050"/>
                </a:solidFill>
              </a:rPr>
            </a:br>
            <a:r>
              <a:rPr lang="tr-TR" dirty="0" smtClean="0">
                <a:solidFill>
                  <a:srgbClr val="92D050"/>
                </a:solidFill>
              </a:rPr>
              <a:t>B)GEZGİNLER GELİYOR.</a:t>
            </a:r>
            <a:br>
              <a:rPr lang="tr-TR" dirty="0" smtClean="0">
                <a:solidFill>
                  <a:srgbClr val="92D050"/>
                </a:solidFill>
              </a:rPr>
            </a:br>
            <a:r>
              <a:rPr lang="tr-TR" dirty="0" smtClean="0">
                <a:solidFill>
                  <a:srgbClr val="92D050"/>
                </a:solidFill>
              </a:rPr>
              <a:t>C)İYİCE YORDUK SENİ.</a:t>
            </a:r>
            <a:br>
              <a:rPr lang="tr-TR" dirty="0" smtClean="0">
                <a:solidFill>
                  <a:srgbClr val="92D050"/>
                </a:solidFill>
              </a:rPr>
            </a:br>
            <a:r>
              <a:rPr lang="tr-TR" dirty="0" smtClean="0">
                <a:solidFill>
                  <a:srgbClr val="92D050"/>
                </a:solidFill>
              </a:rPr>
              <a:t>D)BİZİ KİMSE DUYMAZ.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539552" y="260648"/>
            <a:ext cx="7772400" cy="1508760"/>
          </a:xfrm>
        </p:spPr>
        <p:txBody>
          <a:bodyPr>
            <a:noAutofit/>
          </a:bodyPr>
          <a:lstStyle/>
          <a:p>
            <a:r>
              <a:rPr lang="tr-TR" sz="4000" dirty="0" smtClean="0">
                <a:solidFill>
                  <a:srgbClr val="92D050"/>
                </a:solidFill>
              </a:rPr>
              <a:t>2) </a:t>
            </a:r>
            <a:r>
              <a:rPr lang="tr-TR" sz="3200" dirty="0" smtClean="0">
                <a:solidFill>
                  <a:srgbClr val="92D050"/>
                </a:solidFill>
              </a:rPr>
              <a:t>AŞAĞIDAKİ CÜMLELERİN HANGİSİNDE FİİL GÖVDE HALİNDEDİR?</a:t>
            </a:r>
            <a:endParaRPr lang="tr-TR" sz="24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8917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-99392"/>
            <a:ext cx="9361040" cy="705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2555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95536" y="3308648"/>
            <a:ext cx="8424936" cy="3009856"/>
          </a:xfrm>
        </p:spPr>
        <p:txBody>
          <a:bodyPr/>
          <a:lstStyle/>
          <a:p>
            <a:r>
              <a:rPr lang="tr-TR" sz="2800" dirty="0">
                <a:solidFill>
                  <a:srgbClr val="92D050"/>
                </a:solidFill>
              </a:rPr>
              <a:t>D</a:t>
            </a:r>
            <a:r>
              <a:rPr lang="tr-TR" sz="2800" dirty="0" smtClean="0">
                <a:solidFill>
                  <a:srgbClr val="92D050"/>
                </a:solidFill>
              </a:rPr>
              <a:t>)KADİR BİLEN KİMSEYE HERKES YARDIM EDER.</a:t>
            </a:r>
            <a:br>
              <a:rPr lang="tr-TR" sz="2800" dirty="0" smtClean="0">
                <a:solidFill>
                  <a:srgbClr val="92D050"/>
                </a:solidFill>
              </a:rPr>
            </a:br>
            <a:r>
              <a:rPr lang="tr-TR" sz="2800" dirty="0" smtClean="0">
                <a:solidFill>
                  <a:srgbClr val="92D050"/>
                </a:solidFill>
              </a:rPr>
              <a:t>E)SORULARIN ZOR OLACAĞINI HEPİMİZ TAHMİN ETMİŞTİK.</a:t>
            </a:r>
            <a:br>
              <a:rPr lang="tr-TR" sz="2800" dirty="0" smtClean="0">
                <a:solidFill>
                  <a:srgbClr val="92D050"/>
                </a:solidFill>
              </a:rPr>
            </a:br>
            <a:r>
              <a:rPr lang="tr-TR" sz="2800" dirty="0" smtClean="0">
                <a:solidFill>
                  <a:srgbClr val="92D050"/>
                </a:solidFill>
              </a:rPr>
              <a:t>F)BU YIL KIŞIN ERKEN GELECEĞİNİ ZANNEDİYORUZ.</a:t>
            </a:r>
            <a:br>
              <a:rPr lang="tr-TR" sz="2800" dirty="0" smtClean="0">
                <a:solidFill>
                  <a:srgbClr val="92D050"/>
                </a:solidFill>
              </a:rPr>
            </a:br>
            <a:r>
              <a:rPr lang="tr-TR" sz="2800" dirty="0">
                <a:solidFill>
                  <a:srgbClr val="92D050"/>
                </a:solidFill>
              </a:rPr>
              <a:t>G</a:t>
            </a:r>
            <a:r>
              <a:rPr lang="tr-TR" sz="2800" dirty="0" smtClean="0">
                <a:solidFill>
                  <a:srgbClr val="92D050"/>
                </a:solidFill>
              </a:rPr>
              <a:t>)BAHÇEDEKİ ÇİLEKLER BU SENE BİRAZ ERKEN OLDULAR .</a:t>
            </a:r>
            <a:endParaRPr lang="tr-TR" sz="2800" dirty="0">
              <a:solidFill>
                <a:srgbClr val="92D05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5092502" y="1030268"/>
            <a:ext cx="7772400" cy="1508760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92D050"/>
                </a:solidFill>
              </a:rPr>
              <a:t>AŞAĞIDAKİ CÜMLELERİN 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HANGİSİNDE BU TANIMA 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UYMAYAN BİR FİİL VARDIR?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6632"/>
            <a:ext cx="45529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8390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335848" y="332656"/>
            <a:ext cx="7128792" cy="151216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92D050"/>
                </a:solidFill>
              </a:rPr>
              <a:t>Fiiller yapı </a:t>
            </a:r>
            <a:r>
              <a:rPr lang="tr-TR" dirty="0" err="1" smtClean="0">
                <a:solidFill>
                  <a:srgbClr val="92D050"/>
                </a:solidFill>
              </a:rPr>
              <a:t>bakımindan</a:t>
            </a:r>
            <a:r>
              <a:rPr lang="tr-TR" dirty="0" smtClean="0">
                <a:solidFill>
                  <a:srgbClr val="92D050"/>
                </a:solidFill>
              </a:rPr>
              <a:t> üç</a:t>
            </a:r>
            <a:r>
              <a:rPr lang="tr-TR" smtClean="0">
                <a:solidFill>
                  <a:srgbClr val="92D050"/>
                </a:solidFill>
              </a:rPr>
              <a:t/>
            </a:r>
            <a:br>
              <a:rPr lang="tr-TR" smtClean="0">
                <a:solidFill>
                  <a:srgbClr val="92D050"/>
                </a:solidFill>
              </a:rPr>
            </a:br>
            <a:r>
              <a:rPr lang="tr-TR" smtClean="0">
                <a:solidFill>
                  <a:srgbClr val="92D050"/>
                </a:solidFill>
              </a:rPr>
              <a:t>grupta </a:t>
            </a:r>
            <a:r>
              <a:rPr lang="tr-TR" dirty="0" smtClean="0">
                <a:solidFill>
                  <a:srgbClr val="92D050"/>
                </a:solidFill>
              </a:rPr>
              <a:t>incelenir : BASİT,TÜREMİŞ VE BİRLEŞİK FİİLLER.</a:t>
            </a:r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15616" y="4869160"/>
            <a:ext cx="8928992" cy="1371600"/>
          </a:xfrm>
        </p:spPr>
        <p:txBody>
          <a:bodyPr>
            <a:noAutofit/>
          </a:bodyPr>
          <a:lstStyle/>
          <a:p>
            <a:r>
              <a:rPr lang="tr-TR" sz="2800" dirty="0" smtClean="0">
                <a:solidFill>
                  <a:srgbClr val="92D050"/>
                </a:solidFill>
              </a:rPr>
              <a:t>BASİT FİİLLER</a:t>
            </a:r>
          </a:p>
          <a:p>
            <a:r>
              <a:rPr lang="tr-TR" sz="2800" dirty="0" smtClean="0">
                <a:solidFill>
                  <a:srgbClr val="92D050"/>
                </a:solidFill>
              </a:rPr>
              <a:t>FİLLERE GELEN ÇEKİM EKLERİ , FİİLİN ANLAMINI DEĞİŞTİRMEDİĞİNDEN  SADECE ÇEKİM EKİ ALMIŞ FİİLLERE BASİT FİİLLER DENİR.</a:t>
            </a:r>
            <a:endParaRPr lang="tr-TR" sz="2800" dirty="0">
              <a:solidFill>
                <a:srgbClr val="92D050"/>
              </a:solidFill>
            </a:endParaRPr>
          </a:p>
          <a:p>
            <a:endParaRPr lang="tr-TR" sz="2800" dirty="0" smtClean="0">
              <a:solidFill>
                <a:srgbClr val="92D050"/>
              </a:solidFill>
            </a:endParaRPr>
          </a:p>
        </p:txBody>
      </p:sp>
      <p:sp>
        <p:nvSpPr>
          <p:cNvPr id="4" name="Patlama 1 3"/>
          <p:cNvSpPr/>
          <p:nvPr/>
        </p:nvSpPr>
        <p:spPr>
          <a:xfrm>
            <a:off x="467544" y="3963645"/>
            <a:ext cx="648072" cy="648072"/>
          </a:xfrm>
          <a:prstGeom prst="irregularSeal1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3459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0"/>
            <a:ext cx="9361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4526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23528" y="2857003"/>
            <a:ext cx="9073008" cy="3744416"/>
          </a:xfrm>
        </p:spPr>
        <p:txBody>
          <a:bodyPr/>
          <a:lstStyle/>
          <a:p>
            <a:r>
              <a:rPr lang="tr-TR" sz="3200" dirty="0" smtClean="0">
                <a:solidFill>
                  <a:srgbClr val="92D050"/>
                </a:solidFill>
              </a:rPr>
              <a:t>YUKARIDAKİ SÖZCÜKLERDEN KAÇ TANESİ ET- EYLEMİ İLE BİRLEŞİRSE ORTAYA ÇIKAN FİİL BİTİŞİK YAZILIR ?</a:t>
            </a:r>
            <a:br>
              <a:rPr lang="tr-TR" sz="3200" dirty="0" smtClean="0">
                <a:solidFill>
                  <a:srgbClr val="92D050"/>
                </a:solidFill>
              </a:rPr>
            </a:br>
            <a:r>
              <a:rPr lang="tr-TR" sz="3200" dirty="0" smtClean="0">
                <a:solidFill>
                  <a:srgbClr val="92D050"/>
                </a:solidFill>
              </a:rPr>
              <a:t>Ğ)4</a:t>
            </a:r>
            <a:br>
              <a:rPr lang="tr-TR" sz="3200" dirty="0" smtClean="0">
                <a:solidFill>
                  <a:srgbClr val="92D050"/>
                </a:solidFill>
              </a:rPr>
            </a:br>
            <a:r>
              <a:rPr lang="tr-TR" sz="3200" dirty="0" smtClean="0">
                <a:solidFill>
                  <a:srgbClr val="92D050"/>
                </a:solidFill>
              </a:rPr>
              <a:t>H)3</a:t>
            </a:r>
            <a:br>
              <a:rPr lang="tr-TR" sz="3200" dirty="0" smtClean="0">
                <a:solidFill>
                  <a:srgbClr val="92D050"/>
                </a:solidFill>
              </a:rPr>
            </a:br>
            <a:r>
              <a:rPr lang="tr-TR" sz="3200" dirty="0" smtClean="0">
                <a:solidFill>
                  <a:srgbClr val="92D050"/>
                </a:solidFill>
              </a:rPr>
              <a:t>I)1</a:t>
            </a:r>
            <a:br>
              <a:rPr lang="tr-TR" sz="3200" dirty="0" smtClean="0">
                <a:solidFill>
                  <a:srgbClr val="92D050"/>
                </a:solidFill>
              </a:rPr>
            </a:br>
            <a:r>
              <a:rPr lang="tr-TR" sz="3200" dirty="0" smtClean="0">
                <a:solidFill>
                  <a:srgbClr val="92D050"/>
                </a:solidFill>
              </a:rPr>
              <a:t>İ)2 </a:t>
            </a:r>
            <a:br>
              <a:rPr lang="tr-TR" sz="3200" dirty="0" smtClean="0">
                <a:solidFill>
                  <a:srgbClr val="92D050"/>
                </a:solidFill>
              </a:rPr>
            </a:br>
            <a:r>
              <a:rPr lang="tr-TR" sz="3200" dirty="0" smtClean="0">
                <a:solidFill>
                  <a:srgbClr val="92D050"/>
                </a:solidFill>
              </a:rPr>
              <a:t/>
            </a:r>
            <a:br>
              <a:rPr lang="tr-TR" sz="3200" dirty="0" smtClean="0">
                <a:solidFill>
                  <a:srgbClr val="92D050"/>
                </a:solidFill>
              </a:rPr>
            </a:br>
            <a:endParaRPr lang="tr-TR" sz="3200" dirty="0">
              <a:solidFill>
                <a:srgbClr val="92D05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582215" y="332656"/>
            <a:ext cx="8060432" cy="3024336"/>
          </a:xfrm>
        </p:spPr>
        <p:txBody>
          <a:bodyPr>
            <a:noAutofit/>
          </a:bodyPr>
          <a:lstStyle/>
          <a:p>
            <a:r>
              <a:rPr lang="tr-TR" sz="4400" dirty="0" smtClean="0">
                <a:solidFill>
                  <a:srgbClr val="92D050"/>
                </a:solidFill>
              </a:rPr>
              <a:t>            </a:t>
            </a:r>
            <a:endParaRPr lang="tr-TR" sz="3200" dirty="0" smtClean="0">
              <a:solidFill>
                <a:srgbClr val="92D050"/>
              </a:solidFill>
            </a:endParaRPr>
          </a:p>
        </p:txBody>
      </p:sp>
      <p:sp>
        <p:nvSpPr>
          <p:cNvPr id="5" name="Sağ Ok 4"/>
          <p:cNvSpPr/>
          <p:nvPr/>
        </p:nvSpPr>
        <p:spPr>
          <a:xfrm>
            <a:off x="2596207" y="764704"/>
            <a:ext cx="2016224" cy="1008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611560" y="548679"/>
            <a:ext cx="17281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92D050"/>
                </a:solidFill>
              </a:rPr>
              <a:t>RİCA</a:t>
            </a:r>
          </a:p>
          <a:p>
            <a:r>
              <a:rPr lang="tr-TR" sz="3600" dirty="0" smtClean="0">
                <a:solidFill>
                  <a:srgbClr val="92D050"/>
                </a:solidFill>
              </a:rPr>
              <a:t>TERK </a:t>
            </a:r>
          </a:p>
          <a:p>
            <a:r>
              <a:rPr lang="tr-TR" sz="3600" dirty="0" smtClean="0">
                <a:solidFill>
                  <a:srgbClr val="92D050"/>
                </a:solidFill>
              </a:rPr>
              <a:t>AF </a:t>
            </a:r>
          </a:p>
          <a:p>
            <a:r>
              <a:rPr lang="tr-TR" sz="3600" dirty="0" smtClean="0">
                <a:solidFill>
                  <a:srgbClr val="92D050"/>
                </a:solidFill>
              </a:rPr>
              <a:t>HİS</a:t>
            </a:r>
            <a:endParaRPr lang="tr-TR" sz="3600" dirty="0">
              <a:solidFill>
                <a:srgbClr val="92D05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451102" y="884039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92D050"/>
                </a:solidFill>
              </a:rPr>
              <a:t>ET</a:t>
            </a:r>
            <a:endParaRPr lang="tr-TR" sz="44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8391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17390"/>
            <a:ext cx="9361040" cy="672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30828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914400" y="3429000"/>
            <a:ext cx="7772400" cy="2889504"/>
          </a:xfrm>
        </p:spPr>
        <p:txBody>
          <a:bodyPr/>
          <a:lstStyle/>
          <a:p>
            <a:r>
              <a:rPr lang="tr-TR" dirty="0" smtClean="0">
                <a:solidFill>
                  <a:srgbClr val="92D050"/>
                </a:solidFill>
              </a:rPr>
              <a:t>Ğ)KOŞTU</a:t>
            </a:r>
            <a:br>
              <a:rPr lang="tr-TR" dirty="0" smtClean="0">
                <a:solidFill>
                  <a:srgbClr val="92D050"/>
                </a:solidFill>
              </a:rPr>
            </a:br>
            <a:r>
              <a:rPr lang="tr-TR" dirty="0" smtClean="0">
                <a:solidFill>
                  <a:srgbClr val="92D050"/>
                </a:solidFill>
              </a:rPr>
              <a:t>H)YAPABİLİR</a:t>
            </a:r>
            <a:br>
              <a:rPr lang="tr-TR" dirty="0" smtClean="0">
                <a:solidFill>
                  <a:srgbClr val="92D050"/>
                </a:solidFill>
              </a:rPr>
            </a:br>
            <a:r>
              <a:rPr lang="tr-TR" dirty="0" smtClean="0">
                <a:solidFill>
                  <a:srgbClr val="92D050"/>
                </a:solidFill>
              </a:rPr>
              <a:t>I)GÖRÜŞTÜM</a:t>
            </a:r>
            <a:br>
              <a:rPr lang="tr-TR" dirty="0" smtClean="0">
                <a:solidFill>
                  <a:srgbClr val="92D050"/>
                </a:solidFill>
              </a:rPr>
            </a:br>
            <a:r>
              <a:rPr lang="tr-TR" dirty="0" smtClean="0">
                <a:solidFill>
                  <a:srgbClr val="92D050"/>
                </a:solidFill>
              </a:rPr>
              <a:t>İ)BİLİRDİ.</a:t>
            </a:r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491880" y="910424"/>
            <a:ext cx="5252120" cy="1508760"/>
          </a:xfrm>
        </p:spPr>
        <p:txBody>
          <a:bodyPr>
            <a:noAutofit/>
          </a:bodyPr>
          <a:lstStyle/>
          <a:p>
            <a:r>
              <a:rPr lang="tr-TR" sz="2400" dirty="0" smtClean="0">
                <a:solidFill>
                  <a:srgbClr val="92D050"/>
                </a:solidFill>
              </a:rPr>
              <a:t>KURBAĞALAR DÜĞÜN SALONUNA GİDERKEN YOLLARINI KAYBETMİŞLER .YAPISI YÖNÜNDEN FARKLI OLAN YOL DÜĞÜN SALONUNUN OLDUĞU YOLDUR.KURBAĞA HANGİ YOLU SEÇMELİDİR ?</a:t>
            </a:r>
            <a:endParaRPr lang="tr-TR" sz="2400" dirty="0">
              <a:solidFill>
                <a:srgbClr val="92D050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88640"/>
            <a:ext cx="2736304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46474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-23528"/>
            <a:ext cx="9361040" cy="6980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407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7544" y="2204864"/>
            <a:ext cx="8219256" cy="4113640"/>
          </a:xfrm>
        </p:spPr>
        <p:txBody>
          <a:bodyPr/>
          <a:lstStyle/>
          <a:p>
            <a:r>
              <a:rPr lang="tr-TR" sz="3200" dirty="0" smtClean="0">
                <a:solidFill>
                  <a:srgbClr val="92D050"/>
                </a:solidFill>
              </a:rPr>
              <a:t>A)EN SON SÖYLEMESİ GEREKENİ EN BAŞTA SÖYLEYİVERDİ.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200" dirty="0" smtClean="0">
                <a:solidFill>
                  <a:srgbClr val="92D050"/>
                </a:solidFill>
              </a:rPr>
              <a:t>b)HİÇBİR KANITI OLMAYAN BU YALAN BİLGİLERE İNANILAGELMİŞ.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200" dirty="0" smtClean="0">
                <a:solidFill>
                  <a:srgbClr val="92D050"/>
                </a:solidFill>
              </a:rPr>
              <a:t>C)GÖZLERİ KAPANDIĞI HALDE UYKUSUNUN OLMADIĞINI İDDİA EDİYORDU.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200" dirty="0" smtClean="0">
                <a:solidFill>
                  <a:srgbClr val="92D050"/>
                </a:solidFill>
              </a:rPr>
              <a:t>D)YETMİŞ SAYFA YAZIYI BİR GÜNDE YAZABİLİRMİŞ.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11560" y="332656"/>
            <a:ext cx="7772400" cy="1508760"/>
          </a:xfrm>
        </p:spPr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92D050"/>
                </a:solidFill>
              </a:rPr>
              <a:t>AŞAĞIDAKİ CÜMLELERİN HANGİSİNDE </a:t>
            </a:r>
            <a:r>
              <a:rPr lang="tr-TR" sz="2800" dirty="0">
                <a:solidFill>
                  <a:srgbClr val="92D050"/>
                </a:solidFill>
              </a:rPr>
              <a:t>CÜMLEYE ‘‘</a:t>
            </a:r>
            <a:r>
              <a:rPr lang="tr-TR" sz="2800" dirty="0" smtClean="0">
                <a:solidFill>
                  <a:srgbClr val="92D050"/>
                </a:solidFill>
              </a:rPr>
              <a:t>BAŞARABİLME, GÜCÜ  YETME ’’ ANLAMI KATAR ?</a:t>
            </a:r>
            <a:endParaRPr lang="tr-TR" sz="28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862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-32914"/>
            <a:ext cx="9252520" cy="6890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9768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95536" y="1772816"/>
            <a:ext cx="8748464" cy="4545688"/>
          </a:xfrm>
        </p:spPr>
        <p:txBody>
          <a:bodyPr/>
          <a:lstStyle/>
          <a:p>
            <a:r>
              <a:rPr lang="tr-TR" sz="3200" dirty="0" smtClean="0">
                <a:solidFill>
                  <a:srgbClr val="92D050"/>
                </a:solidFill>
              </a:rPr>
              <a:t>K)BUGÜNDEN SONRA SENİ TERKETMEYECEĞİM.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200" dirty="0" smtClean="0">
                <a:solidFill>
                  <a:srgbClr val="92D050"/>
                </a:solidFill>
              </a:rPr>
              <a:t>L)BU İŞİ TAKİP ETMEKTEN KOLAY KOLAY VAZGEÇMEYECEĞİM.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200" dirty="0" smtClean="0">
                <a:solidFill>
                  <a:srgbClr val="92D050"/>
                </a:solidFill>
              </a:rPr>
              <a:t>M)BÜTÜN KAPILARI AÇAN TEK ANAHTAR , SABRETMEKTİR.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200" dirty="0" smtClean="0">
                <a:solidFill>
                  <a:srgbClr val="92D050"/>
                </a:solidFill>
              </a:rPr>
              <a:t>N)SONUÇLARIN AÇIKLANMASINA ÇOK SEVİNDİ</a:t>
            </a:r>
            <a:endParaRPr lang="tr-TR" sz="3200" dirty="0">
              <a:solidFill>
                <a:srgbClr val="92D05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67544" y="0"/>
            <a:ext cx="8676456" cy="1508760"/>
          </a:xfrm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rgbClr val="92D050"/>
                </a:solidFill>
              </a:rPr>
              <a:t>AŞAĞIDAKİLERİN HANGİSİNDE FİİL YAPISI</a:t>
            </a:r>
          </a:p>
          <a:p>
            <a:r>
              <a:rPr lang="tr-TR" sz="3200" dirty="0" smtClean="0">
                <a:solidFill>
                  <a:srgbClr val="92D050"/>
                </a:solidFill>
              </a:rPr>
              <a:t>BAKIMINDAN FARKLIDIR ?</a:t>
            </a:r>
            <a:endParaRPr lang="tr-TR" sz="32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78231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1222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124744"/>
            <a:ext cx="7200800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0563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  <p:sndAc>
          <p:stSnd>
            <p:snd r:embed="rId5" name="bomb.wav"/>
          </p:stSnd>
        </p:sndAc>
      </p:transition>
    </mc:Choice>
    <mc:Fallback>
      <p:transition spd="slow">
        <p:fade/>
        <p:sndAc>
          <p:stSnd>
            <p:snd r:embed="rId3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7544" y="4343400"/>
            <a:ext cx="8856984" cy="1975104"/>
          </a:xfrm>
        </p:spPr>
        <p:txBody>
          <a:bodyPr/>
          <a:lstStyle/>
          <a:p>
            <a:r>
              <a:rPr lang="tr-TR" sz="3200" dirty="0" smtClean="0">
                <a:solidFill>
                  <a:srgbClr val="92D050"/>
                </a:solidFill>
              </a:rPr>
              <a:t>BİR FİİLİ DAHA YAKINDAN İNCELEDİĞİMİZDE GÖRDÜĞÜNÜZ ÜZERE YAPIM EKİ OLMADIĞI İÇİN BASİT YAPILIDIR.</a:t>
            </a:r>
            <a:endParaRPr lang="tr-TR" sz="3200" dirty="0">
              <a:solidFill>
                <a:srgbClr val="92D05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827584" y="908255"/>
            <a:ext cx="7772400" cy="1508760"/>
          </a:xfrm>
        </p:spPr>
        <p:txBody>
          <a:bodyPr/>
          <a:lstStyle/>
          <a:p>
            <a:r>
              <a:rPr lang="tr-TR" dirty="0" smtClean="0">
                <a:solidFill>
                  <a:schemeClr val="accent1">
                    <a:lumMod val="50000"/>
                  </a:schemeClr>
                </a:solidFill>
              </a:rPr>
              <a:t>UYUYACAKLARMIŞ</a:t>
            </a:r>
            <a:endParaRPr lang="tr-T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Çerçeve 3"/>
          <p:cNvSpPr/>
          <p:nvPr/>
        </p:nvSpPr>
        <p:spPr>
          <a:xfrm>
            <a:off x="683568" y="1916832"/>
            <a:ext cx="2520280" cy="504056"/>
          </a:xfrm>
          <a:prstGeom prst="fra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543308" y="1916832"/>
            <a:ext cx="720080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accent1">
                    <a:lumMod val="50000"/>
                  </a:schemeClr>
                </a:solidFill>
              </a:rPr>
              <a:t>UYU-</a:t>
            </a:r>
            <a:endParaRPr lang="tr-T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572000" y="1916832"/>
            <a:ext cx="504056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accent1">
                    <a:lumMod val="50000"/>
                  </a:schemeClr>
                </a:solidFill>
              </a:rPr>
              <a:t>Y-</a:t>
            </a:r>
            <a:endParaRPr lang="tr-T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292080" y="1916832"/>
            <a:ext cx="93610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accent1">
                    <a:lumMod val="50000"/>
                  </a:schemeClr>
                </a:solidFill>
              </a:rPr>
              <a:t>ACAK-</a:t>
            </a:r>
            <a:endParaRPr lang="tr-T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16216" y="1916832"/>
            <a:ext cx="792088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accent1">
                    <a:lumMod val="50000"/>
                  </a:schemeClr>
                </a:solidFill>
              </a:rPr>
              <a:t>LAR-</a:t>
            </a:r>
            <a:endParaRPr lang="tr-T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524328" y="1916832"/>
            <a:ext cx="93610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accent1">
                    <a:lumMod val="50000"/>
                  </a:schemeClr>
                </a:solidFill>
              </a:rPr>
              <a:t>MIŞ-</a:t>
            </a:r>
            <a:endParaRPr lang="tr-T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Yukarı Bükülü Ok 9"/>
          <p:cNvSpPr/>
          <p:nvPr/>
        </p:nvSpPr>
        <p:spPr>
          <a:xfrm>
            <a:off x="3502170" y="2556322"/>
            <a:ext cx="267452" cy="43204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uvarlatılmış Dikdörtgen 10"/>
          <p:cNvSpPr/>
          <p:nvPr/>
        </p:nvSpPr>
        <p:spPr>
          <a:xfrm>
            <a:off x="2509877" y="2696785"/>
            <a:ext cx="8640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accent1">
                    <a:lumMod val="50000"/>
                  </a:schemeClr>
                </a:solidFill>
              </a:rPr>
              <a:t>FİİL K.</a:t>
            </a:r>
            <a:endParaRPr lang="tr-T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4065047" y="723924"/>
            <a:ext cx="152245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KAYNAŞTIRMA</a:t>
            </a:r>
            <a:endParaRPr lang="tr-TR" dirty="0"/>
          </a:p>
        </p:txBody>
      </p:sp>
      <p:sp>
        <p:nvSpPr>
          <p:cNvPr id="17" name="Yukarı Bükülü Ok 16"/>
          <p:cNvSpPr/>
          <p:nvPr/>
        </p:nvSpPr>
        <p:spPr>
          <a:xfrm>
            <a:off x="4646256" y="1412776"/>
            <a:ext cx="360040" cy="43204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Yukarı Bükülü Ok 17"/>
          <p:cNvSpPr/>
          <p:nvPr/>
        </p:nvSpPr>
        <p:spPr>
          <a:xfrm>
            <a:off x="5587505" y="2556322"/>
            <a:ext cx="352647" cy="43204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Yuvarlatılmış Dikdörtgen 18"/>
          <p:cNvSpPr/>
          <p:nvPr/>
        </p:nvSpPr>
        <p:spPr>
          <a:xfrm>
            <a:off x="4214208" y="2725066"/>
            <a:ext cx="1224136" cy="4406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GELECEK</a:t>
            </a:r>
            <a:endParaRPr lang="tr-TR" dirty="0"/>
          </a:p>
        </p:txBody>
      </p:sp>
      <p:sp>
        <p:nvSpPr>
          <p:cNvPr id="20" name="Yukarı Bükülü Ok 19"/>
          <p:cNvSpPr/>
          <p:nvPr/>
        </p:nvSpPr>
        <p:spPr>
          <a:xfrm>
            <a:off x="6660232" y="1412776"/>
            <a:ext cx="360040" cy="43204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Yuvarlatılmış Dikdörtgen 20"/>
          <p:cNvSpPr/>
          <p:nvPr/>
        </p:nvSpPr>
        <p:spPr>
          <a:xfrm>
            <a:off x="6455060" y="493258"/>
            <a:ext cx="914400" cy="6314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ŞAHIS E.</a:t>
            </a:r>
            <a:endParaRPr lang="tr-TR" dirty="0"/>
          </a:p>
        </p:txBody>
      </p:sp>
      <p:sp>
        <p:nvSpPr>
          <p:cNvPr id="22" name="U Dönüş Oku 21"/>
          <p:cNvSpPr/>
          <p:nvPr/>
        </p:nvSpPr>
        <p:spPr>
          <a:xfrm>
            <a:off x="7851363" y="2526384"/>
            <a:ext cx="432048" cy="491921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Yuvarlatılmış Dikdörtgen 22"/>
          <p:cNvSpPr/>
          <p:nvPr/>
        </p:nvSpPr>
        <p:spPr>
          <a:xfrm>
            <a:off x="7308304" y="3284984"/>
            <a:ext cx="1306996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DUYULAN GEÇMİŞ  Z.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89380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581222" y="604523"/>
            <a:ext cx="6172200" cy="1894362"/>
          </a:xfrm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rgbClr val="92D050"/>
                </a:solidFill>
              </a:rPr>
              <a:t>Şimdi de </a:t>
            </a:r>
            <a:r>
              <a:rPr lang="tr-TR" sz="3200" dirty="0" err="1" smtClean="0">
                <a:solidFill>
                  <a:srgbClr val="92D050"/>
                </a:solidFill>
              </a:rPr>
              <a:t>ba</a:t>
            </a:r>
            <a:r>
              <a:rPr lang="tr-TR" sz="2800" dirty="0" err="1" smtClean="0">
                <a:solidFill>
                  <a:srgbClr val="92D050"/>
                </a:solidFill>
              </a:rPr>
              <a:t>Sİ</a:t>
            </a:r>
            <a:r>
              <a:rPr lang="tr-TR" sz="3200" dirty="0" err="1" smtClean="0">
                <a:solidFill>
                  <a:srgbClr val="92D050"/>
                </a:solidFill>
              </a:rPr>
              <a:t>t</a:t>
            </a:r>
            <a:r>
              <a:rPr lang="tr-TR" sz="3200" dirty="0" smtClean="0">
                <a:solidFill>
                  <a:srgbClr val="92D050"/>
                </a:solidFill>
              </a:rPr>
              <a:t> fiillere birkaç </a:t>
            </a:r>
            <a:r>
              <a:rPr lang="tr-TR" sz="2400" dirty="0" smtClean="0">
                <a:solidFill>
                  <a:srgbClr val="92D050"/>
                </a:solidFill>
              </a:rPr>
              <a:t>ÖRNEK VERELİM …</a:t>
            </a:r>
            <a:endParaRPr lang="tr-TR" sz="2400" dirty="0">
              <a:solidFill>
                <a:srgbClr val="92D05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899592" y="1953791"/>
            <a:ext cx="6172200" cy="4685168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92D050"/>
                </a:solidFill>
              </a:rPr>
              <a:t>          BİRKAÇ SORU </a:t>
            </a:r>
            <a:r>
              <a:rPr lang="tr-TR" sz="2400" u="sng" dirty="0" smtClean="0">
                <a:solidFill>
                  <a:srgbClr val="92D050"/>
                </a:solidFill>
              </a:rPr>
              <a:t>ÇÖZDÜ .</a:t>
            </a:r>
          </a:p>
          <a:p>
            <a:r>
              <a:rPr lang="tr-TR" dirty="0" smtClean="0">
                <a:solidFill>
                  <a:srgbClr val="92D050"/>
                </a:solidFill>
              </a:rPr>
              <a:t>           </a:t>
            </a:r>
            <a:r>
              <a:rPr lang="tr-TR" sz="2400" dirty="0" smtClean="0">
                <a:solidFill>
                  <a:srgbClr val="92D050"/>
                </a:solidFill>
              </a:rPr>
              <a:t>ÇOCUK DURMADAN </a:t>
            </a:r>
            <a:r>
              <a:rPr lang="tr-TR" sz="2400" u="sng" dirty="0" smtClean="0">
                <a:solidFill>
                  <a:srgbClr val="92D050"/>
                </a:solidFill>
              </a:rPr>
              <a:t>GÜLÜYORDU</a:t>
            </a:r>
            <a:r>
              <a:rPr lang="tr-TR" sz="2400" dirty="0" smtClean="0">
                <a:solidFill>
                  <a:srgbClr val="92D050"/>
                </a:solidFill>
              </a:rPr>
              <a:t> </a:t>
            </a:r>
            <a:r>
              <a:rPr lang="tr-TR" sz="2000" dirty="0" smtClean="0">
                <a:solidFill>
                  <a:srgbClr val="92D050"/>
                </a:solidFill>
              </a:rPr>
              <a:t>.</a:t>
            </a:r>
          </a:p>
          <a:p>
            <a:r>
              <a:rPr lang="tr-TR" sz="2000" dirty="0" smtClean="0">
                <a:solidFill>
                  <a:srgbClr val="92D050"/>
                </a:solidFill>
              </a:rPr>
              <a:t>           </a:t>
            </a:r>
            <a:r>
              <a:rPr lang="tr-TR" sz="2400" dirty="0" smtClean="0">
                <a:solidFill>
                  <a:srgbClr val="92D050"/>
                </a:solidFill>
              </a:rPr>
              <a:t>SINAVDAN 100 </a:t>
            </a:r>
            <a:r>
              <a:rPr lang="tr-TR" sz="2400" u="sng" dirty="0" smtClean="0">
                <a:solidFill>
                  <a:srgbClr val="92D050"/>
                </a:solidFill>
              </a:rPr>
              <a:t>ALDI</a:t>
            </a:r>
            <a:r>
              <a:rPr lang="tr-TR" sz="2400" dirty="0" smtClean="0">
                <a:solidFill>
                  <a:srgbClr val="92D050"/>
                </a:solidFill>
              </a:rPr>
              <a:t>.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        ARABAMIZ YOLDA </a:t>
            </a:r>
            <a:r>
              <a:rPr lang="tr-TR" sz="2400" u="sng" dirty="0" smtClean="0">
                <a:solidFill>
                  <a:srgbClr val="92D050"/>
                </a:solidFill>
              </a:rPr>
              <a:t>KALDI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         HAVA YİNE </a:t>
            </a:r>
            <a:r>
              <a:rPr lang="tr-TR" sz="2400" u="sng" dirty="0" smtClean="0">
                <a:solidFill>
                  <a:srgbClr val="92D050"/>
                </a:solidFill>
              </a:rPr>
              <a:t>BOZDU</a:t>
            </a:r>
            <a:r>
              <a:rPr lang="tr-TR" sz="2400" dirty="0" smtClean="0">
                <a:solidFill>
                  <a:srgbClr val="92D050"/>
                </a:solidFill>
              </a:rPr>
              <a:t>.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         ALİ SORUNUN CEVABINI </a:t>
            </a:r>
            <a:r>
              <a:rPr lang="tr-TR" sz="2400" u="sng" dirty="0" smtClean="0">
                <a:solidFill>
                  <a:srgbClr val="92D050"/>
                </a:solidFill>
              </a:rPr>
              <a:t>BİLDİ</a:t>
            </a:r>
            <a:r>
              <a:rPr lang="tr-TR" sz="2400" dirty="0" smtClean="0">
                <a:solidFill>
                  <a:srgbClr val="92D050"/>
                </a:solidFill>
              </a:rPr>
              <a:t> . 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         ARKADAŞIMA KALEM </a:t>
            </a:r>
            <a:r>
              <a:rPr lang="tr-TR" sz="2400" u="sng" dirty="0" smtClean="0">
                <a:solidFill>
                  <a:srgbClr val="92D050"/>
                </a:solidFill>
              </a:rPr>
              <a:t>VERDİM</a:t>
            </a:r>
            <a:r>
              <a:rPr lang="tr-TR" sz="2400" dirty="0" smtClean="0">
                <a:solidFill>
                  <a:srgbClr val="92D050"/>
                </a:solidFill>
              </a:rPr>
              <a:t> . 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         O,HER ZAMAN KİTAP </a:t>
            </a:r>
            <a:r>
              <a:rPr lang="tr-TR" sz="2400" u="sng" dirty="0" smtClean="0">
                <a:solidFill>
                  <a:srgbClr val="92D050"/>
                </a:solidFill>
              </a:rPr>
              <a:t>OKUR</a:t>
            </a:r>
            <a:r>
              <a:rPr lang="tr-TR" sz="2400" dirty="0" smtClean="0">
                <a:solidFill>
                  <a:srgbClr val="92D050"/>
                </a:solidFill>
              </a:rPr>
              <a:t> .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</a:t>
            </a:r>
          </a:p>
          <a:p>
            <a:endParaRPr lang="tr-TR" sz="2000" dirty="0"/>
          </a:p>
        </p:txBody>
      </p:sp>
      <p:sp>
        <p:nvSpPr>
          <p:cNvPr id="4" name="Sağ Ok 3"/>
          <p:cNvSpPr/>
          <p:nvPr/>
        </p:nvSpPr>
        <p:spPr>
          <a:xfrm>
            <a:off x="1076978" y="3781182"/>
            <a:ext cx="360040" cy="24231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Sağ Ok 4"/>
          <p:cNvSpPr/>
          <p:nvPr/>
        </p:nvSpPr>
        <p:spPr>
          <a:xfrm>
            <a:off x="1076978" y="3453476"/>
            <a:ext cx="360040" cy="19296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ağ Ok 8"/>
          <p:cNvSpPr/>
          <p:nvPr/>
        </p:nvSpPr>
        <p:spPr>
          <a:xfrm>
            <a:off x="1090661" y="5661248"/>
            <a:ext cx="360040" cy="21602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>
            <a:off x="1076978" y="3055260"/>
            <a:ext cx="360040" cy="21602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ağ Ok 10"/>
          <p:cNvSpPr/>
          <p:nvPr/>
        </p:nvSpPr>
        <p:spPr>
          <a:xfrm>
            <a:off x="1076978" y="4186921"/>
            <a:ext cx="360040" cy="21602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1073641" y="4563962"/>
            <a:ext cx="360040" cy="21602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ağ Ok 12"/>
          <p:cNvSpPr/>
          <p:nvPr/>
        </p:nvSpPr>
        <p:spPr>
          <a:xfrm>
            <a:off x="1073641" y="4940923"/>
            <a:ext cx="360040" cy="21602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090661" y="5287697"/>
            <a:ext cx="360040" cy="21602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30863963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123728" y="1412776"/>
            <a:ext cx="6174432" cy="3672408"/>
          </a:xfrm>
        </p:spPr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92D050"/>
                </a:solidFill>
              </a:rPr>
              <a:t>TÜREMİŞ FİİLLER</a:t>
            </a:r>
          </a:p>
          <a:p>
            <a:r>
              <a:rPr lang="tr-TR" sz="2800" dirty="0" smtClean="0">
                <a:solidFill>
                  <a:srgbClr val="92D050"/>
                </a:solidFill>
              </a:rPr>
              <a:t>FİİL YA DA İSİM SOYLU KELİMELERE YAPIM EKİ GETİRİLEREK YAPILAN FİLLERDİR.KİP VE KİŞİ EKLERİ ATILDIKTAN SONRA YAPIM EKİ ALMIŞ BİR GÖVDE GERİYE KALIR. </a:t>
            </a:r>
            <a:endParaRPr lang="tr-TR" sz="2800" dirty="0">
              <a:solidFill>
                <a:srgbClr val="92D050"/>
              </a:solidFill>
            </a:endParaRPr>
          </a:p>
        </p:txBody>
      </p:sp>
      <p:sp>
        <p:nvSpPr>
          <p:cNvPr id="9" name="Patlama 1 8"/>
          <p:cNvSpPr/>
          <p:nvPr/>
        </p:nvSpPr>
        <p:spPr>
          <a:xfrm>
            <a:off x="1331640" y="2420888"/>
            <a:ext cx="720080" cy="720080"/>
          </a:xfrm>
          <a:prstGeom prst="irregularSeal1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5-Nokta Yıldız 1"/>
          <p:cNvSpPr/>
          <p:nvPr/>
        </p:nvSpPr>
        <p:spPr>
          <a:xfrm>
            <a:off x="6012160" y="952463"/>
            <a:ext cx="648072" cy="576064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68197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3" name="chimes.wav"/>
          </p:stSnd>
        </p:sndAc>
      </p:transition>
    </mc:Choice>
    <mc:Fallback>
      <p:transition spd="slow">
        <p:blinds dir="vert"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763688" y="260648"/>
            <a:ext cx="6172200" cy="1894362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92D050"/>
                </a:solidFill>
              </a:rPr>
              <a:t>ŞİMDİ DE TÜREMİŞ FİİLLERE BİRKAÇ ÖRNEK VERELİM …</a:t>
            </a:r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272515" y="1775134"/>
            <a:ext cx="7247946" cy="4104456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92D050"/>
                </a:solidFill>
              </a:rPr>
              <a:t>  GİTTİKÇE </a:t>
            </a:r>
            <a:r>
              <a:rPr lang="tr-TR" sz="2400" u="sng" dirty="0" smtClean="0">
                <a:solidFill>
                  <a:srgbClr val="92D050"/>
                </a:solidFill>
              </a:rPr>
              <a:t>GÜZELLEŞİYORDU</a:t>
            </a:r>
            <a:r>
              <a:rPr lang="tr-TR" sz="2400" dirty="0" smtClean="0">
                <a:solidFill>
                  <a:srgbClr val="92D050"/>
                </a:solidFill>
              </a:rPr>
              <a:t>.</a:t>
            </a:r>
          </a:p>
          <a:p>
            <a:r>
              <a:rPr lang="tr-TR" sz="24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 </a:t>
            </a:r>
            <a:r>
              <a:rPr lang="tr-TR" sz="2400" dirty="0" smtClean="0">
                <a:solidFill>
                  <a:srgbClr val="92D050"/>
                </a:solidFill>
              </a:rPr>
              <a:t>BU SICAKTA HEPİMİZ </a:t>
            </a:r>
            <a:r>
              <a:rPr lang="tr-TR" sz="2400" u="sng" dirty="0" smtClean="0">
                <a:solidFill>
                  <a:srgbClr val="92D050"/>
                </a:solidFill>
              </a:rPr>
              <a:t>SUSAMIŞTIK</a:t>
            </a:r>
            <a:r>
              <a:rPr lang="tr-TR" sz="2400" dirty="0" smtClean="0">
                <a:solidFill>
                  <a:srgbClr val="92D050"/>
                </a:solidFill>
              </a:rPr>
              <a:t> . 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 YAPRAKLAR </a:t>
            </a:r>
            <a:r>
              <a:rPr lang="tr-TR" sz="2400" u="sng" dirty="0" smtClean="0">
                <a:solidFill>
                  <a:srgbClr val="92D050"/>
                </a:solidFill>
              </a:rPr>
              <a:t>SARARMIŞ</a:t>
            </a:r>
            <a:r>
              <a:rPr lang="tr-TR" sz="2400" dirty="0" smtClean="0">
                <a:solidFill>
                  <a:srgbClr val="92D050"/>
                </a:solidFill>
              </a:rPr>
              <a:t>.</a:t>
            </a:r>
          </a:p>
          <a:p>
            <a:r>
              <a:rPr lang="tr-TR" sz="24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 </a:t>
            </a:r>
            <a:r>
              <a:rPr lang="tr-TR" sz="2400" dirty="0" smtClean="0">
                <a:solidFill>
                  <a:srgbClr val="92D050"/>
                </a:solidFill>
              </a:rPr>
              <a:t>BENİ KARŞISINDA GÖRÜNCE ÇOK </a:t>
            </a:r>
            <a:r>
              <a:rPr lang="tr-TR" sz="2400" u="sng" dirty="0" smtClean="0">
                <a:solidFill>
                  <a:srgbClr val="92D050"/>
                </a:solidFill>
              </a:rPr>
              <a:t>SEVİNDİ</a:t>
            </a:r>
            <a:r>
              <a:rPr lang="tr-TR" sz="2400" dirty="0" smtClean="0">
                <a:solidFill>
                  <a:srgbClr val="92D050"/>
                </a:solidFill>
              </a:rPr>
              <a:t>.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 O , HER ZAMAN BÜYÜK </a:t>
            </a:r>
            <a:r>
              <a:rPr lang="tr-TR" sz="2400" u="sng" dirty="0" smtClean="0">
                <a:solidFill>
                  <a:srgbClr val="92D050"/>
                </a:solidFill>
              </a:rPr>
              <a:t>DÜŞÜNÜRDÜ</a:t>
            </a:r>
            <a:r>
              <a:rPr lang="tr-TR" sz="2400" dirty="0" smtClean="0">
                <a:solidFill>
                  <a:srgbClr val="92D050"/>
                </a:solidFill>
              </a:rPr>
              <a:t>.</a:t>
            </a:r>
          </a:p>
          <a:p>
            <a:r>
              <a:rPr lang="tr-TR" sz="24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 </a:t>
            </a:r>
            <a:r>
              <a:rPr lang="tr-TR" sz="2400" dirty="0" smtClean="0">
                <a:solidFill>
                  <a:srgbClr val="92D050"/>
                </a:solidFill>
              </a:rPr>
              <a:t>MEKTUBU CEBİNDEN </a:t>
            </a:r>
            <a:r>
              <a:rPr lang="tr-TR" sz="2400" u="sng" dirty="0" smtClean="0">
                <a:solidFill>
                  <a:srgbClr val="92D050"/>
                </a:solidFill>
              </a:rPr>
              <a:t>ÇIKARDI.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İTFAİYE EKİPLERİ  YANGINI HEMEN </a:t>
            </a:r>
            <a:r>
              <a:rPr lang="tr-TR" sz="2400" u="sng" dirty="0" smtClean="0">
                <a:solidFill>
                  <a:srgbClr val="92D050"/>
                </a:solidFill>
              </a:rPr>
              <a:t>SÖNDÜRDÜ</a:t>
            </a:r>
            <a:r>
              <a:rPr lang="tr-TR" sz="2400" dirty="0" smtClean="0">
                <a:solidFill>
                  <a:srgbClr val="92D050"/>
                </a:solidFill>
              </a:rPr>
              <a:t>.</a:t>
            </a:r>
          </a:p>
          <a:p>
            <a:endParaRPr lang="tr-TR" sz="2400" dirty="0" smtClean="0"/>
          </a:p>
        </p:txBody>
      </p:sp>
      <p:sp>
        <p:nvSpPr>
          <p:cNvPr id="4" name="Sağ Ok 3"/>
          <p:cNvSpPr/>
          <p:nvPr/>
        </p:nvSpPr>
        <p:spPr>
          <a:xfrm>
            <a:off x="841444" y="3283480"/>
            <a:ext cx="504056" cy="2880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ağ Ok 6"/>
          <p:cNvSpPr/>
          <p:nvPr/>
        </p:nvSpPr>
        <p:spPr>
          <a:xfrm>
            <a:off x="872669" y="2937914"/>
            <a:ext cx="472831" cy="2880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ağ Ok 7"/>
          <p:cNvSpPr/>
          <p:nvPr/>
        </p:nvSpPr>
        <p:spPr>
          <a:xfrm>
            <a:off x="840015" y="5124875"/>
            <a:ext cx="489554" cy="2880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ağ Ok 8"/>
          <p:cNvSpPr/>
          <p:nvPr/>
        </p:nvSpPr>
        <p:spPr>
          <a:xfrm>
            <a:off x="828707" y="4408237"/>
            <a:ext cx="489554" cy="2880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>
            <a:off x="824314" y="3702899"/>
            <a:ext cx="489554" cy="2880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ağ Ok 10"/>
          <p:cNvSpPr/>
          <p:nvPr/>
        </p:nvSpPr>
        <p:spPr>
          <a:xfrm>
            <a:off x="824314" y="4028264"/>
            <a:ext cx="478246" cy="2880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840015" y="4793071"/>
            <a:ext cx="478246" cy="2880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64680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440481" y="586619"/>
            <a:ext cx="6172200" cy="1894362"/>
          </a:xfrm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rgbClr val="92D050"/>
                </a:solidFill>
              </a:rPr>
              <a:t>Birleşik fiiller</a:t>
            </a:r>
            <a:endParaRPr lang="tr-TR" sz="3200" dirty="0">
              <a:solidFill>
                <a:srgbClr val="92D05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835696" y="836712"/>
            <a:ext cx="6262783" cy="4187963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92D050"/>
                </a:solidFill>
              </a:rPr>
              <a:t>EN AZ İKİ SÖZCÜĞÜN BİRLEŞMESİYLE OLUŞAN FİİLLERDİR . ÜÇ GRUPTA İNCELENİR .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        YARDIMCI FİLLERLE YAPILAN BİRLEŞİK FİİLLER.  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          ÖZEL ( KURALLI ) BİRLEŞİK FİİLLER 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         ANLAMCA KAYNAŞMIŞ BİRLEŞİK FİİLLER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tr-TR" sz="2400" dirty="0">
              <a:solidFill>
                <a:srgbClr val="92D050"/>
              </a:solidFill>
            </a:endParaRPr>
          </a:p>
        </p:txBody>
      </p:sp>
      <p:sp>
        <p:nvSpPr>
          <p:cNvPr id="5" name="Patlama 1 4"/>
          <p:cNvSpPr/>
          <p:nvPr/>
        </p:nvSpPr>
        <p:spPr>
          <a:xfrm>
            <a:off x="1043608" y="2480981"/>
            <a:ext cx="720080" cy="792088"/>
          </a:xfrm>
          <a:prstGeom prst="irregularSeal1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ol Sağ Ok 7"/>
          <p:cNvSpPr/>
          <p:nvPr/>
        </p:nvSpPr>
        <p:spPr>
          <a:xfrm>
            <a:off x="1954954" y="4725144"/>
            <a:ext cx="455559" cy="216024"/>
          </a:xfrm>
          <a:prstGeom prst="left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ol Sağ Ok 8"/>
          <p:cNvSpPr/>
          <p:nvPr/>
        </p:nvSpPr>
        <p:spPr>
          <a:xfrm>
            <a:off x="1954953" y="3573016"/>
            <a:ext cx="455559" cy="216024"/>
          </a:xfrm>
          <a:prstGeom prst="left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ol Sağ Ok 9"/>
          <p:cNvSpPr/>
          <p:nvPr/>
        </p:nvSpPr>
        <p:spPr>
          <a:xfrm>
            <a:off x="1984923" y="4329100"/>
            <a:ext cx="455558" cy="216024"/>
          </a:xfrm>
          <a:prstGeom prst="left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00492608"/>
      </p:ext>
    </p:extLst>
  </p:cSld>
  <p:clrMapOvr>
    <a:masterClrMapping/>
  </p:clrMapOvr>
  <p:transition spd="slow">
    <p:pul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899592" y="1556792"/>
            <a:ext cx="7344816" cy="4569076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92D050"/>
                </a:solidFill>
              </a:rPr>
              <a:t>İSİM SOYLU SÖZCÜĞÜN ÜZERİNE ET- , OL- , KIL- , GİBİ YARDIMCI EYLEMLER GETİRİLEREK YAPILIR .</a:t>
            </a:r>
          </a:p>
          <a:p>
            <a:endParaRPr lang="tr-TR" sz="2400" dirty="0">
              <a:solidFill>
                <a:srgbClr val="92D050"/>
              </a:solidFill>
            </a:endParaRPr>
          </a:p>
          <a:p>
            <a:endParaRPr lang="tr-TR" sz="2400" dirty="0" smtClean="0">
              <a:solidFill>
                <a:srgbClr val="92D050"/>
              </a:solidFill>
            </a:endParaRPr>
          </a:p>
          <a:p>
            <a:r>
              <a:rPr lang="tr-TR" sz="2400" dirty="0" smtClean="0">
                <a:solidFill>
                  <a:srgbClr val="92D050"/>
                </a:solidFill>
              </a:rPr>
              <a:t>      SEVEN BU GÖNÜL SENİ ASLA </a:t>
            </a:r>
            <a:r>
              <a:rPr lang="tr-TR" sz="2400" u="sng" dirty="0" smtClean="0">
                <a:solidFill>
                  <a:srgbClr val="92D050"/>
                </a:solidFill>
              </a:rPr>
              <a:t>TERK ETMEYECEK</a:t>
            </a:r>
            <a:r>
              <a:rPr lang="tr-TR" sz="2400" dirty="0" smtClean="0">
                <a:solidFill>
                  <a:srgbClr val="92D050"/>
                </a:solidFill>
              </a:rPr>
              <a:t>.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     HAYAT UYKUYLA UYANIKLIK ARASINDA </a:t>
            </a:r>
            <a:r>
              <a:rPr lang="tr-TR" sz="2400" u="sng" dirty="0" smtClean="0">
                <a:solidFill>
                  <a:srgbClr val="92D050"/>
                </a:solidFill>
              </a:rPr>
              <a:t>RAKS</a:t>
            </a:r>
            <a:r>
              <a:rPr lang="tr-TR" sz="2400" dirty="0" smtClean="0">
                <a:solidFill>
                  <a:srgbClr val="92D050"/>
                </a:solidFill>
              </a:rPr>
              <a:t> </a:t>
            </a:r>
            <a:r>
              <a:rPr lang="tr-TR" sz="2400" u="sng" dirty="0" smtClean="0">
                <a:solidFill>
                  <a:srgbClr val="92D050"/>
                </a:solidFill>
              </a:rPr>
              <a:t>EDER</a:t>
            </a:r>
            <a:r>
              <a:rPr lang="tr-TR" sz="2400" dirty="0" smtClean="0">
                <a:solidFill>
                  <a:srgbClr val="92D050"/>
                </a:solidFill>
              </a:rPr>
              <a:t> .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     BU USANÇ DUYAN GÖZLERİM BİR ŞEYDE </a:t>
            </a:r>
            <a:r>
              <a:rPr lang="tr-TR" sz="2400" u="sng" dirty="0" smtClean="0">
                <a:solidFill>
                  <a:srgbClr val="92D050"/>
                </a:solidFill>
              </a:rPr>
              <a:t>KARAR</a:t>
            </a:r>
            <a:r>
              <a:rPr lang="tr-TR" sz="2400" dirty="0" smtClean="0">
                <a:solidFill>
                  <a:srgbClr val="92D050"/>
                </a:solidFill>
              </a:rPr>
              <a:t> </a:t>
            </a:r>
            <a:r>
              <a:rPr lang="tr-TR" sz="2400" u="sng" dirty="0" smtClean="0">
                <a:solidFill>
                  <a:srgbClr val="92D050"/>
                </a:solidFill>
              </a:rPr>
              <a:t>KILDI.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     </a:t>
            </a:r>
            <a:r>
              <a:rPr lang="tr-TR" sz="2400" u="sng" dirty="0" smtClean="0">
                <a:solidFill>
                  <a:srgbClr val="92D050"/>
                </a:solidFill>
              </a:rPr>
              <a:t>SEYREYELİM</a:t>
            </a:r>
            <a:r>
              <a:rPr lang="tr-TR" sz="2400" dirty="0" smtClean="0">
                <a:solidFill>
                  <a:srgbClr val="92D050"/>
                </a:solidFill>
              </a:rPr>
              <a:t> MEHTABI YILDIZLARIN ALTINDA .</a:t>
            </a:r>
            <a:endParaRPr lang="tr-TR" sz="2400" dirty="0">
              <a:solidFill>
                <a:srgbClr val="92D050"/>
              </a:solidFill>
            </a:endParaRPr>
          </a:p>
        </p:txBody>
      </p:sp>
      <p:sp>
        <p:nvSpPr>
          <p:cNvPr id="4" name="Komut Düğmesi: İleri veya Sonraki 3">
            <a:hlinkClick r:id="" action="ppaction://hlinkshowjump?jump=nextslide" highlightClick="1"/>
          </p:cNvPr>
          <p:cNvSpPr/>
          <p:nvPr/>
        </p:nvSpPr>
        <p:spPr>
          <a:xfrm>
            <a:off x="1043608" y="5108634"/>
            <a:ext cx="216024" cy="216024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Komut Düğmesi: İleri veya Sonraki 4">
            <a:hlinkClick r:id="" action="ppaction://hlinkshowjump?jump=nextslide" highlightClick="1"/>
          </p:cNvPr>
          <p:cNvSpPr/>
          <p:nvPr/>
        </p:nvSpPr>
        <p:spPr>
          <a:xfrm>
            <a:off x="1043608" y="3927900"/>
            <a:ext cx="216024" cy="216024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Komut Düğmesi: İleri veya Sonraki 5">
            <a:hlinkClick r:id="" action="ppaction://hlinkshowjump?jump=nextslide" highlightClick="1"/>
          </p:cNvPr>
          <p:cNvSpPr/>
          <p:nvPr/>
        </p:nvSpPr>
        <p:spPr>
          <a:xfrm>
            <a:off x="1043608" y="4354776"/>
            <a:ext cx="246917" cy="216024"/>
          </a:xfrm>
          <a:prstGeom prst="actionButtonForwardNex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Komut Düğmesi: İleri veya Sonraki 6">
            <a:hlinkClick r:id="" action="ppaction://hlinkshowjump?jump=nextslide" highlightClick="1"/>
          </p:cNvPr>
          <p:cNvSpPr/>
          <p:nvPr/>
        </p:nvSpPr>
        <p:spPr>
          <a:xfrm>
            <a:off x="1043608" y="5805264"/>
            <a:ext cx="246917" cy="216024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Çerçeve 7"/>
          <p:cNvSpPr/>
          <p:nvPr/>
        </p:nvSpPr>
        <p:spPr>
          <a:xfrm>
            <a:off x="1259632" y="332656"/>
            <a:ext cx="5832648" cy="1584176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92D050"/>
                </a:solidFill>
              </a:rPr>
              <a:t>YARDIMCI FİİLLE YAPILAN BİRLEŞİK FİİL</a:t>
            </a:r>
            <a:endParaRPr lang="tr-TR" sz="32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424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920880" cy="1800200"/>
          </a:xfrm>
        </p:spPr>
        <p:txBody>
          <a:bodyPr>
            <a:noAutofit/>
          </a:bodyPr>
          <a:lstStyle/>
          <a:p>
            <a:r>
              <a:rPr lang="tr-TR" sz="3200" dirty="0" smtClean="0">
                <a:solidFill>
                  <a:srgbClr val="92D050"/>
                </a:solidFill>
              </a:rPr>
              <a:t>Not : bu türle yapılan birleşik fiilin isim </a:t>
            </a:r>
            <a:r>
              <a:rPr lang="tr-TR" sz="3200" dirty="0" err="1" smtClean="0">
                <a:solidFill>
                  <a:srgbClr val="92D050"/>
                </a:solidFill>
              </a:rPr>
              <a:t>kisminda</a:t>
            </a:r>
            <a:r>
              <a:rPr lang="tr-TR" sz="3200" dirty="0" smtClean="0">
                <a:solidFill>
                  <a:srgbClr val="92D050"/>
                </a:solidFill>
              </a:rPr>
              <a:t> bir ünlü düşmesi ya da bir ünsüz türemesi varsa birleşik fiil bitişik yazılır.</a:t>
            </a:r>
            <a:endParaRPr lang="tr-TR" sz="3200" dirty="0">
              <a:solidFill>
                <a:srgbClr val="92D05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71600" y="1671684"/>
            <a:ext cx="8352928" cy="3816424"/>
          </a:xfrm>
        </p:spPr>
        <p:txBody>
          <a:bodyPr/>
          <a:lstStyle/>
          <a:p>
            <a:r>
              <a:rPr lang="tr-TR" dirty="0" smtClean="0"/>
              <a:t>        </a:t>
            </a:r>
            <a:r>
              <a:rPr lang="tr-TR" sz="2400" dirty="0" smtClean="0">
                <a:solidFill>
                  <a:srgbClr val="92D050"/>
                </a:solidFill>
              </a:rPr>
              <a:t>AKŞAMI </a:t>
            </a:r>
            <a:r>
              <a:rPr lang="tr-TR" sz="2400" u="sng" dirty="0" smtClean="0">
                <a:solidFill>
                  <a:srgbClr val="92D050"/>
                </a:solidFill>
              </a:rPr>
              <a:t>SEYREDEYİM</a:t>
            </a:r>
            <a:r>
              <a:rPr lang="tr-TR" sz="2400" dirty="0" smtClean="0">
                <a:solidFill>
                  <a:srgbClr val="92D050"/>
                </a:solidFill>
              </a:rPr>
              <a:t> SENİN BAKIŞLARINDA…</a:t>
            </a:r>
          </a:p>
          <a:p>
            <a:r>
              <a:rPr lang="tr-TR" dirty="0" smtClean="0">
                <a:solidFill>
                  <a:srgbClr val="92D050"/>
                </a:solidFill>
              </a:rPr>
              <a:t>         </a:t>
            </a:r>
            <a:r>
              <a:rPr lang="tr-TR" sz="2400" dirty="0" smtClean="0">
                <a:solidFill>
                  <a:srgbClr val="92D050"/>
                </a:solidFill>
              </a:rPr>
              <a:t>BİRGÜN YENİDEN BANA DÖNECEĞİNİ </a:t>
            </a:r>
            <a:r>
              <a:rPr lang="tr-TR" sz="2400" u="sng" dirty="0" smtClean="0">
                <a:solidFill>
                  <a:srgbClr val="92D050"/>
                </a:solidFill>
              </a:rPr>
              <a:t>HİSSEDİYORUM</a:t>
            </a:r>
            <a:r>
              <a:rPr lang="tr-TR" sz="2400" dirty="0" smtClean="0">
                <a:solidFill>
                  <a:srgbClr val="92D050"/>
                </a:solidFill>
              </a:rPr>
              <a:t>…</a:t>
            </a:r>
          </a:p>
          <a:p>
            <a:r>
              <a:rPr lang="tr-TR" sz="2400" dirty="0" smtClean="0">
                <a:solidFill>
                  <a:srgbClr val="92D050"/>
                </a:solidFill>
              </a:rPr>
              <a:t>       </a:t>
            </a:r>
            <a:r>
              <a:rPr lang="tr-TR" sz="2400" u="sng" dirty="0" smtClean="0">
                <a:solidFill>
                  <a:srgbClr val="92D050"/>
                </a:solidFill>
              </a:rPr>
              <a:t>SABREDEN</a:t>
            </a:r>
            <a:r>
              <a:rPr lang="tr-TR" sz="2400" dirty="0" smtClean="0">
                <a:solidFill>
                  <a:srgbClr val="92D050"/>
                </a:solidFill>
              </a:rPr>
              <a:t> DERVİŞ MURADINA ERMİŞ.</a:t>
            </a:r>
            <a:endParaRPr lang="tr-TR" sz="2400" dirty="0">
              <a:solidFill>
                <a:srgbClr val="92D050"/>
              </a:solidFill>
            </a:endParaRPr>
          </a:p>
        </p:txBody>
      </p:sp>
      <p:sp>
        <p:nvSpPr>
          <p:cNvPr id="4" name="Komut Düğmesi: Yardım 3">
            <a:hlinkClick r:id="" action="ppaction://noaction" highlightClick="1"/>
          </p:cNvPr>
          <p:cNvSpPr/>
          <p:nvPr/>
        </p:nvSpPr>
        <p:spPr>
          <a:xfrm>
            <a:off x="971600" y="4325029"/>
            <a:ext cx="288032" cy="288032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Komut Düğmesi: Yardım 4">
            <a:hlinkClick r:id="" action="ppaction://noaction" highlightClick="1"/>
          </p:cNvPr>
          <p:cNvSpPr/>
          <p:nvPr/>
        </p:nvSpPr>
        <p:spPr>
          <a:xfrm>
            <a:off x="971600" y="4725144"/>
            <a:ext cx="288032" cy="288032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Komut Düğmesi: Yardım 5">
            <a:hlinkClick r:id="" action="ppaction://noaction" highlightClick="1"/>
          </p:cNvPr>
          <p:cNvSpPr/>
          <p:nvPr/>
        </p:nvSpPr>
        <p:spPr>
          <a:xfrm>
            <a:off x="971600" y="5157192"/>
            <a:ext cx="288032" cy="288032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393058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489</TotalTime>
  <Words>600</Words>
  <Application>Microsoft Office PowerPoint</Application>
  <PresentationFormat>Ekran Gösterisi (4:3)</PresentationFormat>
  <Paragraphs>122</Paragraphs>
  <Slides>29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Metro</vt:lpstr>
      <vt:lpstr>MERHABA ARKADAŞLAR SİZE BU DERSTE FİİLLERDE YAPI KONUSUNU ANLATACAĞIM .</vt:lpstr>
      <vt:lpstr>Fiiller yapı bakımindan üç grupta incelenir : BASİT,TÜREMİŞ VE BİRLEŞİK FİİLLER.</vt:lpstr>
      <vt:lpstr>BİR FİİLİ DAHA YAKINDAN İNCELEDİĞİMİZDE GÖRDÜĞÜNÜZ ÜZERE YAPIM EKİ OLMADIĞI İÇİN BASİT YAPILIDIR.</vt:lpstr>
      <vt:lpstr>Şimdi de baSİt fiillere birkaç ÖRNEK VERELİM …</vt:lpstr>
      <vt:lpstr>Slayt 5</vt:lpstr>
      <vt:lpstr>ŞİMDİ DE TÜREMİŞ FİİLLERE BİRKAÇ ÖRNEK VERELİM …</vt:lpstr>
      <vt:lpstr>Birleşik fiiller</vt:lpstr>
      <vt:lpstr>Slayt 8</vt:lpstr>
      <vt:lpstr>Not : bu türle yapılan birleşik fiilin isim kisminda bir ünlü düşmesi ya da bir ünsüz türemesi varsa birleşik fiil bitişik yazılır.</vt:lpstr>
      <vt:lpstr>B) ÖZEL (KURALLI ) BİRLEŞİK FİİLLER</vt:lpstr>
      <vt:lpstr>TEZLİK BİRLEŞİK FİİLİ : ( FİİL + İVER ) CÜMLEYE ÇABUKLUK ANLAMI KATAR.</vt:lpstr>
      <vt:lpstr>SÜREKLİLİK BİRLEŞİK FİİLİ : (FİİL + EDUR , KAL , GEL )</vt:lpstr>
      <vt:lpstr>YAKLAŞMA FİİLİ : (FİİL + -EYAZ) EYLEMİN GERÇEKLEŞMESİNE ÇOK AZ BİR ZAMAN KALDIĞINI İFADE EDER .</vt:lpstr>
      <vt:lpstr>C) ANLAMCA KAYNAŞMIŞ BİRLEŞİK FİİLLER :  BİR İSİMLE BİR FİİLİN ANLAM YÖNÜNDEN BİRLEŞİP KAYNAŞMASIYLA OLUŞUR. DEYİMLERİN ÇOĞU BU TÜRE ÖRNEKTİR. </vt:lpstr>
      <vt:lpstr>    AŞAĞIDAKİ CÜMLELERİN HANGİSİNDE BU KAMYONDA ELVERİŞLİ BİR BİRLEŞİK FİİL VARDIR ? K)BİZ BU KADAR GÜRÜLTÜYE PABUÇ BIRAKMAYIZ. L)NE ANLATTĞIMI BİLİYORDU AMA RENK VERMEDİ. M)YAŞLANINCA ELDEN AYAKTAN DÜŞTÜ. N) HEPİMİZİ GÜLER YÜZLÜ KONUK SEVERLİĞİYLE MEMNUN ETTİ.</vt:lpstr>
      <vt:lpstr>Slayt 16</vt:lpstr>
      <vt:lpstr>A)YOL AÇILDI. B)GEZGİNLER GELİYOR. C)İYİCE YORDUK SENİ. D)BİZİ KİMSE DUYMAZ. </vt:lpstr>
      <vt:lpstr>Slayt 18</vt:lpstr>
      <vt:lpstr>D)KADİR BİLEN KİMSEYE HERKES YARDIM EDER. E)SORULARIN ZOR OLACAĞINI HEPİMİZ TAHMİN ETMİŞTİK. F)BU YIL KIŞIN ERKEN GELECEĞİNİ ZANNEDİYORUZ. G)BAHÇEDEKİ ÇİLEKLER BU SENE BİRAZ ERKEN OLDULAR .</vt:lpstr>
      <vt:lpstr>Slayt 20</vt:lpstr>
      <vt:lpstr>YUKARIDAKİ SÖZCÜKLERDEN KAÇ TANESİ ET- EYLEMİ İLE BİRLEŞİRSE ORTAYA ÇIKAN FİİL BİTİŞİK YAZILIR ? Ğ)4 H)3 I)1 İ)2   </vt:lpstr>
      <vt:lpstr>Slayt 22</vt:lpstr>
      <vt:lpstr>Ğ)KOŞTU H)YAPABİLİR I)GÖRÜŞTÜM İ)BİLİRDİ.</vt:lpstr>
      <vt:lpstr>Slayt 24</vt:lpstr>
      <vt:lpstr>A)EN SON SÖYLEMESİ GEREKENİ EN BAŞTA SÖYLEYİVERDİ. b)HİÇBİR KANITI OLMAYAN BU YALAN BİLGİLERE İNANILAGELMİŞ. C)GÖZLERİ KAPANDIĞI HALDE UYKUSUNUN OLMADIĞINI İDDİA EDİYORDU.  D)YETMİŞ SAYFA YAZIYI BİR GÜNDE YAZABİLİRMİŞ. </vt:lpstr>
      <vt:lpstr>Slayt 26</vt:lpstr>
      <vt:lpstr>K)BUGÜNDEN SONRA SENİ TERKETMEYECEĞİM. L)BU İŞİ TAKİP ETMEKTEN KOLAY KOLAY VAZGEÇMEYECEĞİM. M)BÜTÜN KAPILARI AÇAN TEK ANAHTAR , SABRETMEKTİR. N)SONUÇLARIN AÇIKLANMASINA ÇOK SEVİNDİ</vt:lpstr>
      <vt:lpstr>Slayt 28</vt:lpstr>
      <vt:lpstr>Slayt 29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2015-12-16T14:45:50Z</dcterms:created>
  <dcterms:modified xsi:type="dcterms:W3CDTF">2016-01-07T15:36:03Z</dcterms:modified>
  <cp:category>www.sorubak.com</cp:category>
</cp:coreProperties>
</file>