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4"/>
  </p:notesMasterIdLst>
  <p:sldIdLst>
    <p:sldId id="256" r:id="rId2"/>
    <p:sldId id="257" r:id="rId3"/>
    <p:sldId id="258" r:id="rId4"/>
    <p:sldId id="259" r:id="rId5"/>
    <p:sldId id="260" r:id="rId6"/>
    <p:sldId id="262" r:id="rId7"/>
    <p:sldId id="261" r:id="rId8"/>
    <p:sldId id="263" r:id="rId9"/>
    <p:sldId id="264" r:id="rId10"/>
    <p:sldId id="269" r:id="rId11"/>
    <p:sldId id="265" r:id="rId12"/>
    <p:sldId id="266" r:id="rId13"/>
    <p:sldId id="267" r:id="rId14"/>
    <p:sldId id="268" r:id="rId15"/>
    <p:sldId id="270" r:id="rId16"/>
    <p:sldId id="271" r:id="rId17"/>
    <p:sldId id="273" r:id="rId18"/>
    <p:sldId id="272" r:id="rId19"/>
    <p:sldId id="274" r:id="rId20"/>
    <p:sldId id="275" r:id="rId21"/>
    <p:sldId id="276" r:id="rId22"/>
    <p:sldId id="277" r:id="rId2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380" y="-3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56C6001-9DC8-4D9E-B0CD-BED55D9CFECA}" type="datetimeFigureOut">
              <a:rPr lang="tr-TR" smtClean="0"/>
              <a:pPr/>
              <a:t>12.04.2016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7B7189-2CDF-4B6E-947B-1415B611B1F8}" type="slidenum">
              <a:rPr lang="tr-TR" smtClean="0"/>
              <a:pPr/>
              <a:t>‹#›</a:t>
            </a:fld>
            <a:endParaRPr lang="tr-TR"/>
          </a:p>
        </p:txBody>
      </p:sp>
    </p:spTree>
    <p:extLst>
      <p:ext uri="{BB962C8B-B14F-4D97-AF65-F5344CB8AC3E}">
        <p14:creationId xmlns:p14="http://schemas.microsoft.com/office/powerpoint/2010/main" xmlns="" val="12461687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dirty="0"/>
          </a:p>
        </p:txBody>
      </p:sp>
      <p:sp>
        <p:nvSpPr>
          <p:cNvPr id="4" name="Slayt Numarası Yer Tutucusu 3"/>
          <p:cNvSpPr>
            <a:spLocks noGrp="1"/>
          </p:cNvSpPr>
          <p:nvPr>
            <p:ph type="sldNum" sz="quarter" idx="10"/>
          </p:nvPr>
        </p:nvSpPr>
        <p:spPr/>
        <p:txBody>
          <a:bodyPr/>
          <a:lstStyle/>
          <a:p>
            <a:fld id="{6C7B7189-2CDF-4B6E-947B-1415B611B1F8}" type="slidenum">
              <a:rPr lang="tr-TR" smtClean="0"/>
              <a:pPr/>
              <a:t>22</a:t>
            </a:fld>
            <a:endParaRPr lang="tr-TR"/>
          </a:p>
        </p:txBody>
      </p:sp>
    </p:spTree>
    <p:extLst>
      <p:ext uri="{BB962C8B-B14F-4D97-AF65-F5344CB8AC3E}">
        <p14:creationId xmlns:p14="http://schemas.microsoft.com/office/powerpoint/2010/main" xmlns="" val="14012152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95" name="Group 94"/>
          <p:cNvGrpSpPr/>
          <p:nvPr/>
        </p:nvGrpSpPr>
        <p:grpSpPr>
          <a:xfrm>
            <a:off x="0" y="-30477"/>
            <a:ext cx="90678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A23720DD-5B6D-40BF-8493-A6B52D484E6B}" type="datetimeFigureOut">
              <a:rPr lang="tr-TR" smtClean="0"/>
              <a:pPr/>
              <a:t>12.04.2016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
        <p:nvSpPr>
          <p:cNvPr id="113" name="Rectangle 112"/>
          <p:cNvSpPr/>
          <p:nvPr/>
        </p:nvSpPr>
        <p:spPr>
          <a:xfrm>
            <a:off x="0" y="1905000"/>
            <a:ext cx="4953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grpSp>
        <p:nvGrpSpPr>
          <p:cNvPr id="94" name="Group 93"/>
          <p:cNvGrpSpPr/>
          <p:nvPr/>
        </p:nvGrpSpPr>
        <p:grpSpPr>
          <a:xfrm>
            <a:off x="0" y="2057400"/>
            <a:ext cx="4801394"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228600" y="2130425"/>
            <a:ext cx="44196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228600" y="3733800"/>
            <a:ext cx="44196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12.04.2016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12.04.2016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12.04.2016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grpSp>
        <p:nvGrpSpPr>
          <p:cNvPr id="7" name="Group 92"/>
          <p:cNvGrpSpPr/>
          <p:nvPr/>
        </p:nvGrpSpPr>
        <p:grpSpPr>
          <a:xfrm>
            <a:off x="1" y="-30478"/>
            <a:ext cx="90677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96" name="Straight Connector 95"/>
          <p:cNvCxnSpPr/>
          <p:nvPr/>
        </p:nvCxnSpPr>
        <p:spPr>
          <a:xfrm>
            <a:off x="0" y="4387368"/>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95" name="Title 94"/>
          <p:cNvSpPr>
            <a:spLocks noGrp="1"/>
          </p:cNvSpPr>
          <p:nvPr>
            <p:ph type="title"/>
          </p:nvPr>
        </p:nvSpPr>
        <p:spPr>
          <a:xfrm>
            <a:off x="457200" y="4463568"/>
            <a:ext cx="8305800" cy="1143000"/>
          </a:xfrm>
        </p:spPr>
        <p:txBody>
          <a:bodyPr/>
          <a:lstStyle/>
          <a:p>
            <a:r>
              <a:rPr lang="tr-TR" smtClean="0"/>
              <a:t>Asıl başlık stili için tıklatın</a:t>
            </a:r>
            <a:endParaRPr lang="en-US"/>
          </a:p>
        </p:txBody>
      </p:sp>
      <p:sp>
        <p:nvSpPr>
          <p:cNvPr id="2" name="Date Placeholder 1"/>
          <p:cNvSpPr>
            <a:spLocks noGrp="1"/>
          </p:cNvSpPr>
          <p:nvPr>
            <p:ph type="dt" sz="half" idx="10"/>
          </p:nvPr>
        </p:nvSpPr>
        <p:spPr/>
        <p:txBody>
          <a:bodyPr/>
          <a:lstStyle/>
          <a:p>
            <a:fld id="{A23720DD-5B6D-40BF-8493-A6B52D484E6B}" type="datetimeFigureOut">
              <a:rPr lang="tr-TR" smtClean="0"/>
              <a:pPr/>
              <a:t>12.04.2016</a:t>
            </a:fld>
            <a:endParaRPr lang="tr-TR"/>
          </a:p>
        </p:txBody>
      </p:sp>
      <p:sp>
        <p:nvSpPr>
          <p:cNvPr id="91" name="Footer Placeholder 90"/>
          <p:cNvSpPr>
            <a:spLocks noGrp="1"/>
          </p:cNvSpPr>
          <p:nvPr>
            <p:ph type="ftr" sz="quarter" idx="11"/>
          </p:nvPr>
        </p:nvSpPr>
        <p:spPr/>
        <p:txBody>
          <a:bodyPr/>
          <a:lstStyle/>
          <a:p>
            <a:endParaRPr lang="tr-TR"/>
          </a:p>
        </p:txBody>
      </p:sp>
      <p:sp>
        <p:nvSpPr>
          <p:cNvPr id="92" name="Slide Number Placeholder 91"/>
          <p:cNvSpPr>
            <a:spLocks noGrp="1"/>
          </p:cNvSpPr>
          <p:nvPr>
            <p:ph type="sldNum" sz="quarter" idx="12"/>
          </p:nvPr>
        </p:nvSpPr>
        <p:spPr/>
        <p:txBody>
          <a:bodyPr/>
          <a:lstStyle/>
          <a:p>
            <a:fld id="{F302176B-0E47-46AC-8F43-DAB4B8A37D06}"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pPr/>
              <a:t>12.04.2016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Date Placeholder 6"/>
          <p:cNvSpPr>
            <a:spLocks noGrp="1"/>
          </p:cNvSpPr>
          <p:nvPr>
            <p:ph type="dt" sz="half" idx="10"/>
          </p:nvPr>
        </p:nvSpPr>
        <p:spPr/>
        <p:txBody>
          <a:bodyPr/>
          <a:lstStyle/>
          <a:p>
            <a:fld id="{A23720DD-5B6D-40BF-8493-A6B52D484E6B}" type="datetimeFigureOut">
              <a:rPr lang="tr-TR" smtClean="0"/>
              <a:pPr/>
              <a:t>12.04.2016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pPr/>
              <a:t>12.04.2016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pPr/>
              <a:t>12.04.2016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A23720DD-5B6D-40BF-8493-A6B52D484E6B}" type="datetimeFigureOut">
              <a:rPr lang="tr-TR" smtClean="0"/>
              <a:pPr/>
              <a:t>12.04.2016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37" name="Rectangle 36"/>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9" name="Straight Connector 38"/>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1901952"/>
            <a:ext cx="2377440" cy="1371600"/>
          </a:xfrm>
        </p:spPr>
        <p:txBody>
          <a:bodyPr anchor="b">
            <a:normAutofit/>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pPr/>
              <a:t>12.04.2016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33" name="Rectangle 32"/>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4" name="Straight Connector 33"/>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448" y="1905000"/>
            <a:ext cx="237744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Rectangle 189"/>
          <p:cNvSpPr/>
          <p:nvPr/>
        </p:nvSpPr>
        <p:spPr>
          <a:xfrm>
            <a:off x="149352" y="137160"/>
            <a:ext cx="886968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457200" y="6312408"/>
            <a:ext cx="2133600" cy="365125"/>
          </a:xfrm>
          <a:prstGeom prst="rect">
            <a:avLst/>
          </a:prstGeom>
        </p:spPr>
        <p:txBody>
          <a:bodyPr vert="horz" lIns="91440" tIns="45720" rIns="91440" bIns="45720" rtlCol="0" anchor="ctr"/>
          <a:lstStyle>
            <a:lvl1pPr algn="l">
              <a:defRPr sz="1200">
                <a:solidFill>
                  <a:schemeClr val="tx2"/>
                </a:solidFill>
              </a:defRPr>
            </a:lvl1pPr>
          </a:lstStyle>
          <a:p>
            <a:fld id="{A23720DD-5B6D-40BF-8493-A6B52D484E6B}" type="datetimeFigureOut">
              <a:rPr lang="tr-TR" smtClean="0"/>
              <a:pPr/>
              <a:t>12.04.2016</a:t>
            </a:fld>
            <a:endParaRPr lang="tr-TR"/>
          </a:p>
        </p:txBody>
      </p:sp>
      <p:sp>
        <p:nvSpPr>
          <p:cNvPr id="5" name="Footer Placeholder 4"/>
          <p:cNvSpPr>
            <a:spLocks noGrp="1"/>
          </p:cNvSpPr>
          <p:nvPr>
            <p:ph type="ftr" sz="quarter" idx="3"/>
          </p:nvPr>
        </p:nvSpPr>
        <p:spPr>
          <a:xfrm>
            <a:off x="2831123" y="6312408"/>
            <a:ext cx="3481754" cy="365125"/>
          </a:xfrm>
          <a:prstGeom prst="rect">
            <a:avLst/>
          </a:prstGeom>
        </p:spPr>
        <p:txBody>
          <a:bodyPr vert="horz" lIns="91440" tIns="45720" rIns="91440" bIns="45720" rtlCol="0" anchor="ctr"/>
          <a:lstStyle>
            <a:lvl1pPr algn="ctr">
              <a:defRPr sz="1200">
                <a:solidFill>
                  <a:schemeClr val="tx2"/>
                </a:solidFill>
              </a:defRPr>
            </a:lvl1pPr>
          </a:lstStyle>
          <a:p>
            <a:endParaRPr lang="tr-TR"/>
          </a:p>
        </p:txBody>
      </p:sp>
      <p:sp>
        <p:nvSpPr>
          <p:cNvPr id="6" name="Slide Number Placeholder 5"/>
          <p:cNvSpPr>
            <a:spLocks noGrp="1"/>
          </p:cNvSpPr>
          <p:nvPr>
            <p:ph type="sldNum" sz="quarter" idx="4"/>
          </p:nvPr>
        </p:nvSpPr>
        <p:spPr>
          <a:xfrm>
            <a:off x="6553200" y="6312408"/>
            <a:ext cx="2133600" cy="365125"/>
          </a:xfrm>
          <a:prstGeom prst="rect">
            <a:avLst/>
          </a:prstGeom>
        </p:spPr>
        <p:txBody>
          <a:bodyPr vert="horz" lIns="91440" tIns="45720" rIns="91440" bIns="45720" rtlCol="0" anchor="ctr"/>
          <a:lstStyle>
            <a:lvl1pPr algn="r">
              <a:defRPr sz="1200">
                <a:solidFill>
                  <a:schemeClr val="tx2"/>
                </a:solidFill>
              </a:defRPr>
            </a:lvl1pPr>
          </a:lstStyle>
          <a:p>
            <a:fld id="{F302176B-0E47-46AC-8F43-DAB4B8A37D06}"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gif"/><Relationship Id="rId1" Type="http://schemas.openxmlformats.org/officeDocument/2006/relationships/slideLayout" Target="../slideLayouts/slideLayout1.xml"/><Relationship Id="rId5" Type="http://schemas.openxmlformats.org/officeDocument/2006/relationships/image" Target="../media/image4.gif"/><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228600" y="2348880"/>
            <a:ext cx="4419600" cy="2451720"/>
          </a:xfrm>
        </p:spPr>
        <p:txBody>
          <a:bodyPr>
            <a:normAutofit/>
          </a:bodyPr>
          <a:lstStyle/>
          <a:p>
            <a:r>
              <a:rPr lang="tr-TR" dirty="0" smtClean="0"/>
              <a:t>AHMET EFE TURHAN</a:t>
            </a:r>
          </a:p>
          <a:p>
            <a:r>
              <a:rPr lang="tr-TR" dirty="0" smtClean="0"/>
              <a:t>MUSTAFA KAAN BAŞ</a:t>
            </a:r>
          </a:p>
          <a:p>
            <a:r>
              <a:rPr lang="tr-TR" dirty="0" smtClean="0"/>
              <a:t>ÇETİN AKAY</a:t>
            </a:r>
          </a:p>
          <a:p>
            <a:r>
              <a:rPr lang="tr-TR" dirty="0" smtClean="0"/>
              <a:t>EREN PIRNAZ</a:t>
            </a:r>
          </a:p>
          <a:p>
            <a:r>
              <a:rPr lang="tr-TR" dirty="0" smtClean="0"/>
              <a:t>İBRAHİM BEDEL</a:t>
            </a:r>
            <a:endParaRPr lang="tr-TR" dirty="0"/>
          </a:p>
        </p:txBody>
      </p:sp>
      <p:pic>
        <p:nvPicPr>
          <p:cNvPr id="1029" name="Picture 5" descr="http://img23.dreamies.de/img/192/b/ip2s05hg0v2.gif"/>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412776"/>
            <a:ext cx="1190625" cy="666751"/>
          </a:xfrm>
          <a:prstGeom prst="rect">
            <a:avLst/>
          </a:prstGeom>
          <a:noFill/>
          <a:extLst>
            <a:ext uri="{909E8E84-426E-40DD-AFC4-6F175D3DCCD1}">
              <a14:hiddenFill xmlns:a14="http://schemas.microsoft.com/office/drawing/2010/main" xmlns="">
                <a:solidFill>
                  <a:srgbClr val="FFFFFF"/>
                </a:solidFill>
              </a14:hiddenFill>
            </a:ext>
          </a:extLst>
        </p:spPr>
      </p:pic>
      <p:pic>
        <p:nvPicPr>
          <p:cNvPr id="1036" name="Picture 12" descr="http://img17.dreamies.de/img/477/b/4ez3lx3omm4.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20304538">
            <a:off x="5592089" y="1288488"/>
            <a:ext cx="685800" cy="1371601"/>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4572000" y="2298594"/>
            <a:ext cx="4701862" cy="156966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9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IŞIK</a:t>
            </a:r>
            <a:endParaRPr lang="tr-TR"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5" name="Picture 12" descr="http://img17.dreamies.de/img/477/b/4ez3lx3omm4.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1147885">
            <a:off x="7370112" y="1255439"/>
            <a:ext cx="685800" cy="1371601"/>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6" descr="Click the image to open in full size."/>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75078" y="4301644"/>
            <a:ext cx="2295705" cy="2295708"/>
          </a:xfrm>
          <a:prstGeom prst="rect">
            <a:avLst/>
          </a:prstGeom>
          <a:noFill/>
          <a:extLst>
            <a:ext uri="{909E8E84-426E-40DD-AFC4-6F175D3DCCD1}">
              <a14:hiddenFill xmlns:a14="http://schemas.microsoft.com/office/drawing/2010/main" xmlns="">
                <a:solidFill>
                  <a:srgbClr val="FFFFFF"/>
                </a:solidFill>
              </a14:hiddenFill>
            </a:ext>
          </a:extLst>
        </p:spPr>
      </p:pic>
      <p:pic>
        <p:nvPicPr>
          <p:cNvPr id="1042" name="Picture 18" descr="ampul-hareketli-resim-0002"/>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9334" y="0"/>
            <a:ext cx="9163334" cy="105273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486754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3128938"/>
            <a:ext cx="4161631" cy="3324398"/>
          </a:xfrm>
        </p:spPr>
        <p:txBody>
          <a:bodyPr>
            <a:normAutofit/>
          </a:bodyPr>
          <a:lstStyle/>
          <a:p>
            <a:r>
              <a:rPr lang="tr-TR" sz="3600" dirty="0">
                <a:solidFill>
                  <a:schemeClr val="tx1"/>
                </a:solidFill>
              </a:rPr>
              <a:t>Beyaz ışığın ışık prizmasından geçmesiyle oluşan renkli ışık demetine </a:t>
            </a:r>
            <a:r>
              <a:rPr lang="tr-TR" sz="3600" b="1" dirty="0">
                <a:solidFill>
                  <a:srgbClr val="FFFF00"/>
                </a:solidFill>
                <a:effectLst>
                  <a:outerShdw blurRad="38100" dist="38100" dir="2700000" algn="tl">
                    <a:srgbClr val="000000"/>
                  </a:outerShdw>
                </a:effectLst>
              </a:rPr>
              <a:t>ışık tayfı</a:t>
            </a:r>
            <a:r>
              <a:rPr lang="tr-TR" sz="3600" dirty="0">
                <a:solidFill>
                  <a:srgbClr val="FFFF00"/>
                </a:solidFill>
              </a:rPr>
              <a:t> </a:t>
            </a:r>
            <a:r>
              <a:rPr lang="tr-TR" sz="3600" dirty="0">
                <a:solidFill>
                  <a:schemeClr val="tx1"/>
                </a:solidFill>
              </a:rPr>
              <a:t>denir.</a:t>
            </a:r>
          </a:p>
          <a:p>
            <a:endParaRPr lang="tr-TR" dirty="0"/>
          </a:p>
        </p:txBody>
      </p:sp>
      <p:sp>
        <p:nvSpPr>
          <p:cNvPr id="4" name="Dikdörtgen 3"/>
          <p:cNvSpPr/>
          <p:nvPr/>
        </p:nvSpPr>
        <p:spPr>
          <a:xfrm>
            <a:off x="5240225" y="65885"/>
            <a:ext cx="3794178"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RENKLER</a:t>
            </a:r>
            <a:endParaRPr lang="tr-TR"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Line 2"/>
          <p:cNvSpPr>
            <a:spLocks noChangeShapeType="1"/>
          </p:cNvSpPr>
          <p:nvPr/>
        </p:nvSpPr>
        <p:spPr bwMode="auto">
          <a:xfrm>
            <a:off x="1282985" y="978545"/>
            <a:ext cx="2852738" cy="354013"/>
          </a:xfrm>
          <a:prstGeom prst="line">
            <a:avLst/>
          </a:prstGeom>
          <a:noFill/>
          <a:ln w="57150">
            <a:solidFill>
              <a:srgbClr val="FFFFCC"/>
            </a:solidFill>
            <a:round/>
            <a:headEnd/>
            <a:tailEnd type="triangle" w="med" len="med"/>
          </a:ln>
        </p:spPr>
        <p:txBody>
          <a:bodyPr wrap="none" anchor="ctr"/>
          <a:lstStyle/>
          <a:p>
            <a:endParaRPr lang="tr-TR"/>
          </a:p>
        </p:txBody>
      </p:sp>
      <p:sp>
        <p:nvSpPr>
          <p:cNvPr id="6" name="AutoShape 3"/>
          <p:cNvSpPr>
            <a:spLocks noChangeArrowheads="1"/>
          </p:cNvSpPr>
          <p:nvPr/>
        </p:nvSpPr>
        <p:spPr bwMode="auto">
          <a:xfrm rot="13385994">
            <a:off x="4037761" y="3443773"/>
            <a:ext cx="4392613" cy="803275"/>
          </a:xfrm>
          <a:prstGeom prst="rtTriangle">
            <a:avLst/>
          </a:prstGeom>
          <a:solidFill>
            <a:srgbClr val="33CC33"/>
          </a:solidFill>
          <a:ln w="9525">
            <a:solidFill>
              <a:schemeClr val="tx1"/>
            </a:solidFill>
            <a:miter lim="800000"/>
            <a:headEnd/>
            <a:tailEnd/>
          </a:ln>
        </p:spPr>
        <p:txBody>
          <a:bodyPr wrap="none" anchor="ctr"/>
          <a:lstStyle/>
          <a:p>
            <a:endParaRPr lang="tr-TR"/>
          </a:p>
        </p:txBody>
      </p:sp>
      <p:sp>
        <p:nvSpPr>
          <p:cNvPr id="7" name="AutoShape 5"/>
          <p:cNvSpPr>
            <a:spLocks noChangeArrowheads="1"/>
          </p:cNvSpPr>
          <p:nvPr/>
        </p:nvSpPr>
        <p:spPr bwMode="auto">
          <a:xfrm rot="14021311">
            <a:off x="3642623" y="3724077"/>
            <a:ext cx="4437062" cy="963613"/>
          </a:xfrm>
          <a:prstGeom prst="rtTriangle">
            <a:avLst/>
          </a:prstGeom>
          <a:solidFill>
            <a:srgbClr val="0000FF"/>
          </a:solidFill>
          <a:ln w="9525">
            <a:solidFill>
              <a:schemeClr val="tx1"/>
            </a:solidFill>
            <a:miter lim="800000"/>
            <a:headEnd/>
            <a:tailEnd/>
          </a:ln>
        </p:spPr>
        <p:txBody>
          <a:bodyPr wrap="none" anchor="ctr"/>
          <a:lstStyle/>
          <a:p>
            <a:endParaRPr lang="tr-TR"/>
          </a:p>
        </p:txBody>
      </p:sp>
      <p:sp>
        <p:nvSpPr>
          <p:cNvPr id="8" name="AutoShape 6"/>
          <p:cNvSpPr>
            <a:spLocks noChangeArrowheads="1"/>
          </p:cNvSpPr>
          <p:nvPr/>
        </p:nvSpPr>
        <p:spPr bwMode="auto">
          <a:xfrm rot="12803773">
            <a:off x="4186126" y="3080861"/>
            <a:ext cx="4551362" cy="801688"/>
          </a:xfrm>
          <a:prstGeom prst="rtTriangle">
            <a:avLst/>
          </a:prstGeom>
          <a:solidFill>
            <a:srgbClr val="FFFF00"/>
          </a:solidFill>
          <a:ln w="9525">
            <a:solidFill>
              <a:schemeClr val="tx1"/>
            </a:solidFill>
            <a:miter lim="800000"/>
            <a:headEnd/>
            <a:tailEnd/>
          </a:ln>
        </p:spPr>
        <p:txBody>
          <a:bodyPr wrap="none" anchor="ctr"/>
          <a:lstStyle/>
          <a:p>
            <a:endParaRPr lang="tr-TR"/>
          </a:p>
        </p:txBody>
      </p:sp>
      <p:sp>
        <p:nvSpPr>
          <p:cNvPr id="9" name="AutoShape 7"/>
          <p:cNvSpPr>
            <a:spLocks noChangeArrowheads="1"/>
          </p:cNvSpPr>
          <p:nvPr/>
        </p:nvSpPr>
        <p:spPr bwMode="auto">
          <a:xfrm rot="12419747">
            <a:off x="4523468" y="2930953"/>
            <a:ext cx="4475163" cy="654050"/>
          </a:xfrm>
          <a:prstGeom prst="rtTriangle">
            <a:avLst/>
          </a:prstGeom>
          <a:solidFill>
            <a:srgbClr val="FF6600"/>
          </a:solidFill>
          <a:ln w="9525">
            <a:solidFill>
              <a:schemeClr val="tx1"/>
            </a:solidFill>
            <a:miter lim="800000"/>
            <a:headEnd/>
            <a:tailEnd/>
          </a:ln>
        </p:spPr>
        <p:txBody>
          <a:bodyPr wrap="none" anchor="ctr"/>
          <a:lstStyle/>
          <a:p>
            <a:endParaRPr lang="tr-TR"/>
          </a:p>
        </p:txBody>
      </p:sp>
      <p:sp>
        <p:nvSpPr>
          <p:cNvPr id="10" name="AutoShape 9"/>
          <p:cNvSpPr>
            <a:spLocks noChangeArrowheads="1"/>
          </p:cNvSpPr>
          <p:nvPr/>
        </p:nvSpPr>
        <p:spPr bwMode="auto">
          <a:xfrm rot="14734750">
            <a:off x="3059906" y="3846217"/>
            <a:ext cx="4695825" cy="919162"/>
          </a:xfrm>
          <a:prstGeom prst="rtTriangle">
            <a:avLst/>
          </a:prstGeom>
          <a:solidFill>
            <a:srgbClr val="800080"/>
          </a:solidFill>
          <a:ln w="9525">
            <a:solidFill>
              <a:schemeClr val="tx1"/>
            </a:solidFill>
            <a:miter lim="800000"/>
            <a:headEnd/>
            <a:tailEnd/>
          </a:ln>
        </p:spPr>
        <p:txBody>
          <a:bodyPr wrap="none" anchor="ctr"/>
          <a:lstStyle/>
          <a:p>
            <a:endParaRPr lang="tr-TR"/>
          </a:p>
        </p:txBody>
      </p:sp>
      <p:sp>
        <p:nvSpPr>
          <p:cNvPr id="12" name="Text Box 15"/>
          <p:cNvSpPr txBox="1">
            <a:spLocks noChangeArrowheads="1"/>
          </p:cNvSpPr>
          <p:nvPr/>
        </p:nvSpPr>
        <p:spPr bwMode="auto">
          <a:xfrm rot="452919">
            <a:off x="1875519" y="835000"/>
            <a:ext cx="935038" cy="238125"/>
          </a:xfrm>
          <a:prstGeom prst="rect">
            <a:avLst/>
          </a:prstGeom>
          <a:noFill/>
          <a:ln w="9525" algn="ctr">
            <a:noFill/>
            <a:miter lim="800000"/>
            <a:headEnd/>
            <a:tailEnd/>
          </a:ln>
        </p:spPr>
        <p:txBody>
          <a:bodyPr>
            <a:spAutoFit/>
          </a:bodyPr>
          <a:lstStyle/>
          <a:p>
            <a:pPr marL="342900" indent="-342900">
              <a:spcBef>
                <a:spcPct val="50000"/>
              </a:spcBef>
            </a:pPr>
            <a:r>
              <a:rPr lang="tr-TR" sz="1200" b="1" dirty="0"/>
              <a:t>Beyaz ışık</a:t>
            </a:r>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5948" y="422340"/>
            <a:ext cx="1401763" cy="12493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4" name="AutoShape 8"/>
          <p:cNvSpPr>
            <a:spLocks noChangeArrowheads="1"/>
          </p:cNvSpPr>
          <p:nvPr/>
        </p:nvSpPr>
        <p:spPr bwMode="auto">
          <a:xfrm rot="11896091">
            <a:off x="4688406" y="2686464"/>
            <a:ext cx="4321175" cy="647700"/>
          </a:xfrm>
          <a:prstGeom prst="rtTriangle">
            <a:avLst/>
          </a:prstGeom>
          <a:solidFill>
            <a:srgbClr val="FF0000"/>
          </a:solidFill>
          <a:ln w="9525">
            <a:solidFill>
              <a:schemeClr val="tx1"/>
            </a:solidFill>
            <a:miter lim="800000"/>
            <a:headEnd/>
            <a:tailEnd/>
          </a:ln>
        </p:spPr>
        <p:txBody>
          <a:bodyPr wrap="none" anchor="ctr"/>
          <a:lstStyle/>
          <a:p>
            <a:endParaRPr lang="tr-TR"/>
          </a:p>
        </p:txBody>
      </p:sp>
      <p:sp>
        <p:nvSpPr>
          <p:cNvPr id="11" name="AutoShape 10"/>
          <p:cNvSpPr>
            <a:spLocks noChangeArrowheads="1"/>
          </p:cNvSpPr>
          <p:nvPr/>
        </p:nvSpPr>
        <p:spPr bwMode="auto">
          <a:xfrm rot="5400000">
            <a:off x="4232957" y="406375"/>
            <a:ext cx="2014537" cy="2443163"/>
          </a:xfrm>
          <a:prstGeom prst="triangle">
            <a:avLst>
              <a:gd name="adj" fmla="val 44523"/>
            </a:avLst>
          </a:prstGeom>
          <a:gradFill rotWithShape="0">
            <a:gsLst>
              <a:gs pos="0">
                <a:srgbClr val="FFFFFF"/>
              </a:gs>
              <a:gs pos="100000">
                <a:srgbClr val="EAEAEA"/>
              </a:gs>
            </a:gsLst>
            <a:path path="rect">
              <a:fillToRect l="100000" t="100000"/>
            </a:path>
          </a:gradFill>
          <a:ln w="9525">
            <a:miter lim="800000"/>
            <a:headEnd/>
            <a:tailEnd/>
          </a:ln>
          <a:scene3d>
            <a:camera prst="legacyPerspectiveBottomLeft"/>
            <a:lightRig rig="legacyFlat3" dir="t"/>
          </a:scene3d>
          <a:sp3d extrusionH="887400" prstMaterial="legacyMatte">
            <a:bevelT w="13500" h="13500" prst="angle"/>
            <a:bevelB w="13500" h="13500" prst="angle"/>
            <a:extrusionClr>
              <a:srgbClr val="FFFFFF"/>
            </a:extrusionClr>
          </a:sp3d>
        </p:spPr>
        <p:txBody>
          <a:bodyPr rot="10800000" vert="eaVert" wrap="none" anchor="ctr">
            <a:flatTx/>
          </a:bodyPr>
          <a:lstStyle/>
          <a:p>
            <a:pPr marL="342900" indent="-342900" algn="ctr"/>
            <a:r>
              <a:rPr lang="tr-TR" sz="2000" dirty="0">
                <a:solidFill>
                  <a:srgbClr val="000000"/>
                </a:solidFill>
              </a:rPr>
              <a:t>PRİZMA</a:t>
            </a:r>
          </a:p>
        </p:txBody>
      </p:sp>
    </p:spTree>
    <p:extLst>
      <p:ext uri="{BB962C8B-B14F-4D97-AF65-F5344CB8AC3E}">
        <p14:creationId xmlns:p14="http://schemas.microsoft.com/office/powerpoint/2010/main" xmlns="" val="49187505"/>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000"/>
                                        <p:tgtEl>
                                          <p:spTgt spid="5"/>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2500"/>
                            </p:stCondLst>
                            <p:childTnLst>
                              <p:par>
                                <p:cTn id="13" presetID="3" presetClass="entr" presetSubtype="5" fill="hold" grpId="0" nodeType="afterEffect">
                                  <p:stCondLst>
                                    <p:cond delay="0"/>
                                  </p:stCondLst>
                                  <p:childTnLst>
                                    <p:set>
                                      <p:cBhvr>
                                        <p:cTn id="14" dur="1" fill="hold">
                                          <p:stCondLst>
                                            <p:cond delay="0"/>
                                          </p:stCondLst>
                                        </p:cTn>
                                        <p:tgtEl>
                                          <p:spTgt spid="11">
                                            <p:bg/>
                                          </p:spTgt>
                                        </p:tgtEl>
                                        <p:attrNameLst>
                                          <p:attrName>style.visibility</p:attrName>
                                        </p:attrNameLst>
                                      </p:cBhvr>
                                      <p:to>
                                        <p:strVal val="visible"/>
                                      </p:to>
                                    </p:set>
                                    <p:animEffect transition="in" filter="blinds(vertical)">
                                      <p:cBhvr>
                                        <p:cTn id="15" dur="500"/>
                                        <p:tgtEl>
                                          <p:spTgt spid="11">
                                            <p:bg/>
                                          </p:spTgt>
                                        </p:tgtEl>
                                      </p:cBhvr>
                                    </p:animEffect>
                                  </p:childTnLst>
                                </p:cTn>
                              </p:par>
                              <p:par>
                                <p:cTn id="16" presetID="3" presetClass="entr" presetSubtype="5" fill="hold" grpId="0" nodeType="with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blinds(vertical)">
                                      <p:cBhvr>
                                        <p:cTn id="18" dur="500"/>
                                        <p:tgtEl>
                                          <p:spTgt spid="11">
                                            <p:txEl>
                                              <p:pRg st="0" end="0"/>
                                            </p:txEl>
                                          </p:spTgt>
                                        </p:tgtEl>
                                      </p:cBhvr>
                                    </p:animEffect>
                                  </p:childTnLst>
                                </p:cTn>
                              </p:par>
                            </p:childTnLst>
                          </p:cTn>
                        </p:par>
                        <p:par>
                          <p:cTn id="19" fill="hold">
                            <p:stCondLst>
                              <p:cond delay="3000"/>
                            </p:stCondLst>
                            <p:childTnLst>
                              <p:par>
                                <p:cTn id="20" presetID="3" presetClass="entr" presetSubtype="5"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vertical)">
                                      <p:cBhvr>
                                        <p:cTn id="22" dur="600"/>
                                        <p:tgtEl>
                                          <p:spTgt spid="9"/>
                                        </p:tgtEl>
                                      </p:cBhvr>
                                    </p:animEffect>
                                  </p:childTnLst>
                                </p:cTn>
                              </p:par>
                            </p:childTnLst>
                          </p:cTn>
                        </p:par>
                        <p:par>
                          <p:cTn id="23" fill="hold">
                            <p:stCondLst>
                              <p:cond delay="3600"/>
                            </p:stCondLst>
                            <p:childTnLst>
                              <p:par>
                                <p:cTn id="24" presetID="3" presetClass="entr" presetSubtype="5"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vertical)">
                                      <p:cBhvr>
                                        <p:cTn id="26" dur="600"/>
                                        <p:tgtEl>
                                          <p:spTgt spid="8"/>
                                        </p:tgtEl>
                                      </p:cBhvr>
                                    </p:animEffect>
                                  </p:childTnLst>
                                </p:cTn>
                              </p:par>
                            </p:childTnLst>
                          </p:cTn>
                        </p:par>
                        <p:par>
                          <p:cTn id="27" fill="hold">
                            <p:stCondLst>
                              <p:cond delay="4200"/>
                            </p:stCondLst>
                            <p:childTnLst>
                              <p:par>
                                <p:cTn id="28" presetID="3" presetClass="entr" presetSubtype="5"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linds(vertical)">
                                      <p:cBhvr>
                                        <p:cTn id="30" dur="600"/>
                                        <p:tgtEl>
                                          <p:spTgt spid="6"/>
                                        </p:tgtEl>
                                      </p:cBhvr>
                                    </p:animEffect>
                                  </p:childTnLst>
                                </p:cTn>
                              </p:par>
                            </p:childTnLst>
                          </p:cTn>
                        </p:par>
                        <p:par>
                          <p:cTn id="31" fill="hold">
                            <p:stCondLst>
                              <p:cond delay="4800"/>
                            </p:stCondLst>
                            <p:childTnLst>
                              <p:par>
                                <p:cTn id="32" presetID="3" presetClass="entr" presetSubtype="5"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linds(vertical)">
                                      <p:cBhvr>
                                        <p:cTn id="34" dur="600"/>
                                        <p:tgtEl>
                                          <p:spTgt spid="7"/>
                                        </p:tgtEl>
                                      </p:cBhvr>
                                    </p:animEffect>
                                  </p:childTnLst>
                                </p:cTn>
                              </p:par>
                            </p:childTnLst>
                          </p:cTn>
                        </p:par>
                        <p:par>
                          <p:cTn id="35" fill="hold">
                            <p:stCondLst>
                              <p:cond delay="5400"/>
                            </p:stCondLst>
                            <p:childTnLst>
                              <p:par>
                                <p:cTn id="36" presetID="3" presetClass="entr" presetSubtype="5"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linds(vertical)">
                                      <p:cBhvr>
                                        <p:cTn id="38" dur="600"/>
                                        <p:tgtEl>
                                          <p:spTgt spid="10"/>
                                        </p:tgtEl>
                                      </p:cBhvr>
                                    </p:animEffect>
                                  </p:childTnLst>
                                </p:cTn>
                              </p:par>
                            </p:childTnLst>
                          </p:cTn>
                        </p:par>
                        <p:par>
                          <p:cTn id="39" fill="hold">
                            <p:stCondLst>
                              <p:cond delay="6000"/>
                            </p:stCondLst>
                            <p:childTnLst>
                              <p:par>
                                <p:cTn id="40" presetID="3" presetClass="entr" presetSubtype="5"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vertical)">
                                      <p:cBhvr>
                                        <p:cTn id="42" dur="6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2" grpId="0"/>
      <p:bldP spid="14" grpId="0" animBg="1"/>
      <p:bldP spid="11" grpId="0" build="allAtOnce"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0" y="1600200"/>
            <a:ext cx="4114800" cy="4565103"/>
          </a:xfrm>
        </p:spPr>
        <p:txBody>
          <a:bodyPr>
            <a:normAutofit/>
          </a:bodyPr>
          <a:lstStyle/>
          <a:p>
            <a:r>
              <a:rPr lang="tr-TR" dirty="0" smtClean="0"/>
              <a:t>Beyaz ışığın içerisinde bulunan kırmızı , yeşil ve mavi renkleri ana renklerdir.</a:t>
            </a:r>
          </a:p>
          <a:p>
            <a:r>
              <a:rPr lang="tr-TR" dirty="0" smtClean="0"/>
              <a:t>Ana renklerin birleşmesiyle beyaz ışık oluşur.</a:t>
            </a:r>
          </a:p>
          <a:p>
            <a:endParaRPr lang="tr-TR" dirty="0"/>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3" y="1844824"/>
            <a:ext cx="4099465" cy="4248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Metin kutusu 5"/>
          <p:cNvSpPr txBox="1"/>
          <p:nvPr/>
        </p:nvSpPr>
        <p:spPr>
          <a:xfrm>
            <a:off x="1979712" y="2780928"/>
            <a:ext cx="1368152" cy="461665"/>
          </a:xfrm>
          <a:prstGeom prst="rect">
            <a:avLst/>
          </a:prstGeom>
          <a:noFill/>
        </p:spPr>
        <p:txBody>
          <a:bodyPr wrap="square" rtlCol="0">
            <a:spAutoFit/>
          </a:bodyPr>
          <a:lstStyle/>
          <a:p>
            <a:r>
              <a:rPr lang="tr-TR" sz="2400" b="1" dirty="0" smtClean="0"/>
              <a:t>Kırmızı</a:t>
            </a:r>
            <a:endParaRPr lang="tr-TR" sz="2400" b="1" dirty="0"/>
          </a:p>
        </p:txBody>
      </p:sp>
      <p:sp>
        <p:nvSpPr>
          <p:cNvPr id="7" name="Metin kutusu 6"/>
          <p:cNvSpPr txBox="1"/>
          <p:nvPr/>
        </p:nvSpPr>
        <p:spPr>
          <a:xfrm>
            <a:off x="1115616" y="4581128"/>
            <a:ext cx="936104" cy="461665"/>
          </a:xfrm>
          <a:prstGeom prst="rect">
            <a:avLst/>
          </a:prstGeom>
          <a:noFill/>
        </p:spPr>
        <p:txBody>
          <a:bodyPr wrap="square" rtlCol="0">
            <a:spAutoFit/>
          </a:bodyPr>
          <a:lstStyle/>
          <a:p>
            <a:r>
              <a:rPr lang="tr-TR" sz="2400" b="1" dirty="0" smtClean="0"/>
              <a:t>Yeşil</a:t>
            </a:r>
            <a:endParaRPr lang="tr-TR" sz="2400" b="1" dirty="0"/>
          </a:p>
        </p:txBody>
      </p:sp>
      <p:sp>
        <p:nvSpPr>
          <p:cNvPr id="8" name="Metin kutusu 7"/>
          <p:cNvSpPr txBox="1"/>
          <p:nvPr/>
        </p:nvSpPr>
        <p:spPr>
          <a:xfrm>
            <a:off x="3131840" y="4765794"/>
            <a:ext cx="792088" cy="400110"/>
          </a:xfrm>
          <a:prstGeom prst="rect">
            <a:avLst/>
          </a:prstGeom>
          <a:noFill/>
        </p:spPr>
        <p:txBody>
          <a:bodyPr wrap="square" rtlCol="0">
            <a:spAutoFit/>
          </a:bodyPr>
          <a:lstStyle/>
          <a:p>
            <a:r>
              <a:rPr lang="tr-TR" sz="2000" b="1" dirty="0" smtClean="0"/>
              <a:t>Mavi</a:t>
            </a:r>
            <a:endParaRPr lang="tr-TR" sz="2000" b="1" dirty="0"/>
          </a:p>
        </p:txBody>
      </p:sp>
      <p:sp>
        <p:nvSpPr>
          <p:cNvPr id="9" name="Metin kutusu 8"/>
          <p:cNvSpPr txBox="1"/>
          <p:nvPr/>
        </p:nvSpPr>
        <p:spPr>
          <a:xfrm>
            <a:off x="1619671" y="3645024"/>
            <a:ext cx="897603" cy="461665"/>
          </a:xfrm>
          <a:prstGeom prst="rect">
            <a:avLst/>
          </a:prstGeom>
          <a:noFill/>
        </p:spPr>
        <p:txBody>
          <a:bodyPr wrap="square" rtlCol="0">
            <a:spAutoFit/>
          </a:bodyPr>
          <a:lstStyle/>
          <a:p>
            <a:r>
              <a:rPr lang="tr-TR" sz="2400" b="1" dirty="0" smtClean="0"/>
              <a:t>Sarı</a:t>
            </a:r>
            <a:endParaRPr lang="tr-TR" b="1" dirty="0"/>
          </a:p>
        </p:txBody>
      </p:sp>
      <p:sp>
        <p:nvSpPr>
          <p:cNvPr id="10" name="Metin kutusu 9"/>
          <p:cNvSpPr txBox="1"/>
          <p:nvPr/>
        </p:nvSpPr>
        <p:spPr>
          <a:xfrm>
            <a:off x="2555776" y="3460358"/>
            <a:ext cx="1584176" cy="461665"/>
          </a:xfrm>
          <a:prstGeom prst="rect">
            <a:avLst/>
          </a:prstGeom>
          <a:noFill/>
        </p:spPr>
        <p:txBody>
          <a:bodyPr wrap="square" rtlCol="0">
            <a:spAutoFit/>
          </a:bodyPr>
          <a:lstStyle/>
          <a:p>
            <a:r>
              <a:rPr lang="tr-TR" sz="2400" dirty="0" err="1" smtClean="0"/>
              <a:t>Magenta</a:t>
            </a:r>
            <a:endParaRPr lang="tr-TR" sz="2400" dirty="0"/>
          </a:p>
        </p:txBody>
      </p:sp>
      <p:sp>
        <p:nvSpPr>
          <p:cNvPr id="11" name="Metin kutusu 10"/>
          <p:cNvSpPr txBox="1"/>
          <p:nvPr/>
        </p:nvSpPr>
        <p:spPr>
          <a:xfrm>
            <a:off x="2195736" y="4950460"/>
            <a:ext cx="936104" cy="400110"/>
          </a:xfrm>
          <a:prstGeom prst="rect">
            <a:avLst/>
          </a:prstGeom>
          <a:noFill/>
        </p:spPr>
        <p:txBody>
          <a:bodyPr wrap="square" rtlCol="0">
            <a:spAutoFit/>
          </a:bodyPr>
          <a:lstStyle/>
          <a:p>
            <a:r>
              <a:rPr lang="tr-TR" sz="2000" b="1" dirty="0" err="1" smtClean="0"/>
              <a:t>Cyan</a:t>
            </a:r>
            <a:endParaRPr lang="tr-TR" sz="2000" b="1" dirty="0"/>
          </a:p>
        </p:txBody>
      </p:sp>
      <p:sp>
        <p:nvSpPr>
          <p:cNvPr id="12" name="Dikdörtgen 11"/>
          <p:cNvSpPr/>
          <p:nvPr/>
        </p:nvSpPr>
        <p:spPr>
          <a:xfrm>
            <a:off x="3102204" y="332656"/>
            <a:ext cx="2911374"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RENKLER</a:t>
            </a:r>
            <a:endParaRPr lang="tr-TR"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3815626839"/>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600201"/>
            <a:ext cx="8229600" cy="1180728"/>
          </a:xfrm>
        </p:spPr>
        <p:txBody>
          <a:bodyPr/>
          <a:lstStyle/>
          <a:p>
            <a:pPr lvl="0"/>
            <a:r>
              <a:rPr lang="tr-TR" dirty="0">
                <a:solidFill>
                  <a:schemeClr val="tx1"/>
                </a:solidFill>
                <a:latin typeface="Comic Sans MS" pitchFamily="66" charset="0"/>
              </a:rPr>
              <a:t>Üzerine ışık düşen cisim diğer renkleri soğurup sadece birini yansıtırsa cisim yansıttığı renkte görünür.</a:t>
            </a:r>
          </a:p>
          <a:p>
            <a:endParaRPr lang="tr-TR" dirty="0"/>
          </a:p>
        </p:txBody>
      </p:sp>
      <p:sp>
        <p:nvSpPr>
          <p:cNvPr id="4" name="Dikdörtgen 3"/>
          <p:cNvSpPr/>
          <p:nvPr/>
        </p:nvSpPr>
        <p:spPr>
          <a:xfrm>
            <a:off x="2143293" y="404664"/>
            <a:ext cx="4857420"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RENKLİ GÖRME</a:t>
            </a:r>
            <a:endParaRPr lang="tr-TR"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Rectangle 6"/>
          <p:cNvSpPr>
            <a:spLocks noChangeArrowheads="1"/>
          </p:cNvSpPr>
          <p:nvPr/>
        </p:nvSpPr>
        <p:spPr bwMode="auto">
          <a:xfrm>
            <a:off x="2268538" y="5229225"/>
            <a:ext cx="4103687" cy="863600"/>
          </a:xfrm>
          <a:prstGeom prst="rect">
            <a:avLst/>
          </a:prstGeom>
          <a:solidFill>
            <a:srgbClr val="FF0000"/>
          </a:solidFill>
          <a:ln w="12700">
            <a:solidFill>
              <a:srgbClr val="FF0000"/>
            </a:solidFill>
            <a:miter lim="800000"/>
            <a:headEnd type="none" w="sm" len="sm"/>
            <a:tailEnd type="none" w="sm" len="sm"/>
          </a:ln>
        </p:spPr>
        <p:txBody>
          <a:bodyPr wrap="none" anchor="ctr"/>
          <a:lstStyle/>
          <a:p>
            <a:endParaRPr lang="tr-TR"/>
          </a:p>
        </p:txBody>
      </p:sp>
      <p:sp>
        <p:nvSpPr>
          <p:cNvPr id="6" name="Line 7"/>
          <p:cNvSpPr>
            <a:spLocks noChangeShapeType="1"/>
          </p:cNvSpPr>
          <p:nvPr/>
        </p:nvSpPr>
        <p:spPr bwMode="auto">
          <a:xfrm>
            <a:off x="2124075" y="3357563"/>
            <a:ext cx="1655763" cy="1871662"/>
          </a:xfrm>
          <a:prstGeom prst="line">
            <a:avLst/>
          </a:prstGeom>
          <a:noFill/>
          <a:ln w="101600">
            <a:solidFill>
              <a:schemeClr val="tx1"/>
            </a:solidFill>
            <a:round/>
            <a:headEnd type="none" w="sm" len="sm"/>
            <a:tailEnd type="triangle" w="sm" len="sm"/>
          </a:ln>
        </p:spPr>
        <p:txBody>
          <a:bodyPr/>
          <a:lstStyle/>
          <a:p>
            <a:endParaRPr lang="tr-TR"/>
          </a:p>
        </p:txBody>
      </p:sp>
      <p:sp>
        <p:nvSpPr>
          <p:cNvPr id="7" name="Text Box 8"/>
          <p:cNvSpPr txBox="1">
            <a:spLocks noChangeArrowheads="1"/>
          </p:cNvSpPr>
          <p:nvPr/>
        </p:nvSpPr>
        <p:spPr bwMode="auto">
          <a:xfrm rot="2964598">
            <a:off x="2336006" y="3856832"/>
            <a:ext cx="1368425" cy="366712"/>
          </a:xfrm>
          <a:prstGeom prst="rect">
            <a:avLst/>
          </a:prstGeom>
          <a:noFill/>
          <a:ln w="12700">
            <a:noFill/>
            <a:miter lim="800000"/>
            <a:headEnd type="none" w="sm" len="sm"/>
            <a:tailEnd type="none" w="sm" len="sm"/>
          </a:ln>
          <a:effectLst/>
        </p:spPr>
        <p:txBody>
          <a:bodyPr>
            <a:spAutoFit/>
          </a:bodyPr>
          <a:lstStyle/>
          <a:p>
            <a:pPr>
              <a:lnSpc>
                <a:spcPct val="100000"/>
              </a:lnSpc>
              <a:spcBef>
                <a:spcPct val="50000"/>
              </a:spcBef>
              <a:defRPr/>
            </a:pPr>
            <a:r>
              <a:rPr lang="tr-TR" sz="1800" b="1">
                <a:effectLst>
                  <a:outerShdw blurRad="38100" dist="38100" dir="2700000" algn="tl">
                    <a:srgbClr val="000000"/>
                  </a:outerShdw>
                </a:effectLst>
                <a:latin typeface="Tahoma" pitchFamily="34" charset="0"/>
              </a:rPr>
              <a:t>Beyaz ışık</a:t>
            </a:r>
          </a:p>
        </p:txBody>
      </p:sp>
      <p:sp>
        <p:nvSpPr>
          <p:cNvPr id="8" name="Line 10"/>
          <p:cNvSpPr>
            <a:spLocks noChangeShapeType="1"/>
          </p:cNvSpPr>
          <p:nvPr/>
        </p:nvSpPr>
        <p:spPr bwMode="auto">
          <a:xfrm>
            <a:off x="2700338" y="3357563"/>
            <a:ext cx="1655762" cy="1871662"/>
          </a:xfrm>
          <a:prstGeom prst="line">
            <a:avLst/>
          </a:prstGeom>
          <a:noFill/>
          <a:ln w="101600">
            <a:solidFill>
              <a:schemeClr val="tx1"/>
            </a:solidFill>
            <a:round/>
            <a:headEnd type="none" w="sm" len="sm"/>
            <a:tailEnd type="triangle" w="sm" len="sm"/>
          </a:ln>
        </p:spPr>
        <p:txBody>
          <a:bodyPr/>
          <a:lstStyle/>
          <a:p>
            <a:endParaRPr lang="tr-TR"/>
          </a:p>
        </p:txBody>
      </p:sp>
      <p:sp>
        <p:nvSpPr>
          <p:cNvPr id="9" name="Line 11"/>
          <p:cNvSpPr>
            <a:spLocks noChangeShapeType="1"/>
          </p:cNvSpPr>
          <p:nvPr/>
        </p:nvSpPr>
        <p:spPr bwMode="auto">
          <a:xfrm flipV="1">
            <a:off x="4572000" y="3357563"/>
            <a:ext cx="1655763" cy="1871662"/>
          </a:xfrm>
          <a:prstGeom prst="line">
            <a:avLst/>
          </a:prstGeom>
          <a:noFill/>
          <a:ln w="101600">
            <a:solidFill>
              <a:srgbClr val="FF0000"/>
            </a:solidFill>
            <a:round/>
            <a:headEnd type="none" w="sm" len="sm"/>
            <a:tailEnd type="triangle" w="sm" len="sm"/>
          </a:ln>
        </p:spPr>
        <p:txBody>
          <a:bodyPr/>
          <a:lstStyle/>
          <a:p>
            <a:endParaRPr lang="tr-TR"/>
          </a:p>
        </p:txBody>
      </p:sp>
      <p:sp>
        <p:nvSpPr>
          <p:cNvPr id="10" name="Rectangle 12"/>
          <p:cNvSpPr>
            <a:spLocks noChangeArrowheads="1"/>
          </p:cNvSpPr>
          <p:nvPr/>
        </p:nvSpPr>
        <p:spPr bwMode="auto">
          <a:xfrm rot="18671156">
            <a:off x="4541044" y="3956844"/>
            <a:ext cx="1422400" cy="366712"/>
          </a:xfrm>
          <a:prstGeom prst="rect">
            <a:avLst/>
          </a:prstGeom>
          <a:noFill/>
          <a:ln w="12700">
            <a:noFill/>
            <a:miter lim="800000"/>
            <a:headEnd type="none" w="sm" len="sm"/>
            <a:tailEnd type="none" w="sm" len="sm"/>
          </a:ln>
          <a:effectLst/>
        </p:spPr>
        <p:txBody>
          <a:bodyPr wrap="none">
            <a:spAutoFit/>
          </a:bodyPr>
          <a:lstStyle/>
          <a:p>
            <a:pPr>
              <a:lnSpc>
                <a:spcPct val="100000"/>
              </a:lnSpc>
              <a:spcBef>
                <a:spcPct val="0"/>
              </a:spcBef>
              <a:defRPr/>
            </a:pPr>
            <a:r>
              <a:rPr lang="tr-TR" sz="1800" b="1">
                <a:solidFill>
                  <a:srgbClr val="FF0000"/>
                </a:solidFill>
                <a:effectLst>
                  <a:outerShdw blurRad="38100" dist="38100" dir="2700000" algn="tl">
                    <a:srgbClr val="000000"/>
                  </a:outerShdw>
                </a:effectLst>
                <a:latin typeface="Tahoma" pitchFamily="34" charset="0"/>
              </a:rPr>
              <a:t>kırmızı ışık</a:t>
            </a:r>
          </a:p>
        </p:txBody>
      </p:sp>
    </p:spTree>
    <p:extLst>
      <p:ext uri="{BB962C8B-B14F-4D97-AF65-F5344CB8AC3E}">
        <p14:creationId xmlns:p14="http://schemas.microsoft.com/office/powerpoint/2010/main" xmlns="" val="228412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1000"/>
                                        <p:tgtEl>
                                          <p:spTgt spid="8"/>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1000"/>
                                        <p:tgtEl>
                                          <p:spTgt spid="6"/>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1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1000"/>
                                        <p:tgtEl>
                                          <p:spTgt spid="9"/>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animBg="1"/>
      <p:bldP spid="9" grpId="0" animBg="1"/>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600201"/>
            <a:ext cx="8229600" cy="1036712"/>
          </a:xfrm>
        </p:spPr>
        <p:txBody>
          <a:bodyPr>
            <a:normAutofit/>
          </a:bodyPr>
          <a:lstStyle/>
          <a:p>
            <a:r>
              <a:rPr lang="tr-TR" dirty="0">
                <a:effectLst>
                  <a:outerShdw blurRad="38100" dist="38100" dir="2700000" algn="tl">
                    <a:srgbClr val="000000"/>
                  </a:outerShdw>
                </a:effectLst>
              </a:rPr>
              <a:t> </a:t>
            </a:r>
            <a:r>
              <a:rPr lang="tr-TR" dirty="0">
                <a:solidFill>
                  <a:srgbClr val="FFFFFF"/>
                </a:solidFill>
                <a:effectLst>
                  <a:outerShdw blurRad="38100" dist="38100" dir="2700000" algn="tl">
                    <a:srgbClr val="000000"/>
                  </a:outerShdw>
                </a:effectLst>
              </a:rPr>
              <a:t>Bir cisim ışıktaki bütün renkleri geri yansıttığından  dolayı cisim beyaz görülür. Buna</a:t>
            </a:r>
            <a:r>
              <a:rPr lang="tr-TR" dirty="0">
                <a:effectLst>
                  <a:outerShdw blurRad="38100" dist="38100" dir="2700000" algn="tl">
                    <a:srgbClr val="000000"/>
                  </a:outerShdw>
                </a:effectLst>
              </a:rPr>
              <a:t> </a:t>
            </a:r>
            <a:r>
              <a:rPr lang="tr-TR" dirty="0">
                <a:solidFill>
                  <a:srgbClr val="FFFF00"/>
                </a:solidFill>
                <a:effectLst>
                  <a:outerShdw blurRad="38100" dist="38100" dir="2700000" algn="tl">
                    <a:srgbClr val="000000"/>
                  </a:outerShdw>
                </a:effectLst>
              </a:rPr>
              <a:t>ışığın tamamen yansıtılması </a:t>
            </a:r>
            <a:r>
              <a:rPr lang="tr-TR" dirty="0">
                <a:solidFill>
                  <a:schemeClr val="tx1"/>
                </a:solidFill>
                <a:effectLst>
                  <a:outerShdw blurRad="38100" dist="38100" dir="2700000" algn="tl">
                    <a:srgbClr val="000000"/>
                  </a:outerShdw>
                </a:effectLst>
              </a:rPr>
              <a:t>denir.</a:t>
            </a:r>
            <a:endParaRPr lang="tr-TR" dirty="0">
              <a:solidFill>
                <a:schemeClr val="tx1"/>
              </a:solidFill>
            </a:endParaRPr>
          </a:p>
        </p:txBody>
      </p:sp>
      <p:sp>
        <p:nvSpPr>
          <p:cNvPr id="4" name="Dikdörtgen 3"/>
          <p:cNvSpPr/>
          <p:nvPr/>
        </p:nvSpPr>
        <p:spPr>
          <a:xfrm>
            <a:off x="1619672" y="332656"/>
            <a:ext cx="6052299"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BEYAZIN OLUŞUMU</a:t>
            </a:r>
            <a:endParaRPr lang="tr-TR"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Rectangle 6"/>
          <p:cNvSpPr>
            <a:spLocks noChangeArrowheads="1"/>
          </p:cNvSpPr>
          <p:nvPr/>
        </p:nvSpPr>
        <p:spPr bwMode="auto">
          <a:xfrm>
            <a:off x="2664618" y="5122069"/>
            <a:ext cx="3817938" cy="863600"/>
          </a:xfrm>
          <a:prstGeom prst="rect">
            <a:avLst/>
          </a:prstGeom>
          <a:solidFill>
            <a:srgbClr val="FFFFFF"/>
          </a:solidFill>
          <a:ln w="12700">
            <a:noFill/>
            <a:miter lim="800000"/>
            <a:headEnd type="none" w="sm" len="sm"/>
            <a:tailEnd type="none" w="sm" len="sm"/>
          </a:ln>
        </p:spPr>
        <p:txBody>
          <a:bodyPr wrap="none" anchor="ctr"/>
          <a:lstStyle/>
          <a:p>
            <a:endParaRPr lang="tr-TR"/>
          </a:p>
        </p:txBody>
      </p:sp>
      <p:sp>
        <p:nvSpPr>
          <p:cNvPr id="6" name="Line 7"/>
          <p:cNvSpPr>
            <a:spLocks noChangeShapeType="1"/>
          </p:cNvSpPr>
          <p:nvPr/>
        </p:nvSpPr>
        <p:spPr bwMode="auto">
          <a:xfrm>
            <a:off x="3458368" y="3609181"/>
            <a:ext cx="1223963" cy="1511300"/>
          </a:xfrm>
          <a:prstGeom prst="line">
            <a:avLst/>
          </a:prstGeom>
          <a:noFill/>
          <a:ln w="63500">
            <a:solidFill>
              <a:srgbClr val="008000"/>
            </a:solidFill>
            <a:round/>
            <a:headEnd type="none" w="sm" len="sm"/>
            <a:tailEnd type="triangle" w="sm" len="sm"/>
          </a:ln>
        </p:spPr>
        <p:txBody>
          <a:bodyPr/>
          <a:lstStyle/>
          <a:p>
            <a:endParaRPr lang="tr-TR"/>
          </a:p>
        </p:txBody>
      </p:sp>
      <p:sp>
        <p:nvSpPr>
          <p:cNvPr id="7" name="Line 8"/>
          <p:cNvSpPr>
            <a:spLocks noChangeShapeType="1"/>
          </p:cNvSpPr>
          <p:nvPr/>
        </p:nvSpPr>
        <p:spPr bwMode="auto">
          <a:xfrm>
            <a:off x="2739231" y="3609181"/>
            <a:ext cx="1223962" cy="1511300"/>
          </a:xfrm>
          <a:prstGeom prst="line">
            <a:avLst/>
          </a:prstGeom>
          <a:noFill/>
          <a:ln w="63500">
            <a:solidFill>
              <a:srgbClr val="FF0000"/>
            </a:solidFill>
            <a:round/>
            <a:headEnd type="none" w="sm" len="sm"/>
            <a:tailEnd type="triangle" w="sm" len="sm"/>
          </a:ln>
        </p:spPr>
        <p:txBody>
          <a:bodyPr/>
          <a:lstStyle/>
          <a:p>
            <a:endParaRPr lang="tr-TR"/>
          </a:p>
        </p:txBody>
      </p:sp>
      <p:sp>
        <p:nvSpPr>
          <p:cNvPr id="8" name="Line 9"/>
          <p:cNvSpPr>
            <a:spLocks noChangeShapeType="1"/>
          </p:cNvSpPr>
          <p:nvPr/>
        </p:nvSpPr>
        <p:spPr bwMode="auto">
          <a:xfrm>
            <a:off x="3098006" y="3609181"/>
            <a:ext cx="1223962" cy="1511300"/>
          </a:xfrm>
          <a:prstGeom prst="line">
            <a:avLst/>
          </a:prstGeom>
          <a:noFill/>
          <a:ln w="63500">
            <a:solidFill>
              <a:srgbClr val="0000FF"/>
            </a:solidFill>
            <a:round/>
            <a:headEnd type="none" w="sm" len="sm"/>
            <a:tailEnd type="triangle" w="sm" len="sm"/>
          </a:ln>
        </p:spPr>
        <p:txBody>
          <a:bodyPr/>
          <a:lstStyle/>
          <a:p>
            <a:endParaRPr lang="tr-TR"/>
          </a:p>
        </p:txBody>
      </p:sp>
      <p:sp>
        <p:nvSpPr>
          <p:cNvPr id="9" name="Line 10"/>
          <p:cNvSpPr>
            <a:spLocks noChangeShapeType="1"/>
          </p:cNvSpPr>
          <p:nvPr/>
        </p:nvSpPr>
        <p:spPr bwMode="auto">
          <a:xfrm>
            <a:off x="3818731" y="3609181"/>
            <a:ext cx="1223962" cy="1511300"/>
          </a:xfrm>
          <a:prstGeom prst="line">
            <a:avLst/>
          </a:prstGeom>
          <a:noFill/>
          <a:ln w="63500">
            <a:solidFill>
              <a:srgbClr val="FFFF00"/>
            </a:solidFill>
            <a:round/>
            <a:headEnd type="none" w="sm" len="sm"/>
            <a:tailEnd type="triangle" w="sm" len="sm"/>
          </a:ln>
        </p:spPr>
        <p:txBody>
          <a:bodyPr/>
          <a:lstStyle/>
          <a:p>
            <a:endParaRPr lang="tr-TR"/>
          </a:p>
        </p:txBody>
      </p:sp>
      <p:sp>
        <p:nvSpPr>
          <p:cNvPr id="10" name="Line 11"/>
          <p:cNvSpPr>
            <a:spLocks noChangeShapeType="1"/>
          </p:cNvSpPr>
          <p:nvPr/>
        </p:nvSpPr>
        <p:spPr bwMode="auto">
          <a:xfrm flipV="1">
            <a:off x="4682331" y="3609181"/>
            <a:ext cx="1223962" cy="1512888"/>
          </a:xfrm>
          <a:prstGeom prst="line">
            <a:avLst/>
          </a:prstGeom>
          <a:noFill/>
          <a:ln w="50800">
            <a:solidFill>
              <a:srgbClr val="008000"/>
            </a:solidFill>
            <a:round/>
            <a:headEnd type="none" w="sm" len="sm"/>
            <a:tailEnd type="triangle" w="sm" len="sm"/>
          </a:ln>
        </p:spPr>
        <p:txBody>
          <a:bodyPr/>
          <a:lstStyle/>
          <a:p>
            <a:endParaRPr lang="tr-TR"/>
          </a:p>
        </p:txBody>
      </p:sp>
      <p:sp>
        <p:nvSpPr>
          <p:cNvPr id="11" name="Line 12"/>
          <p:cNvSpPr>
            <a:spLocks noChangeShapeType="1"/>
          </p:cNvSpPr>
          <p:nvPr/>
        </p:nvSpPr>
        <p:spPr bwMode="auto">
          <a:xfrm flipV="1">
            <a:off x="3963193" y="3609181"/>
            <a:ext cx="1223963" cy="1512888"/>
          </a:xfrm>
          <a:prstGeom prst="line">
            <a:avLst/>
          </a:prstGeom>
          <a:noFill/>
          <a:ln w="50800">
            <a:solidFill>
              <a:srgbClr val="FF0000"/>
            </a:solidFill>
            <a:round/>
            <a:headEnd type="none" w="sm" len="sm"/>
            <a:tailEnd type="triangle" w="sm" len="sm"/>
          </a:ln>
        </p:spPr>
        <p:txBody>
          <a:bodyPr/>
          <a:lstStyle/>
          <a:p>
            <a:endParaRPr lang="tr-TR"/>
          </a:p>
        </p:txBody>
      </p:sp>
      <p:sp>
        <p:nvSpPr>
          <p:cNvPr id="12" name="Line 13"/>
          <p:cNvSpPr>
            <a:spLocks noChangeShapeType="1"/>
          </p:cNvSpPr>
          <p:nvPr/>
        </p:nvSpPr>
        <p:spPr bwMode="auto">
          <a:xfrm flipV="1">
            <a:off x="4323556" y="3609181"/>
            <a:ext cx="1223962" cy="1512888"/>
          </a:xfrm>
          <a:prstGeom prst="line">
            <a:avLst/>
          </a:prstGeom>
          <a:noFill/>
          <a:ln w="50800">
            <a:solidFill>
              <a:srgbClr val="0000FF"/>
            </a:solidFill>
            <a:round/>
            <a:headEnd type="none" w="sm" len="sm"/>
            <a:tailEnd type="triangle" w="sm" len="sm"/>
          </a:ln>
        </p:spPr>
        <p:txBody>
          <a:bodyPr/>
          <a:lstStyle/>
          <a:p>
            <a:endParaRPr lang="tr-TR"/>
          </a:p>
        </p:txBody>
      </p:sp>
      <p:sp>
        <p:nvSpPr>
          <p:cNvPr id="13" name="Line 14"/>
          <p:cNvSpPr>
            <a:spLocks noChangeShapeType="1"/>
          </p:cNvSpPr>
          <p:nvPr/>
        </p:nvSpPr>
        <p:spPr bwMode="auto">
          <a:xfrm flipV="1">
            <a:off x="5042693" y="3609181"/>
            <a:ext cx="1223963" cy="1512888"/>
          </a:xfrm>
          <a:prstGeom prst="line">
            <a:avLst/>
          </a:prstGeom>
          <a:noFill/>
          <a:ln w="50800">
            <a:solidFill>
              <a:srgbClr val="FFFF00"/>
            </a:solidFill>
            <a:round/>
            <a:headEnd type="none" w="sm" len="sm"/>
            <a:tailEnd type="triangle" w="sm" len="sm"/>
          </a:ln>
        </p:spPr>
        <p:txBody>
          <a:bodyPr/>
          <a:lstStyle/>
          <a:p>
            <a:endParaRPr lang="tr-TR"/>
          </a:p>
        </p:txBody>
      </p:sp>
    </p:spTree>
    <p:extLst>
      <p:ext uri="{BB962C8B-B14F-4D97-AF65-F5344CB8AC3E}">
        <p14:creationId xmlns:p14="http://schemas.microsoft.com/office/powerpoint/2010/main" xmlns="" val="4214576791"/>
      </p:ext>
    </p:extLst>
  </p:cSld>
  <p:clrMapOvr>
    <a:masterClrMapping/>
  </p:clrMapOvr>
  <mc:AlternateContent xmlns:mc="http://schemas.openxmlformats.org/markup-compatibility/2006">
    <mc:Choice xmlns:p14="http://schemas.microsoft.com/office/powerpoint/2010/main" xmlns=""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3000"/>
                                        <p:tgtEl>
                                          <p:spTgt spid="7"/>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3000"/>
                                        <p:tgtEl>
                                          <p:spTgt spid="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3000"/>
                                        <p:tgtEl>
                                          <p:spTgt spid="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3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3000"/>
                                        <p:tgtEl>
                                          <p:spTgt spid="11"/>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3000"/>
                                        <p:tgtEl>
                                          <p:spTgt spid="12"/>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down)">
                                      <p:cBhvr>
                                        <p:cTn id="38" dur="3000"/>
                                        <p:tgtEl>
                                          <p:spTgt spid="10"/>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down)">
                                      <p:cBhvr>
                                        <p:cTn id="41" dur="3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616386" y="404664"/>
            <a:ext cx="5911235"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SİYAHIN OLUŞUMU</a:t>
            </a:r>
            <a:endParaRPr lang="tr-TR"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Rectangle 6"/>
          <p:cNvSpPr>
            <a:spLocks noChangeArrowheads="1"/>
          </p:cNvSpPr>
          <p:nvPr/>
        </p:nvSpPr>
        <p:spPr bwMode="auto">
          <a:xfrm>
            <a:off x="2864987" y="4257675"/>
            <a:ext cx="3382963" cy="431800"/>
          </a:xfrm>
          <a:prstGeom prst="rect">
            <a:avLst/>
          </a:prstGeom>
          <a:solidFill>
            <a:srgbClr val="000000"/>
          </a:solidFill>
          <a:ln w="12700">
            <a:solidFill>
              <a:srgbClr val="000000"/>
            </a:solidFill>
            <a:miter lim="800000"/>
            <a:headEnd type="none" w="sm" len="sm"/>
            <a:tailEnd type="none" w="sm" len="sm"/>
          </a:ln>
        </p:spPr>
        <p:txBody>
          <a:bodyPr wrap="none" anchor="ctr"/>
          <a:lstStyle/>
          <a:p>
            <a:endParaRPr lang="tr-TR"/>
          </a:p>
        </p:txBody>
      </p:sp>
      <p:sp>
        <p:nvSpPr>
          <p:cNvPr id="6" name="Line 7"/>
          <p:cNvSpPr>
            <a:spLocks noChangeShapeType="1"/>
          </p:cNvSpPr>
          <p:nvPr/>
        </p:nvSpPr>
        <p:spPr bwMode="auto">
          <a:xfrm>
            <a:off x="3296787" y="2746375"/>
            <a:ext cx="1223963" cy="1511300"/>
          </a:xfrm>
          <a:prstGeom prst="line">
            <a:avLst/>
          </a:prstGeom>
          <a:noFill/>
          <a:ln w="63500">
            <a:solidFill>
              <a:srgbClr val="008000"/>
            </a:solidFill>
            <a:round/>
            <a:headEnd type="none" w="sm" len="sm"/>
            <a:tailEnd type="triangle" w="sm" len="sm"/>
          </a:ln>
        </p:spPr>
        <p:txBody>
          <a:bodyPr/>
          <a:lstStyle/>
          <a:p>
            <a:endParaRPr lang="tr-TR"/>
          </a:p>
        </p:txBody>
      </p:sp>
      <p:sp>
        <p:nvSpPr>
          <p:cNvPr id="7" name="Line 8"/>
          <p:cNvSpPr>
            <a:spLocks noChangeShapeType="1"/>
          </p:cNvSpPr>
          <p:nvPr/>
        </p:nvSpPr>
        <p:spPr bwMode="auto">
          <a:xfrm>
            <a:off x="2577650" y="2746375"/>
            <a:ext cx="1223962" cy="1511300"/>
          </a:xfrm>
          <a:prstGeom prst="line">
            <a:avLst/>
          </a:prstGeom>
          <a:noFill/>
          <a:ln w="63500">
            <a:solidFill>
              <a:srgbClr val="FF0000"/>
            </a:solidFill>
            <a:round/>
            <a:headEnd type="none" w="sm" len="sm"/>
            <a:tailEnd type="triangle" w="sm" len="sm"/>
          </a:ln>
        </p:spPr>
        <p:txBody>
          <a:bodyPr/>
          <a:lstStyle/>
          <a:p>
            <a:endParaRPr lang="tr-TR"/>
          </a:p>
        </p:txBody>
      </p:sp>
      <p:sp>
        <p:nvSpPr>
          <p:cNvPr id="8" name="Line 9"/>
          <p:cNvSpPr>
            <a:spLocks noChangeShapeType="1"/>
          </p:cNvSpPr>
          <p:nvPr/>
        </p:nvSpPr>
        <p:spPr bwMode="auto">
          <a:xfrm>
            <a:off x="2936425" y="2746375"/>
            <a:ext cx="1223962" cy="1511300"/>
          </a:xfrm>
          <a:prstGeom prst="line">
            <a:avLst/>
          </a:prstGeom>
          <a:noFill/>
          <a:ln w="63500">
            <a:solidFill>
              <a:srgbClr val="0000FF"/>
            </a:solidFill>
            <a:round/>
            <a:headEnd type="none" w="sm" len="sm"/>
            <a:tailEnd type="triangle" w="sm" len="sm"/>
          </a:ln>
        </p:spPr>
        <p:txBody>
          <a:bodyPr/>
          <a:lstStyle/>
          <a:p>
            <a:endParaRPr lang="tr-TR"/>
          </a:p>
        </p:txBody>
      </p:sp>
      <p:sp>
        <p:nvSpPr>
          <p:cNvPr id="9" name="Line 10"/>
          <p:cNvSpPr>
            <a:spLocks noChangeShapeType="1"/>
          </p:cNvSpPr>
          <p:nvPr/>
        </p:nvSpPr>
        <p:spPr bwMode="auto">
          <a:xfrm>
            <a:off x="3657150" y="2746375"/>
            <a:ext cx="1223962" cy="1511300"/>
          </a:xfrm>
          <a:prstGeom prst="line">
            <a:avLst/>
          </a:prstGeom>
          <a:noFill/>
          <a:ln w="63500">
            <a:solidFill>
              <a:srgbClr val="FFFF00"/>
            </a:solidFill>
            <a:round/>
            <a:headEnd type="none" w="sm" len="sm"/>
            <a:tailEnd type="triangle" w="sm" len="sm"/>
          </a:ln>
        </p:spPr>
        <p:txBody>
          <a:bodyPr/>
          <a:lstStyle/>
          <a:p>
            <a:endParaRPr lang="tr-TR"/>
          </a:p>
        </p:txBody>
      </p:sp>
      <p:sp>
        <p:nvSpPr>
          <p:cNvPr id="10" name="Line 11"/>
          <p:cNvSpPr>
            <a:spLocks noChangeShapeType="1"/>
          </p:cNvSpPr>
          <p:nvPr/>
        </p:nvSpPr>
        <p:spPr bwMode="auto">
          <a:xfrm>
            <a:off x="4449312" y="4186238"/>
            <a:ext cx="1223963" cy="1511300"/>
          </a:xfrm>
          <a:prstGeom prst="line">
            <a:avLst/>
          </a:prstGeom>
          <a:noFill/>
          <a:ln w="63500">
            <a:solidFill>
              <a:srgbClr val="008000"/>
            </a:solidFill>
            <a:round/>
            <a:headEnd type="none" w="sm" len="sm"/>
            <a:tailEnd type="triangle" w="sm" len="sm"/>
          </a:ln>
        </p:spPr>
        <p:txBody>
          <a:bodyPr/>
          <a:lstStyle/>
          <a:p>
            <a:endParaRPr lang="tr-TR"/>
          </a:p>
        </p:txBody>
      </p:sp>
      <p:sp>
        <p:nvSpPr>
          <p:cNvPr id="11" name="Line 12"/>
          <p:cNvSpPr>
            <a:spLocks noChangeShapeType="1"/>
          </p:cNvSpPr>
          <p:nvPr/>
        </p:nvSpPr>
        <p:spPr bwMode="auto">
          <a:xfrm>
            <a:off x="3730175" y="4186238"/>
            <a:ext cx="1223962" cy="1511300"/>
          </a:xfrm>
          <a:prstGeom prst="line">
            <a:avLst/>
          </a:prstGeom>
          <a:noFill/>
          <a:ln w="63500">
            <a:solidFill>
              <a:srgbClr val="FF0000"/>
            </a:solidFill>
            <a:round/>
            <a:headEnd type="none" w="sm" len="sm"/>
            <a:tailEnd type="triangle" w="sm" len="sm"/>
          </a:ln>
        </p:spPr>
        <p:txBody>
          <a:bodyPr/>
          <a:lstStyle/>
          <a:p>
            <a:endParaRPr lang="tr-TR"/>
          </a:p>
        </p:txBody>
      </p:sp>
      <p:sp>
        <p:nvSpPr>
          <p:cNvPr id="12" name="Line 13"/>
          <p:cNvSpPr>
            <a:spLocks noChangeShapeType="1"/>
          </p:cNvSpPr>
          <p:nvPr/>
        </p:nvSpPr>
        <p:spPr bwMode="auto">
          <a:xfrm>
            <a:off x="4088950" y="4186238"/>
            <a:ext cx="1223962" cy="1511300"/>
          </a:xfrm>
          <a:prstGeom prst="line">
            <a:avLst/>
          </a:prstGeom>
          <a:noFill/>
          <a:ln w="63500">
            <a:solidFill>
              <a:srgbClr val="0000FF"/>
            </a:solidFill>
            <a:round/>
            <a:headEnd type="none" w="sm" len="sm"/>
            <a:tailEnd type="triangle" w="sm" len="sm"/>
          </a:ln>
        </p:spPr>
        <p:txBody>
          <a:bodyPr/>
          <a:lstStyle/>
          <a:p>
            <a:endParaRPr lang="tr-TR"/>
          </a:p>
        </p:txBody>
      </p:sp>
      <p:sp>
        <p:nvSpPr>
          <p:cNvPr id="13" name="Line 14"/>
          <p:cNvSpPr>
            <a:spLocks noChangeShapeType="1"/>
          </p:cNvSpPr>
          <p:nvPr/>
        </p:nvSpPr>
        <p:spPr bwMode="auto">
          <a:xfrm>
            <a:off x="4809675" y="4186238"/>
            <a:ext cx="1223962" cy="1511300"/>
          </a:xfrm>
          <a:prstGeom prst="line">
            <a:avLst/>
          </a:prstGeom>
          <a:noFill/>
          <a:ln w="63500">
            <a:solidFill>
              <a:srgbClr val="FFFF00"/>
            </a:solidFill>
            <a:round/>
            <a:headEnd type="none" w="sm" len="sm"/>
            <a:tailEnd type="triangle" w="sm" len="sm"/>
          </a:ln>
        </p:spPr>
        <p:txBody>
          <a:bodyPr/>
          <a:lstStyle/>
          <a:p>
            <a:endParaRPr lang="tr-TR"/>
          </a:p>
        </p:txBody>
      </p:sp>
    </p:spTree>
    <p:extLst>
      <p:ext uri="{BB962C8B-B14F-4D97-AF65-F5344CB8AC3E}">
        <p14:creationId xmlns:p14="http://schemas.microsoft.com/office/powerpoint/2010/main" xmlns="" val="57329251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3000"/>
                                        <p:tgtEl>
                                          <p:spTgt spid="7"/>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3000"/>
                                        <p:tgtEl>
                                          <p:spTgt spid="8"/>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3000"/>
                                        <p:tgtEl>
                                          <p:spTgt spid="6"/>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30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3000"/>
                                        <p:tgtEl>
                                          <p:spTgt spid="11"/>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3000"/>
                                        <p:tgtEl>
                                          <p:spTgt spid="12"/>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3000"/>
                                        <p:tgtEl>
                                          <p:spTgt spid="10"/>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up)">
                                      <p:cBhvr>
                                        <p:cTn id="38" dur="3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fontScale="92500"/>
          </a:bodyPr>
          <a:lstStyle/>
          <a:p>
            <a:pPr lvl="0"/>
            <a:r>
              <a:rPr lang="tr-TR" sz="2200" dirty="0">
                <a:solidFill>
                  <a:schemeClr val="tx1"/>
                </a:solidFill>
                <a:latin typeface="Comic Sans MS" pitchFamily="66" charset="0"/>
              </a:rPr>
              <a:t>Belli renkteki ışığı soğurup kendi rengindeki ışığı tamamen komşularını kısmen geçiren cisimlere ışık filtresi denir</a:t>
            </a:r>
            <a:r>
              <a:rPr lang="tr-TR" sz="2200" dirty="0" smtClean="0">
                <a:solidFill>
                  <a:schemeClr val="tx1"/>
                </a:solidFill>
                <a:latin typeface="Comic Sans MS" pitchFamily="66" charset="0"/>
              </a:rPr>
              <a:t>.</a:t>
            </a:r>
            <a:endParaRPr lang="tr-TR" sz="2200" dirty="0" smtClean="0">
              <a:solidFill>
                <a:schemeClr val="tx1"/>
              </a:solidFill>
            </a:endParaRPr>
          </a:p>
          <a:p>
            <a:r>
              <a:rPr lang="tr-TR" dirty="0" smtClean="0"/>
              <a:t>Kendi rengini kuvvetli ve kendine yakın renkteki ışığı zayıf geçirir.</a:t>
            </a:r>
          </a:p>
          <a:p>
            <a:r>
              <a:rPr lang="tr-TR" dirty="0" smtClean="0"/>
              <a:t>Diğer renkteki ışığı soğurur.</a:t>
            </a:r>
          </a:p>
          <a:p>
            <a:r>
              <a:rPr lang="tr-TR" dirty="0" smtClean="0"/>
              <a:t>Saydamdır.</a:t>
            </a:r>
          </a:p>
          <a:p>
            <a:r>
              <a:rPr lang="tr-TR" dirty="0" smtClean="0"/>
              <a:t>Bir filtrenin üzerine beyaz ışık gönderilirse; filtrenin renginde olan ışık kuvvetli, filtrenin rengine yakın renkteki ışık filtreden zayıf geçeceği için filtrede gözlenen renk kuvvetli geçen ışığın rengi olur.</a:t>
            </a:r>
          </a:p>
          <a:p>
            <a:r>
              <a:rPr lang="tr-TR" dirty="0" smtClean="0"/>
              <a:t>Kırmızı renk kuvvetli kırmızıya yakın olan turuncu renk zayıf olarak geçtiği için filtrenin arkasından bakan göz kırmızı görür.</a:t>
            </a:r>
          </a:p>
          <a:p>
            <a:r>
              <a:rPr lang="tr-TR" dirty="0" smtClean="0"/>
              <a:t>Bir filtreye gönderilen ışığın renginin filtreyle ilgisi yoksa filtreden ışık geçmez ve filtrenin arkasından bakan göz siyah görür.</a:t>
            </a:r>
            <a:endParaRPr lang="tr-TR" dirty="0"/>
          </a:p>
        </p:txBody>
      </p:sp>
      <p:sp>
        <p:nvSpPr>
          <p:cNvPr id="4" name="Dikdörtgen 3"/>
          <p:cNvSpPr/>
          <p:nvPr/>
        </p:nvSpPr>
        <p:spPr>
          <a:xfrm>
            <a:off x="2230562" y="404664"/>
            <a:ext cx="4682885"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IŞIK FİLTRELERİ</a:t>
            </a:r>
            <a:endParaRPr lang="tr-TR"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320626289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2627313" y="404813"/>
            <a:ext cx="252412" cy="1728787"/>
          </a:xfrm>
          <a:prstGeom prst="rect">
            <a:avLst/>
          </a:prstGeom>
          <a:solidFill>
            <a:srgbClr val="FF0000"/>
          </a:solidFill>
          <a:ln w="9525" algn="ctr">
            <a:noFill/>
            <a:miter lim="800000"/>
            <a:headEnd/>
            <a:tailEnd/>
          </a:ln>
        </p:spPr>
        <p:txBody>
          <a:bodyPr wrap="none" anchor="ctr"/>
          <a:lstStyle/>
          <a:p>
            <a:endParaRPr lang="tr-TR"/>
          </a:p>
        </p:txBody>
      </p:sp>
      <p:sp>
        <p:nvSpPr>
          <p:cNvPr id="5" name="Rectangle 8"/>
          <p:cNvSpPr>
            <a:spLocks noChangeArrowheads="1"/>
          </p:cNvSpPr>
          <p:nvPr/>
        </p:nvSpPr>
        <p:spPr bwMode="auto">
          <a:xfrm>
            <a:off x="4211638" y="404813"/>
            <a:ext cx="252412" cy="1728787"/>
          </a:xfrm>
          <a:prstGeom prst="rect">
            <a:avLst/>
          </a:prstGeom>
          <a:solidFill>
            <a:srgbClr val="00FF00"/>
          </a:solidFill>
          <a:ln w="9525" algn="ctr">
            <a:noFill/>
            <a:miter lim="800000"/>
            <a:headEnd/>
            <a:tailEnd/>
          </a:ln>
        </p:spPr>
        <p:txBody>
          <a:bodyPr wrap="none" anchor="ctr"/>
          <a:lstStyle/>
          <a:p>
            <a:endParaRPr lang="tr-TR"/>
          </a:p>
        </p:txBody>
      </p:sp>
      <p:sp>
        <p:nvSpPr>
          <p:cNvPr id="6" name="Line 9"/>
          <p:cNvSpPr>
            <a:spLocks noChangeShapeType="1"/>
          </p:cNvSpPr>
          <p:nvPr/>
        </p:nvSpPr>
        <p:spPr bwMode="auto">
          <a:xfrm>
            <a:off x="1258888" y="549275"/>
            <a:ext cx="1368425" cy="0"/>
          </a:xfrm>
          <a:prstGeom prst="line">
            <a:avLst/>
          </a:prstGeom>
          <a:noFill/>
          <a:ln w="82550">
            <a:solidFill>
              <a:srgbClr val="FF0000"/>
            </a:solidFill>
            <a:round/>
            <a:headEnd/>
            <a:tailEnd/>
          </a:ln>
        </p:spPr>
        <p:txBody>
          <a:bodyPr/>
          <a:lstStyle/>
          <a:p>
            <a:endParaRPr lang="tr-TR"/>
          </a:p>
        </p:txBody>
      </p:sp>
      <p:sp>
        <p:nvSpPr>
          <p:cNvPr id="7" name="Line 10"/>
          <p:cNvSpPr>
            <a:spLocks noChangeShapeType="1"/>
          </p:cNvSpPr>
          <p:nvPr/>
        </p:nvSpPr>
        <p:spPr bwMode="auto">
          <a:xfrm>
            <a:off x="1258888" y="836613"/>
            <a:ext cx="1368425" cy="0"/>
          </a:xfrm>
          <a:prstGeom prst="line">
            <a:avLst/>
          </a:prstGeom>
          <a:noFill/>
          <a:ln w="82550">
            <a:solidFill>
              <a:srgbClr val="FF6600"/>
            </a:solidFill>
            <a:round/>
            <a:headEnd/>
            <a:tailEnd/>
          </a:ln>
        </p:spPr>
        <p:txBody>
          <a:bodyPr/>
          <a:lstStyle/>
          <a:p>
            <a:endParaRPr lang="tr-TR"/>
          </a:p>
        </p:txBody>
      </p:sp>
      <p:sp>
        <p:nvSpPr>
          <p:cNvPr id="8" name="Line 11"/>
          <p:cNvSpPr>
            <a:spLocks noChangeShapeType="1"/>
          </p:cNvSpPr>
          <p:nvPr/>
        </p:nvSpPr>
        <p:spPr bwMode="auto">
          <a:xfrm>
            <a:off x="1258888" y="1125538"/>
            <a:ext cx="1368425" cy="0"/>
          </a:xfrm>
          <a:prstGeom prst="line">
            <a:avLst/>
          </a:prstGeom>
          <a:noFill/>
          <a:ln w="82550">
            <a:solidFill>
              <a:srgbClr val="FFFF00"/>
            </a:solidFill>
            <a:round/>
            <a:headEnd/>
            <a:tailEnd/>
          </a:ln>
        </p:spPr>
        <p:txBody>
          <a:bodyPr/>
          <a:lstStyle/>
          <a:p>
            <a:endParaRPr lang="tr-TR"/>
          </a:p>
        </p:txBody>
      </p:sp>
      <p:sp>
        <p:nvSpPr>
          <p:cNvPr id="9" name="Line 12"/>
          <p:cNvSpPr>
            <a:spLocks noChangeShapeType="1"/>
          </p:cNvSpPr>
          <p:nvPr/>
        </p:nvSpPr>
        <p:spPr bwMode="auto">
          <a:xfrm>
            <a:off x="1258888" y="1412875"/>
            <a:ext cx="1368425" cy="0"/>
          </a:xfrm>
          <a:prstGeom prst="line">
            <a:avLst/>
          </a:prstGeom>
          <a:noFill/>
          <a:ln w="82550">
            <a:solidFill>
              <a:srgbClr val="00FF00"/>
            </a:solidFill>
            <a:round/>
            <a:headEnd/>
            <a:tailEnd/>
          </a:ln>
        </p:spPr>
        <p:txBody>
          <a:bodyPr/>
          <a:lstStyle/>
          <a:p>
            <a:endParaRPr lang="tr-TR"/>
          </a:p>
        </p:txBody>
      </p:sp>
      <p:sp>
        <p:nvSpPr>
          <p:cNvPr id="10" name="Line 13"/>
          <p:cNvSpPr>
            <a:spLocks noChangeShapeType="1"/>
          </p:cNvSpPr>
          <p:nvPr/>
        </p:nvSpPr>
        <p:spPr bwMode="auto">
          <a:xfrm>
            <a:off x="1258888" y="1701800"/>
            <a:ext cx="1368425" cy="0"/>
          </a:xfrm>
          <a:prstGeom prst="line">
            <a:avLst/>
          </a:prstGeom>
          <a:noFill/>
          <a:ln w="82550">
            <a:solidFill>
              <a:srgbClr val="0000FF"/>
            </a:solidFill>
            <a:round/>
            <a:headEnd/>
            <a:tailEnd/>
          </a:ln>
        </p:spPr>
        <p:txBody>
          <a:bodyPr/>
          <a:lstStyle/>
          <a:p>
            <a:endParaRPr lang="tr-TR"/>
          </a:p>
        </p:txBody>
      </p:sp>
      <p:sp>
        <p:nvSpPr>
          <p:cNvPr id="11" name="Line 14"/>
          <p:cNvSpPr>
            <a:spLocks noChangeShapeType="1"/>
          </p:cNvSpPr>
          <p:nvPr/>
        </p:nvSpPr>
        <p:spPr bwMode="auto">
          <a:xfrm>
            <a:off x="1258888" y="1989138"/>
            <a:ext cx="1368425" cy="0"/>
          </a:xfrm>
          <a:prstGeom prst="line">
            <a:avLst/>
          </a:prstGeom>
          <a:noFill/>
          <a:ln w="82550">
            <a:solidFill>
              <a:srgbClr val="800080"/>
            </a:solidFill>
            <a:round/>
            <a:headEnd/>
            <a:tailEnd/>
          </a:ln>
        </p:spPr>
        <p:txBody>
          <a:bodyPr/>
          <a:lstStyle/>
          <a:p>
            <a:endParaRPr lang="tr-TR"/>
          </a:p>
        </p:txBody>
      </p:sp>
      <p:sp>
        <p:nvSpPr>
          <p:cNvPr id="12" name="Line 15"/>
          <p:cNvSpPr>
            <a:spLocks noChangeShapeType="1"/>
          </p:cNvSpPr>
          <p:nvPr/>
        </p:nvSpPr>
        <p:spPr bwMode="auto">
          <a:xfrm>
            <a:off x="2843213" y="549275"/>
            <a:ext cx="1368425" cy="0"/>
          </a:xfrm>
          <a:prstGeom prst="line">
            <a:avLst/>
          </a:prstGeom>
          <a:noFill/>
          <a:ln w="82550">
            <a:solidFill>
              <a:srgbClr val="FF0000"/>
            </a:solidFill>
            <a:round/>
            <a:headEnd/>
            <a:tailEnd/>
          </a:ln>
        </p:spPr>
        <p:txBody>
          <a:bodyPr/>
          <a:lstStyle/>
          <a:p>
            <a:endParaRPr lang="tr-TR"/>
          </a:p>
        </p:txBody>
      </p:sp>
      <p:sp>
        <p:nvSpPr>
          <p:cNvPr id="13" name="Line 16"/>
          <p:cNvSpPr>
            <a:spLocks noChangeShapeType="1"/>
          </p:cNvSpPr>
          <p:nvPr/>
        </p:nvSpPr>
        <p:spPr bwMode="auto">
          <a:xfrm>
            <a:off x="2843213" y="836613"/>
            <a:ext cx="792162" cy="0"/>
          </a:xfrm>
          <a:prstGeom prst="line">
            <a:avLst/>
          </a:prstGeom>
          <a:noFill/>
          <a:ln w="82550">
            <a:solidFill>
              <a:srgbClr val="FF6600"/>
            </a:solidFill>
            <a:round/>
            <a:headEnd/>
            <a:tailEnd/>
          </a:ln>
        </p:spPr>
        <p:txBody>
          <a:bodyPr/>
          <a:lstStyle/>
          <a:p>
            <a:endParaRPr lang="tr-TR"/>
          </a:p>
        </p:txBody>
      </p:sp>
      <p:sp>
        <p:nvSpPr>
          <p:cNvPr id="14" name="Text Box 17"/>
          <p:cNvSpPr txBox="1">
            <a:spLocks noChangeArrowheads="1"/>
          </p:cNvSpPr>
          <p:nvPr/>
        </p:nvSpPr>
        <p:spPr bwMode="auto">
          <a:xfrm>
            <a:off x="5076825" y="981075"/>
            <a:ext cx="3311525" cy="646331"/>
          </a:xfrm>
          <a:prstGeom prst="rect">
            <a:avLst/>
          </a:prstGeom>
          <a:noFill/>
          <a:ln w="9525" algn="ctr">
            <a:noFill/>
            <a:miter lim="800000"/>
            <a:headEnd/>
            <a:tailEnd/>
          </a:ln>
        </p:spPr>
        <p:txBody>
          <a:bodyPr>
            <a:spAutoFit/>
          </a:bodyPr>
          <a:lstStyle/>
          <a:p>
            <a:pPr marL="342900" indent="-342900">
              <a:spcBef>
                <a:spcPct val="50000"/>
              </a:spcBef>
            </a:pPr>
            <a:r>
              <a:rPr lang="tr-TR" sz="1800" b="1" dirty="0">
                <a:solidFill>
                  <a:srgbClr val="000000"/>
                </a:solidFill>
              </a:rPr>
              <a:t>     </a:t>
            </a:r>
            <a:r>
              <a:rPr lang="tr-TR" sz="1800" b="1" dirty="0"/>
              <a:t>Geçen ışık olmadığından siyah görünür</a:t>
            </a:r>
          </a:p>
        </p:txBody>
      </p:sp>
      <p:sp>
        <p:nvSpPr>
          <p:cNvPr id="15" name="Rectangle 18"/>
          <p:cNvSpPr>
            <a:spLocks noChangeArrowheads="1"/>
          </p:cNvSpPr>
          <p:nvPr/>
        </p:nvSpPr>
        <p:spPr bwMode="auto">
          <a:xfrm>
            <a:off x="2627313" y="2420938"/>
            <a:ext cx="252412" cy="1728787"/>
          </a:xfrm>
          <a:prstGeom prst="rect">
            <a:avLst/>
          </a:prstGeom>
          <a:solidFill>
            <a:srgbClr val="00FF00"/>
          </a:solidFill>
          <a:ln w="9525" algn="ctr">
            <a:noFill/>
            <a:miter lim="800000"/>
            <a:headEnd/>
            <a:tailEnd/>
          </a:ln>
        </p:spPr>
        <p:txBody>
          <a:bodyPr wrap="none" anchor="ctr"/>
          <a:lstStyle/>
          <a:p>
            <a:endParaRPr lang="tr-TR"/>
          </a:p>
        </p:txBody>
      </p:sp>
      <p:sp>
        <p:nvSpPr>
          <p:cNvPr id="16" name="Rectangle 19"/>
          <p:cNvSpPr>
            <a:spLocks noChangeArrowheads="1"/>
          </p:cNvSpPr>
          <p:nvPr/>
        </p:nvSpPr>
        <p:spPr bwMode="auto">
          <a:xfrm>
            <a:off x="4211638" y="2420938"/>
            <a:ext cx="252412" cy="1728787"/>
          </a:xfrm>
          <a:prstGeom prst="rect">
            <a:avLst/>
          </a:prstGeom>
          <a:solidFill>
            <a:srgbClr val="800080"/>
          </a:solidFill>
          <a:ln w="9525" algn="ctr">
            <a:noFill/>
            <a:miter lim="800000"/>
            <a:headEnd/>
            <a:tailEnd/>
          </a:ln>
        </p:spPr>
        <p:txBody>
          <a:bodyPr wrap="none" anchor="ctr"/>
          <a:lstStyle/>
          <a:p>
            <a:endParaRPr lang="tr-TR"/>
          </a:p>
        </p:txBody>
      </p:sp>
      <p:sp>
        <p:nvSpPr>
          <p:cNvPr id="17" name="Line 20"/>
          <p:cNvSpPr>
            <a:spLocks noChangeShapeType="1"/>
          </p:cNvSpPr>
          <p:nvPr/>
        </p:nvSpPr>
        <p:spPr bwMode="auto">
          <a:xfrm>
            <a:off x="1258888" y="2565400"/>
            <a:ext cx="1368425" cy="0"/>
          </a:xfrm>
          <a:prstGeom prst="line">
            <a:avLst/>
          </a:prstGeom>
          <a:noFill/>
          <a:ln w="82550">
            <a:solidFill>
              <a:srgbClr val="FF0000"/>
            </a:solidFill>
            <a:round/>
            <a:headEnd/>
            <a:tailEnd/>
          </a:ln>
        </p:spPr>
        <p:txBody>
          <a:bodyPr/>
          <a:lstStyle/>
          <a:p>
            <a:endParaRPr lang="tr-TR"/>
          </a:p>
        </p:txBody>
      </p:sp>
      <p:sp>
        <p:nvSpPr>
          <p:cNvPr id="18" name="Line 21"/>
          <p:cNvSpPr>
            <a:spLocks noChangeShapeType="1"/>
          </p:cNvSpPr>
          <p:nvPr/>
        </p:nvSpPr>
        <p:spPr bwMode="auto">
          <a:xfrm>
            <a:off x="1258888" y="2852738"/>
            <a:ext cx="1368425" cy="0"/>
          </a:xfrm>
          <a:prstGeom prst="line">
            <a:avLst/>
          </a:prstGeom>
          <a:noFill/>
          <a:ln w="82550">
            <a:solidFill>
              <a:srgbClr val="FF6600"/>
            </a:solidFill>
            <a:round/>
            <a:headEnd/>
            <a:tailEnd/>
          </a:ln>
        </p:spPr>
        <p:txBody>
          <a:bodyPr/>
          <a:lstStyle/>
          <a:p>
            <a:endParaRPr lang="tr-TR"/>
          </a:p>
        </p:txBody>
      </p:sp>
      <p:sp>
        <p:nvSpPr>
          <p:cNvPr id="19" name="Line 22"/>
          <p:cNvSpPr>
            <a:spLocks noChangeShapeType="1"/>
          </p:cNvSpPr>
          <p:nvPr/>
        </p:nvSpPr>
        <p:spPr bwMode="auto">
          <a:xfrm>
            <a:off x="1258888" y="3141663"/>
            <a:ext cx="1368425" cy="0"/>
          </a:xfrm>
          <a:prstGeom prst="line">
            <a:avLst/>
          </a:prstGeom>
          <a:noFill/>
          <a:ln w="82550">
            <a:solidFill>
              <a:srgbClr val="FFFF00"/>
            </a:solidFill>
            <a:round/>
            <a:headEnd/>
            <a:tailEnd/>
          </a:ln>
        </p:spPr>
        <p:txBody>
          <a:bodyPr/>
          <a:lstStyle/>
          <a:p>
            <a:endParaRPr lang="tr-TR"/>
          </a:p>
        </p:txBody>
      </p:sp>
      <p:sp>
        <p:nvSpPr>
          <p:cNvPr id="20" name="Line 23"/>
          <p:cNvSpPr>
            <a:spLocks noChangeShapeType="1"/>
          </p:cNvSpPr>
          <p:nvPr/>
        </p:nvSpPr>
        <p:spPr bwMode="auto">
          <a:xfrm>
            <a:off x="1258888" y="3429000"/>
            <a:ext cx="1368425" cy="0"/>
          </a:xfrm>
          <a:prstGeom prst="line">
            <a:avLst/>
          </a:prstGeom>
          <a:noFill/>
          <a:ln w="82550">
            <a:solidFill>
              <a:srgbClr val="00FF00"/>
            </a:solidFill>
            <a:round/>
            <a:headEnd/>
            <a:tailEnd/>
          </a:ln>
        </p:spPr>
        <p:txBody>
          <a:bodyPr/>
          <a:lstStyle/>
          <a:p>
            <a:endParaRPr lang="tr-TR"/>
          </a:p>
        </p:txBody>
      </p:sp>
      <p:sp>
        <p:nvSpPr>
          <p:cNvPr id="21" name="Line 24"/>
          <p:cNvSpPr>
            <a:spLocks noChangeShapeType="1"/>
          </p:cNvSpPr>
          <p:nvPr/>
        </p:nvSpPr>
        <p:spPr bwMode="auto">
          <a:xfrm>
            <a:off x="1258888" y="3717925"/>
            <a:ext cx="1368425" cy="0"/>
          </a:xfrm>
          <a:prstGeom prst="line">
            <a:avLst/>
          </a:prstGeom>
          <a:noFill/>
          <a:ln w="82550">
            <a:solidFill>
              <a:srgbClr val="0000FF"/>
            </a:solidFill>
            <a:round/>
            <a:headEnd/>
            <a:tailEnd/>
          </a:ln>
        </p:spPr>
        <p:txBody>
          <a:bodyPr/>
          <a:lstStyle/>
          <a:p>
            <a:endParaRPr lang="tr-TR"/>
          </a:p>
        </p:txBody>
      </p:sp>
      <p:sp>
        <p:nvSpPr>
          <p:cNvPr id="22" name="Line 25"/>
          <p:cNvSpPr>
            <a:spLocks noChangeShapeType="1"/>
          </p:cNvSpPr>
          <p:nvPr/>
        </p:nvSpPr>
        <p:spPr bwMode="auto">
          <a:xfrm>
            <a:off x="1258888" y="4005263"/>
            <a:ext cx="1368425" cy="0"/>
          </a:xfrm>
          <a:prstGeom prst="line">
            <a:avLst/>
          </a:prstGeom>
          <a:noFill/>
          <a:ln w="82550">
            <a:solidFill>
              <a:srgbClr val="800080"/>
            </a:solidFill>
            <a:round/>
            <a:headEnd/>
            <a:tailEnd/>
          </a:ln>
        </p:spPr>
        <p:txBody>
          <a:bodyPr/>
          <a:lstStyle/>
          <a:p>
            <a:endParaRPr lang="tr-TR"/>
          </a:p>
        </p:txBody>
      </p:sp>
      <p:sp>
        <p:nvSpPr>
          <p:cNvPr id="23" name="Line 26"/>
          <p:cNvSpPr>
            <a:spLocks noChangeShapeType="1"/>
          </p:cNvSpPr>
          <p:nvPr/>
        </p:nvSpPr>
        <p:spPr bwMode="auto">
          <a:xfrm>
            <a:off x="2843213" y="3429000"/>
            <a:ext cx="1368425" cy="0"/>
          </a:xfrm>
          <a:prstGeom prst="line">
            <a:avLst/>
          </a:prstGeom>
          <a:noFill/>
          <a:ln w="82550">
            <a:solidFill>
              <a:srgbClr val="00FF00"/>
            </a:solidFill>
            <a:round/>
            <a:headEnd/>
            <a:tailEnd/>
          </a:ln>
        </p:spPr>
        <p:txBody>
          <a:bodyPr/>
          <a:lstStyle/>
          <a:p>
            <a:endParaRPr lang="tr-TR"/>
          </a:p>
        </p:txBody>
      </p:sp>
      <p:sp>
        <p:nvSpPr>
          <p:cNvPr id="24" name="Line 27"/>
          <p:cNvSpPr>
            <a:spLocks noChangeShapeType="1"/>
          </p:cNvSpPr>
          <p:nvPr/>
        </p:nvSpPr>
        <p:spPr bwMode="auto">
          <a:xfrm>
            <a:off x="2843213" y="3141663"/>
            <a:ext cx="792162" cy="0"/>
          </a:xfrm>
          <a:prstGeom prst="line">
            <a:avLst/>
          </a:prstGeom>
          <a:noFill/>
          <a:ln w="82550">
            <a:solidFill>
              <a:srgbClr val="FFFF00"/>
            </a:solidFill>
            <a:round/>
            <a:headEnd/>
            <a:tailEnd/>
          </a:ln>
        </p:spPr>
        <p:txBody>
          <a:bodyPr/>
          <a:lstStyle/>
          <a:p>
            <a:endParaRPr lang="tr-TR"/>
          </a:p>
        </p:txBody>
      </p:sp>
      <p:sp>
        <p:nvSpPr>
          <p:cNvPr id="25" name="Line 28"/>
          <p:cNvSpPr>
            <a:spLocks noChangeShapeType="1"/>
          </p:cNvSpPr>
          <p:nvPr/>
        </p:nvSpPr>
        <p:spPr bwMode="auto">
          <a:xfrm>
            <a:off x="2843213" y="3716338"/>
            <a:ext cx="1368425" cy="0"/>
          </a:xfrm>
          <a:prstGeom prst="line">
            <a:avLst/>
          </a:prstGeom>
          <a:noFill/>
          <a:ln w="82550">
            <a:solidFill>
              <a:srgbClr val="0000FF"/>
            </a:solidFill>
            <a:round/>
            <a:headEnd/>
            <a:tailEnd/>
          </a:ln>
        </p:spPr>
        <p:txBody>
          <a:bodyPr/>
          <a:lstStyle/>
          <a:p>
            <a:endParaRPr lang="tr-TR"/>
          </a:p>
        </p:txBody>
      </p:sp>
      <p:sp>
        <p:nvSpPr>
          <p:cNvPr id="26" name="Line 29"/>
          <p:cNvSpPr>
            <a:spLocks noChangeShapeType="1"/>
          </p:cNvSpPr>
          <p:nvPr/>
        </p:nvSpPr>
        <p:spPr bwMode="auto">
          <a:xfrm>
            <a:off x="4427538" y="3716338"/>
            <a:ext cx="576262" cy="0"/>
          </a:xfrm>
          <a:prstGeom prst="line">
            <a:avLst/>
          </a:prstGeom>
          <a:noFill/>
          <a:ln w="82550">
            <a:solidFill>
              <a:srgbClr val="3366FF"/>
            </a:solidFill>
            <a:round/>
            <a:headEnd/>
            <a:tailEnd/>
          </a:ln>
        </p:spPr>
        <p:txBody>
          <a:bodyPr/>
          <a:lstStyle/>
          <a:p>
            <a:endParaRPr lang="tr-TR"/>
          </a:p>
        </p:txBody>
      </p:sp>
      <p:sp>
        <p:nvSpPr>
          <p:cNvPr id="27" name="Text Box 30"/>
          <p:cNvSpPr txBox="1">
            <a:spLocks noChangeArrowheads="1"/>
          </p:cNvSpPr>
          <p:nvPr/>
        </p:nvSpPr>
        <p:spPr bwMode="auto">
          <a:xfrm>
            <a:off x="5219700" y="2997200"/>
            <a:ext cx="3311525" cy="1200329"/>
          </a:xfrm>
          <a:prstGeom prst="rect">
            <a:avLst/>
          </a:prstGeom>
          <a:noFill/>
          <a:ln w="9525" algn="ctr">
            <a:noFill/>
            <a:miter lim="800000"/>
            <a:headEnd/>
            <a:tailEnd/>
          </a:ln>
        </p:spPr>
        <p:txBody>
          <a:bodyPr>
            <a:spAutoFit/>
          </a:bodyPr>
          <a:lstStyle/>
          <a:p>
            <a:pPr marL="342900" indent="-342900">
              <a:spcBef>
                <a:spcPct val="50000"/>
              </a:spcBef>
            </a:pPr>
            <a:r>
              <a:rPr lang="tr-TR" sz="1800" b="1" dirty="0">
                <a:solidFill>
                  <a:srgbClr val="000000"/>
                </a:solidFill>
              </a:rPr>
              <a:t>     </a:t>
            </a:r>
            <a:r>
              <a:rPr lang="tr-TR" sz="1800" b="1" dirty="0"/>
              <a:t>Mor filtre komşusu maviyi çok düşük oranda da olsa </a:t>
            </a:r>
            <a:r>
              <a:rPr lang="tr-TR" sz="1800" b="1" dirty="0" err="1"/>
              <a:t>geçirir.Görüntü</a:t>
            </a:r>
            <a:r>
              <a:rPr lang="tr-TR" sz="1800" b="1" dirty="0"/>
              <a:t> sönük mavi şeklinde olur.</a:t>
            </a:r>
          </a:p>
        </p:txBody>
      </p:sp>
      <p:sp>
        <p:nvSpPr>
          <p:cNvPr id="28" name="Rectangle 31"/>
          <p:cNvSpPr>
            <a:spLocks noChangeArrowheads="1"/>
          </p:cNvSpPr>
          <p:nvPr/>
        </p:nvSpPr>
        <p:spPr bwMode="auto">
          <a:xfrm>
            <a:off x="2627313" y="4652963"/>
            <a:ext cx="252412" cy="1728787"/>
          </a:xfrm>
          <a:prstGeom prst="rect">
            <a:avLst/>
          </a:prstGeom>
          <a:solidFill>
            <a:srgbClr val="0000FF"/>
          </a:solidFill>
          <a:ln w="9525" algn="ctr">
            <a:noFill/>
            <a:miter lim="800000"/>
            <a:headEnd/>
            <a:tailEnd/>
          </a:ln>
        </p:spPr>
        <p:txBody>
          <a:bodyPr wrap="none" anchor="ctr"/>
          <a:lstStyle/>
          <a:p>
            <a:endParaRPr lang="tr-TR"/>
          </a:p>
        </p:txBody>
      </p:sp>
      <p:sp>
        <p:nvSpPr>
          <p:cNvPr id="29" name="Rectangle 32"/>
          <p:cNvSpPr>
            <a:spLocks noChangeArrowheads="1"/>
          </p:cNvSpPr>
          <p:nvPr/>
        </p:nvSpPr>
        <p:spPr bwMode="auto">
          <a:xfrm>
            <a:off x="4211638" y="4652963"/>
            <a:ext cx="252412" cy="1728787"/>
          </a:xfrm>
          <a:prstGeom prst="rect">
            <a:avLst/>
          </a:prstGeom>
          <a:solidFill>
            <a:srgbClr val="FF0000"/>
          </a:solidFill>
          <a:ln w="9525" algn="ctr">
            <a:noFill/>
            <a:miter lim="800000"/>
            <a:headEnd/>
            <a:tailEnd/>
          </a:ln>
        </p:spPr>
        <p:txBody>
          <a:bodyPr wrap="none" anchor="ctr"/>
          <a:lstStyle/>
          <a:p>
            <a:endParaRPr lang="tr-TR"/>
          </a:p>
        </p:txBody>
      </p:sp>
      <p:sp>
        <p:nvSpPr>
          <p:cNvPr id="30" name="Line 33"/>
          <p:cNvSpPr>
            <a:spLocks noChangeShapeType="1"/>
          </p:cNvSpPr>
          <p:nvPr/>
        </p:nvSpPr>
        <p:spPr bwMode="auto">
          <a:xfrm>
            <a:off x="1258888" y="4797425"/>
            <a:ext cx="1368425" cy="0"/>
          </a:xfrm>
          <a:prstGeom prst="line">
            <a:avLst/>
          </a:prstGeom>
          <a:noFill/>
          <a:ln w="82550">
            <a:solidFill>
              <a:srgbClr val="FF0000"/>
            </a:solidFill>
            <a:round/>
            <a:headEnd/>
            <a:tailEnd/>
          </a:ln>
        </p:spPr>
        <p:txBody>
          <a:bodyPr/>
          <a:lstStyle/>
          <a:p>
            <a:endParaRPr lang="tr-TR"/>
          </a:p>
        </p:txBody>
      </p:sp>
      <p:sp>
        <p:nvSpPr>
          <p:cNvPr id="31" name="Line 34"/>
          <p:cNvSpPr>
            <a:spLocks noChangeShapeType="1"/>
          </p:cNvSpPr>
          <p:nvPr/>
        </p:nvSpPr>
        <p:spPr bwMode="auto">
          <a:xfrm>
            <a:off x="1258888" y="5084763"/>
            <a:ext cx="1368425" cy="0"/>
          </a:xfrm>
          <a:prstGeom prst="line">
            <a:avLst/>
          </a:prstGeom>
          <a:noFill/>
          <a:ln w="82550">
            <a:solidFill>
              <a:srgbClr val="FF6600"/>
            </a:solidFill>
            <a:round/>
            <a:headEnd/>
            <a:tailEnd/>
          </a:ln>
        </p:spPr>
        <p:txBody>
          <a:bodyPr/>
          <a:lstStyle/>
          <a:p>
            <a:endParaRPr lang="tr-TR"/>
          </a:p>
        </p:txBody>
      </p:sp>
      <p:sp>
        <p:nvSpPr>
          <p:cNvPr id="32" name="Line 35"/>
          <p:cNvSpPr>
            <a:spLocks noChangeShapeType="1"/>
          </p:cNvSpPr>
          <p:nvPr/>
        </p:nvSpPr>
        <p:spPr bwMode="auto">
          <a:xfrm>
            <a:off x="1258888" y="5373688"/>
            <a:ext cx="1368425" cy="0"/>
          </a:xfrm>
          <a:prstGeom prst="line">
            <a:avLst/>
          </a:prstGeom>
          <a:noFill/>
          <a:ln w="82550">
            <a:solidFill>
              <a:srgbClr val="FFFF00"/>
            </a:solidFill>
            <a:round/>
            <a:headEnd/>
            <a:tailEnd/>
          </a:ln>
        </p:spPr>
        <p:txBody>
          <a:bodyPr/>
          <a:lstStyle/>
          <a:p>
            <a:endParaRPr lang="tr-TR"/>
          </a:p>
        </p:txBody>
      </p:sp>
      <p:sp>
        <p:nvSpPr>
          <p:cNvPr id="33" name="Line 36"/>
          <p:cNvSpPr>
            <a:spLocks noChangeShapeType="1"/>
          </p:cNvSpPr>
          <p:nvPr/>
        </p:nvSpPr>
        <p:spPr bwMode="auto">
          <a:xfrm>
            <a:off x="1258888" y="5661025"/>
            <a:ext cx="1368425" cy="0"/>
          </a:xfrm>
          <a:prstGeom prst="line">
            <a:avLst/>
          </a:prstGeom>
          <a:noFill/>
          <a:ln w="82550">
            <a:solidFill>
              <a:srgbClr val="00FF00"/>
            </a:solidFill>
            <a:round/>
            <a:headEnd/>
            <a:tailEnd/>
          </a:ln>
        </p:spPr>
        <p:txBody>
          <a:bodyPr/>
          <a:lstStyle/>
          <a:p>
            <a:endParaRPr lang="tr-TR"/>
          </a:p>
        </p:txBody>
      </p:sp>
      <p:sp>
        <p:nvSpPr>
          <p:cNvPr id="34" name="Line 37"/>
          <p:cNvSpPr>
            <a:spLocks noChangeShapeType="1"/>
          </p:cNvSpPr>
          <p:nvPr/>
        </p:nvSpPr>
        <p:spPr bwMode="auto">
          <a:xfrm>
            <a:off x="1258888" y="5949950"/>
            <a:ext cx="1368425" cy="0"/>
          </a:xfrm>
          <a:prstGeom prst="line">
            <a:avLst/>
          </a:prstGeom>
          <a:noFill/>
          <a:ln w="82550">
            <a:solidFill>
              <a:srgbClr val="0000FF"/>
            </a:solidFill>
            <a:round/>
            <a:headEnd/>
            <a:tailEnd/>
          </a:ln>
        </p:spPr>
        <p:txBody>
          <a:bodyPr/>
          <a:lstStyle/>
          <a:p>
            <a:endParaRPr lang="tr-TR"/>
          </a:p>
        </p:txBody>
      </p:sp>
      <p:sp>
        <p:nvSpPr>
          <p:cNvPr id="35" name="Line 38"/>
          <p:cNvSpPr>
            <a:spLocks noChangeShapeType="1"/>
          </p:cNvSpPr>
          <p:nvPr/>
        </p:nvSpPr>
        <p:spPr bwMode="auto">
          <a:xfrm>
            <a:off x="1258888" y="6237288"/>
            <a:ext cx="1368425" cy="0"/>
          </a:xfrm>
          <a:prstGeom prst="line">
            <a:avLst/>
          </a:prstGeom>
          <a:noFill/>
          <a:ln w="82550">
            <a:solidFill>
              <a:srgbClr val="800080"/>
            </a:solidFill>
            <a:round/>
            <a:headEnd/>
            <a:tailEnd/>
          </a:ln>
        </p:spPr>
        <p:txBody>
          <a:bodyPr/>
          <a:lstStyle/>
          <a:p>
            <a:endParaRPr lang="tr-TR"/>
          </a:p>
        </p:txBody>
      </p:sp>
      <p:sp>
        <p:nvSpPr>
          <p:cNvPr id="36" name="Line 39"/>
          <p:cNvSpPr>
            <a:spLocks noChangeShapeType="1"/>
          </p:cNvSpPr>
          <p:nvPr/>
        </p:nvSpPr>
        <p:spPr bwMode="auto">
          <a:xfrm>
            <a:off x="2843213" y="5948363"/>
            <a:ext cx="1368425" cy="0"/>
          </a:xfrm>
          <a:prstGeom prst="line">
            <a:avLst/>
          </a:prstGeom>
          <a:noFill/>
          <a:ln w="82550">
            <a:solidFill>
              <a:srgbClr val="0000FF"/>
            </a:solidFill>
            <a:round/>
            <a:headEnd/>
            <a:tailEnd/>
          </a:ln>
        </p:spPr>
        <p:txBody>
          <a:bodyPr/>
          <a:lstStyle/>
          <a:p>
            <a:endParaRPr lang="tr-TR"/>
          </a:p>
        </p:txBody>
      </p:sp>
      <p:sp>
        <p:nvSpPr>
          <p:cNvPr id="37" name="Line 40"/>
          <p:cNvSpPr>
            <a:spLocks noChangeShapeType="1"/>
          </p:cNvSpPr>
          <p:nvPr/>
        </p:nvSpPr>
        <p:spPr bwMode="auto">
          <a:xfrm>
            <a:off x="2843213" y="5661025"/>
            <a:ext cx="792162" cy="0"/>
          </a:xfrm>
          <a:prstGeom prst="line">
            <a:avLst/>
          </a:prstGeom>
          <a:noFill/>
          <a:ln w="82550">
            <a:solidFill>
              <a:srgbClr val="00FF00"/>
            </a:solidFill>
            <a:round/>
            <a:headEnd/>
            <a:tailEnd/>
          </a:ln>
        </p:spPr>
        <p:txBody>
          <a:bodyPr/>
          <a:lstStyle/>
          <a:p>
            <a:endParaRPr lang="tr-TR"/>
          </a:p>
        </p:txBody>
      </p:sp>
      <p:sp>
        <p:nvSpPr>
          <p:cNvPr id="38" name="Line 41"/>
          <p:cNvSpPr>
            <a:spLocks noChangeShapeType="1"/>
          </p:cNvSpPr>
          <p:nvPr/>
        </p:nvSpPr>
        <p:spPr bwMode="auto">
          <a:xfrm>
            <a:off x="2843213" y="6237288"/>
            <a:ext cx="792162" cy="0"/>
          </a:xfrm>
          <a:prstGeom prst="line">
            <a:avLst/>
          </a:prstGeom>
          <a:noFill/>
          <a:ln w="82550">
            <a:solidFill>
              <a:srgbClr val="800080"/>
            </a:solidFill>
            <a:round/>
            <a:headEnd/>
            <a:tailEnd/>
          </a:ln>
        </p:spPr>
        <p:txBody>
          <a:bodyPr/>
          <a:lstStyle/>
          <a:p>
            <a:endParaRPr lang="tr-TR"/>
          </a:p>
        </p:txBody>
      </p:sp>
      <p:sp>
        <p:nvSpPr>
          <p:cNvPr id="39" name="Text Box 43"/>
          <p:cNvSpPr txBox="1">
            <a:spLocks noChangeArrowheads="1"/>
          </p:cNvSpPr>
          <p:nvPr/>
        </p:nvSpPr>
        <p:spPr bwMode="auto">
          <a:xfrm>
            <a:off x="5292725" y="5275263"/>
            <a:ext cx="3311525" cy="646331"/>
          </a:xfrm>
          <a:prstGeom prst="rect">
            <a:avLst/>
          </a:prstGeom>
          <a:noFill/>
          <a:ln w="9525" algn="ctr">
            <a:noFill/>
            <a:miter lim="800000"/>
            <a:headEnd/>
            <a:tailEnd/>
          </a:ln>
        </p:spPr>
        <p:txBody>
          <a:bodyPr>
            <a:spAutoFit/>
          </a:bodyPr>
          <a:lstStyle/>
          <a:p>
            <a:pPr marL="342900" indent="-342900">
              <a:spcBef>
                <a:spcPct val="50000"/>
              </a:spcBef>
            </a:pPr>
            <a:r>
              <a:rPr lang="tr-TR" sz="1800" b="1" dirty="0">
                <a:solidFill>
                  <a:srgbClr val="000000"/>
                </a:solidFill>
              </a:rPr>
              <a:t>     </a:t>
            </a:r>
            <a:r>
              <a:rPr lang="tr-TR" sz="1800" b="1" dirty="0"/>
              <a:t>Geçen ışık olmadığından siyah görünür</a:t>
            </a:r>
          </a:p>
        </p:txBody>
      </p:sp>
      <p:sp>
        <p:nvSpPr>
          <p:cNvPr id="40" name="Text Box 44"/>
          <p:cNvSpPr txBox="1">
            <a:spLocks noChangeArrowheads="1"/>
          </p:cNvSpPr>
          <p:nvPr/>
        </p:nvSpPr>
        <p:spPr bwMode="auto">
          <a:xfrm>
            <a:off x="2375694" y="126049"/>
            <a:ext cx="935038" cy="307777"/>
          </a:xfrm>
          <a:prstGeom prst="rect">
            <a:avLst/>
          </a:prstGeom>
          <a:noFill/>
          <a:ln w="9525" algn="ctr">
            <a:noFill/>
            <a:miter lim="800000"/>
            <a:headEnd/>
            <a:tailEnd/>
          </a:ln>
        </p:spPr>
        <p:txBody>
          <a:bodyPr>
            <a:spAutoFit/>
          </a:bodyPr>
          <a:lstStyle/>
          <a:p>
            <a:pPr marL="342900" indent="-342900">
              <a:spcBef>
                <a:spcPct val="50000"/>
              </a:spcBef>
            </a:pPr>
            <a:r>
              <a:rPr lang="tr-TR" sz="1400" b="1" dirty="0"/>
              <a:t>1.filtre</a:t>
            </a:r>
          </a:p>
        </p:txBody>
      </p:sp>
      <p:sp>
        <p:nvSpPr>
          <p:cNvPr id="41" name="Text Box 45"/>
          <p:cNvSpPr txBox="1">
            <a:spLocks noChangeArrowheads="1"/>
          </p:cNvSpPr>
          <p:nvPr/>
        </p:nvSpPr>
        <p:spPr bwMode="auto">
          <a:xfrm>
            <a:off x="3924300" y="115888"/>
            <a:ext cx="862013" cy="307777"/>
          </a:xfrm>
          <a:prstGeom prst="rect">
            <a:avLst/>
          </a:prstGeom>
          <a:noFill/>
          <a:ln w="9525" algn="ctr">
            <a:noFill/>
            <a:miter lim="800000"/>
            <a:headEnd/>
            <a:tailEnd/>
          </a:ln>
        </p:spPr>
        <p:txBody>
          <a:bodyPr>
            <a:spAutoFit/>
          </a:bodyPr>
          <a:lstStyle/>
          <a:p>
            <a:pPr marL="342900" indent="-342900">
              <a:spcBef>
                <a:spcPct val="50000"/>
              </a:spcBef>
            </a:pPr>
            <a:r>
              <a:rPr lang="tr-TR" sz="1400" b="1" dirty="0"/>
              <a:t>2.filtre</a:t>
            </a:r>
          </a:p>
        </p:txBody>
      </p:sp>
    </p:spTree>
    <p:extLst>
      <p:ext uri="{BB962C8B-B14F-4D97-AF65-F5344CB8AC3E}">
        <p14:creationId xmlns:p14="http://schemas.microsoft.com/office/powerpoint/2010/main" xmlns="" val="1881281589"/>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2000"/>
                                        <p:tgtEl>
                                          <p:spTgt spid="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2000"/>
                                        <p:tgtEl>
                                          <p:spTgt spid="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2000"/>
                                        <p:tgtEl>
                                          <p:spTgt spid="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2000"/>
                                        <p:tgtEl>
                                          <p:spTgt spid="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000"/>
                                        <p:tgtEl>
                                          <p:spTgt spid="1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20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2000"/>
                                        <p:tgtEl>
                                          <p:spTgt spid="1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20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56" presetClass="entr" presetSubtype="0" fill="hold" grpId="0" nodeType="click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by="(-#ppt_w*2)" calcmode="lin" valueType="num">
                                      <p:cBhvr rctx="PPT">
                                        <p:cTn id="43" dur="500" autoRev="1" fill="hold">
                                          <p:stCondLst>
                                            <p:cond delay="0"/>
                                          </p:stCondLst>
                                        </p:cTn>
                                        <p:tgtEl>
                                          <p:spTgt spid="14"/>
                                        </p:tgtEl>
                                        <p:attrNameLst>
                                          <p:attrName>ppt_w</p:attrName>
                                        </p:attrNameLst>
                                      </p:cBhvr>
                                    </p:anim>
                                    <p:anim by="(#ppt_w*0.50)" calcmode="lin" valueType="num">
                                      <p:cBhvr>
                                        <p:cTn id="44" dur="500" decel="50000" autoRev="1" fill="hold">
                                          <p:stCondLst>
                                            <p:cond delay="0"/>
                                          </p:stCondLst>
                                        </p:cTn>
                                        <p:tgtEl>
                                          <p:spTgt spid="14"/>
                                        </p:tgtEl>
                                        <p:attrNameLst>
                                          <p:attrName>ppt_x</p:attrName>
                                        </p:attrNameLst>
                                      </p:cBhvr>
                                    </p:anim>
                                    <p:anim from="(-#ppt_h/2)" to="(#ppt_y)" calcmode="lin" valueType="num">
                                      <p:cBhvr>
                                        <p:cTn id="45" dur="1000" fill="hold">
                                          <p:stCondLst>
                                            <p:cond delay="0"/>
                                          </p:stCondLst>
                                        </p:cTn>
                                        <p:tgtEl>
                                          <p:spTgt spid="14"/>
                                        </p:tgtEl>
                                        <p:attrNameLst>
                                          <p:attrName>ppt_y</p:attrName>
                                        </p:attrNameLst>
                                      </p:cBhvr>
                                    </p:anim>
                                    <p:animRot by="21600000">
                                      <p:cBhvr>
                                        <p:cTn id="46" dur="1000" fill="hold">
                                          <p:stCondLst>
                                            <p:cond delay="0"/>
                                          </p:stCondLst>
                                        </p:cTn>
                                        <p:tgtEl>
                                          <p:spTgt spid="14"/>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2000"/>
                                        <p:tgtEl>
                                          <p:spTgt spid="15"/>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up)">
                                      <p:cBhvr>
                                        <p:cTn id="54" dur="20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left)">
                                      <p:cBhvr>
                                        <p:cTn id="59" dur="2000"/>
                                        <p:tgtEl>
                                          <p:spTgt spid="17"/>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2000"/>
                                        <p:tgtEl>
                                          <p:spTgt spid="1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left)">
                                      <p:cBhvr>
                                        <p:cTn id="65" dur="2000"/>
                                        <p:tgtEl>
                                          <p:spTgt spid="19"/>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2000"/>
                                        <p:tgtEl>
                                          <p:spTgt spid="20"/>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left)">
                                      <p:cBhvr>
                                        <p:cTn id="71" dur="2000"/>
                                        <p:tgtEl>
                                          <p:spTgt spid="21"/>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wipe(left)">
                                      <p:cBhvr>
                                        <p:cTn id="74" dur="2000"/>
                                        <p:tgtEl>
                                          <p:spTgt spid="22"/>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wipe(left)">
                                      <p:cBhvr>
                                        <p:cTn id="79" dur="2000"/>
                                        <p:tgtEl>
                                          <p:spTgt spid="24"/>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wipe(left)">
                                      <p:cBhvr>
                                        <p:cTn id="82" dur="2000"/>
                                        <p:tgtEl>
                                          <p:spTgt spid="23"/>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ipe(left)">
                                      <p:cBhvr>
                                        <p:cTn id="85" dur="2000"/>
                                        <p:tgtEl>
                                          <p:spTgt spid="25"/>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2000"/>
                                        <p:tgtEl>
                                          <p:spTgt spid="26"/>
                                        </p:tgtEl>
                                      </p:cBhvr>
                                    </p:animEffect>
                                  </p:childTnLst>
                                </p:cTn>
                              </p:par>
                              <p:par>
                                <p:cTn id="91" presetID="56" presetClass="entr" presetSubtype="0" fill="hold" grpId="0" nodeType="withEffect">
                                  <p:stCondLst>
                                    <p:cond delay="0"/>
                                  </p:stCondLst>
                                  <p:iterate type="lt">
                                    <p:tmPct val="10000"/>
                                  </p:iterate>
                                  <p:childTnLst>
                                    <p:set>
                                      <p:cBhvr>
                                        <p:cTn id="92" dur="1" fill="hold">
                                          <p:stCondLst>
                                            <p:cond delay="0"/>
                                          </p:stCondLst>
                                        </p:cTn>
                                        <p:tgtEl>
                                          <p:spTgt spid="27"/>
                                        </p:tgtEl>
                                        <p:attrNameLst>
                                          <p:attrName>style.visibility</p:attrName>
                                        </p:attrNameLst>
                                      </p:cBhvr>
                                      <p:to>
                                        <p:strVal val="visible"/>
                                      </p:to>
                                    </p:set>
                                    <p:anim by="(-#ppt_w*2)" calcmode="lin" valueType="num">
                                      <p:cBhvr rctx="PPT">
                                        <p:cTn id="93" dur="500" autoRev="1" fill="hold">
                                          <p:stCondLst>
                                            <p:cond delay="0"/>
                                          </p:stCondLst>
                                        </p:cTn>
                                        <p:tgtEl>
                                          <p:spTgt spid="27"/>
                                        </p:tgtEl>
                                        <p:attrNameLst>
                                          <p:attrName>ppt_w</p:attrName>
                                        </p:attrNameLst>
                                      </p:cBhvr>
                                    </p:anim>
                                    <p:anim by="(#ppt_w*0.50)" calcmode="lin" valueType="num">
                                      <p:cBhvr>
                                        <p:cTn id="94" dur="500" decel="50000" autoRev="1" fill="hold">
                                          <p:stCondLst>
                                            <p:cond delay="0"/>
                                          </p:stCondLst>
                                        </p:cTn>
                                        <p:tgtEl>
                                          <p:spTgt spid="27"/>
                                        </p:tgtEl>
                                        <p:attrNameLst>
                                          <p:attrName>ppt_x</p:attrName>
                                        </p:attrNameLst>
                                      </p:cBhvr>
                                    </p:anim>
                                    <p:anim from="(-#ppt_h/2)" to="(#ppt_y)" calcmode="lin" valueType="num">
                                      <p:cBhvr>
                                        <p:cTn id="95" dur="1000" fill="hold">
                                          <p:stCondLst>
                                            <p:cond delay="0"/>
                                          </p:stCondLst>
                                        </p:cTn>
                                        <p:tgtEl>
                                          <p:spTgt spid="27"/>
                                        </p:tgtEl>
                                        <p:attrNameLst>
                                          <p:attrName>ppt_y</p:attrName>
                                        </p:attrNameLst>
                                      </p:cBhvr>
                                    </p:anim>
                                    <p:animRot by="21600000">
                                      <p:cBhvr>
                                        <p:cTn id="96" dur="1000" fill="hold">
                                          <p:stCondLst>
                                            <p:cond delay="0"/>
                                          </p:stCondLst>
                                        </p:cTn>
                                        <p:tgtEl>
                                          <p:spTgt spid="27"/>
                                        </p:tgtEl>
                                        <p:attrNameLst>
                                          <p:attrName>r</p:attrName>
                                        </p:attrNameLst>
                                      </p:cBhvr>
                                    </p:animRot>
                                  </p:childTnLst>
                                </p:cTn>
                              </p:par>
                            </p:childTnLst>
                          </p:cTn>
                        </p:par>
                      </p:childTnLst>
                    </p:cTn>
                  </p:par>
                  <p:par>
                    <p:cTn id="97" fill="hold">
                      <p:stCondLst>
                        <p:cond delay="indefinite"/>
                      </p:stCondLst>
                      <p:childTnLst>
                        <p:par>
                          <p:cTn id="98" fill="hold">
                            <p:stCondLst>
                              <p:cond delay="0"/>
                            </p:stCondLst>
                            <p:childTnLst>
                              <p:par>
                                <p:cTn id="99" presetID="22" presetClass="entr" presetSubtype="4" fill="hold" grpId="0" nodeType="click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down)">
                                      <p:cBhvr>
                                        <p:cTn id="101" dur="2000"/>
                                        <p:tgtEl>
                                          <p:spTgt spid="28"/>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wipe(down)">
                                      <p:cBhvr>
                                        <p:cTn id="104" dur="2000"/>
                                        <p:tgtEl>
                                          <p:spTgt spid="29"/>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wipe(left)">
                                      <p:cBhvr>
                                        <p:cTn id="109" dur="2000"/>
                                        <p:tgtEl>
                                          <p:spTgt spid="30"/>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31"/>
                                        </p:tgtEl>
                                        <p:attrNameLst>
                                          <p:attrName>style.visibility</p:attrName>
                                        </p:attrNameLst>
                                      </p:cBhvr>
                                      <p:to>
                                        <p:strVal val="visible"/>
                                      </p:to>
                                    </p:set>
                                    <p:animEffect transition="in" filter="wipe(left)">
                                      <p:cBhvr>
                                        <p:cTn id="112" dur="2000"/>
                                        <p:tgtEl>
                                          <p:spTgt spid="31"/>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32"/>
                                        </p:tgtEl>
                                        <p:attrNameLst>
                                          <p:attrName>style.visibility</p:attrName>
                                        </p:attrNameLst>
                                      </p:cBhvr>
                                      <p:to>
                                        <p:strVal val="visible"/>
                                      </p:to>
                                    </p:set>
                                    <p:animEffect transition="in" filter="wipe(left)">
                                      <p:cBhvr>
                                        <p:cTn id="115" dur="2000"/>
                                        <p:tgtEl>
                                          <p:spTgt spid="32"/>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33"/>
                                        </p:tgtEl>
                                        <p:attrNameLst>
                                          <p:attrName>style.visibility</p:attrName>
                                        </p:attrNameLst>
                                      </p:cBhvr>
                                      <p:to>
                                        <p:strVal val="visible"/>
                                      </p:to>
                                    </p:set>
                                    <p:animEffect transition="in" filter="wipe(left)">
                                      <p:cBhvr>
                                        <p:cTn id="118" dur="2000"/>
                                        <p:tgtEl>
                                          <p:spTgt spid="33"/>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34"/>
                                        </p:tgtEl>
                                        <p:attrNameLst>
                                          <p:attrName>style.visibility</p:attrName>
                                        </p:attrNameLst>
                                      </p:cBhvr>
                                      <p:to>
                                        <p:strVal val="visible"/>
                                      </p:to>
                                    </p:set>
                                    <p:animEffect transition="in" filter="wipe(left)">
                                      <p:cBhvr>
                                        <p:cTn id="121" dur="2000"/>
                                        <p:tgtEl>
                                          <p:spTgt spid="34"/>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35"/>
                                        </p:tgtEl>
                                        <p:attrNameLst>
                                          <p:attrName>style.visibility</p:attrName>
                                        </p:attrNameLst>
                                      </p:cBhvr>
                                      <p:to>
                                        <p:strVal val="visible"/>
                                      </p:to>
                                    </p:set>
                                    <p:animEffect transition="in" filter="wipe(left)">
                                      <p:cBhvr>
                                        <p:cTn id="124" dur="2000"/>
                                        <p:tgtEl>
                                          <p:spTgt spid="35"/>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37"/>
                                        </p:tgtEl>
                                        <p:attrNameLst>
                                          <p:attrName>style.visibility</p:attrName>
                                        </p:attrNameLst>
                                      </p:cBhvr>
                                      <p:to>
                                        <p:strVal val="visible"/>
                                      </p:to>
                                    </p:set>
                                    <p:animEffect transition="in" filter="wipe(left)">
                                      <p:cBhvr>
                                        <p:cTn id="129" dur="2000"/>
                                        <p:tgtEl>
                                          <p:spTgt spid="37"/>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36"/>
                                        </p:tgtEl>
                                        <p:attrNameLst>
                                          <p:attrName>style.visibility</p:attrName>
                                        </p:attrNameLst>
                                      </p:cBhvr>
                                      <p:to>
                                        <p:strVal val="visible"/>
                                      </p:to>
                                    </p:set>
                                    <p:animEffect transition="in" filter="wipe(left)">
                                      <p:cBhvr>
                                        <p:cTn id="132" dur="2000"/>
                                        <p:tgtEl>
                                          <p:spTgt spid="36"/>
                                        </p:tgtEl>
                                      </p:cBhvr>
                                    </p:animEffect>
                                  </p:childTnLst>
                                </p:cTn>
                              </p:par>
                              <p:par>
                                <p:cTn id="133" presetID="22" presetClass="entr" presetSubtype="8" fill="hold" grpId="0" nodeType="withEffect">
                                  <p:stCondLst>
                                    <p:cond delay="0"/>
                                  </p:stCondLst>
                                  <p:childTnLst>
                                    <p:set>
                                      <p:cBhvr>
                                        <p:cTn id="134" dur="1" fill="hold">
                                          <p:stCondLst>
                                            <p:cond delay="0"/>
                                          </p:stCondLst>
                                        </p:cTn>
                                        <p:tgtEl>
                                          <p:spTgt spid="38"/>
                                        </p:tgtEl>
                                        <p:attrNameLst>
                                          <p:attrName>style.visibility</p:attrName>
                                        </p:attrNameLst>
                                      </p:cBhvr>
                                      <p:to>
                                        <p:strVal val="visible"/>
                                      </p:to>
                                    </p:set>
                                    <p:animEffect transition="in" filter="wipe(left)">
                                      <p:cBhvr>
                                        <p:cTn id="135" dur="2000"/>
                                        <p:tgtEl>
                                          <p:spTgt spid="38"/>
                                        </p:tgtEl>
                                      </p:cBhvr>
                                    </p:animEffect>
                                  </p:childTnLst>
                                </p:cTn>
                              </p:par>
                            </p:childTnLst>
                          </p:cTn>
                        </p:par>
                      </p:childTnLst>
                    </p:cTn>
                  </p:par>
                  <p:par>
                    <p:cTn id="136" fill="hold">
                      <p:stCondLst>
                        <p:cond delay="indefinite"/>
                      </p:stCondLst>
                      <p:childTnLst>
                        <p:par>
                          <p:cTn id="137" fill="hold">
                            <p:stCondLst>
                              <p:cond delay="0"/>
                            </p:stCondLst>
                            <p:childTnLst>
                              <p:par>
                                <p:cTn id="138" presetID="56" presetClass="entr" presetSubtype="0" fill="hold" grpId="0" nodeType="clickEffect">
                                  <p:stCondLst>
                                    <p:cond delay="0"/>
                                  </p:stCondLst>
                                  <p:iterate type="lt">
                                    <p:tmPct val="10000"/>
                                  </p:iterate>
                                  <p:childTnLst>
                                    <p:set>
                                      <p:cBhvr>
                                        <p:cTn id="139" dur="1" fill="hold">
                                          <p:stCondLst>
                                            <p:cond delay="0"/>
                                          </p:stCondLst>
                                        </p:cTn>
                                        <p:tgtEl>
                                          <p:spTgt spid="39"/>
                                        </p:tgtEl>
                                        <p:attrNameLst>
                                          <p:attrName>style.visibility</p:attrName>
                                        </p:attrNameLst>
                                      </p:cBhvr>
                                      <p:to>
                                        <p:strVal val="visible"/>
                                      </p:to>
                                    </p:set>
                                    <p:anim by="(-#ppt_w*2)" calcmode="lin" valueType="num">
                                      <p:cBhvr rctx="PPT">
                                        <p:cTn id="140" dur="500" autoRev="1" fill="hold">
                                          <p:stCondLst>
                                            <p:cond delay="0"/>
                                          </p:stCondLst>
                                        </p:cTn>
                                        <p:tgtEl>
                                          <p:spTgt spid="39"/>
                                        </p:tgtEl>
                                        <p:attrNameLst>
                                          <p:attrName>ppt_w</p:attrName>
                                        </p:attrNameLst>
                                      </p:cBhvr>
                                    </p:anim>
                                    <p:anim by="(#ppt_w*0.50)" calcmode="lin" valueType="num">
                                      <p:cBhvr>
                                        <p:cTn id="141" dur="500" decel="50000" autoRev="1" fill="hold">
                                          <p:stCondLst>
                                            <p:cond delay="0"/>
                                          </p:stCondLst>
                                        </p:cTn>
                                        <p:tgtEl>
                                          <p:spTgt spid="39"/>
                                        </p:tgtEl>
                                        <p:attrNameLst>
                                          <p:attrName>ppt_x</p:attrName>
                                        </p:attrNameLst>
                                      </p:cBhvr>
                                    </p:anim>
                                    <p:anim from="(-#ppt_h/2)" to="(#ppt_y)" calcmode="lin" valueType="num">
                                      <p:cBhvr>
                                        <p:cTn id="142" dur="1000" fill="hold">
                                          <p:stCondLst>
                                            <p:cond delay="0"/>
                                          </p:stCondLst>
                                        </p:cTn>
                                        <p:tgtEl>
                                          <p:spTgt spid="39"/>
                                        </p:tgtEl>
                                        <p:attrNameLst>
                                          <p:attrName>ppt_y</p:attrName>
                                        </p:attrNameLst>
                                      </p:cBhvr>
                                    </p:anim>
                                    <p:animRot by="21600000">
                                      <p:cBhvr>
                                        <p:cTn id="143" dur="1000" fill="hold">
                                          <p:stCondLst>
                                            <p:cond delay="0"/>
                                          </p:stCondLst>
                                        </p:cTn>
                                        <p:tgtEl>
                                          <p:spTgt spid="39"/>
                                        </p:tgtEl>
                                        <p:attrNameLst>
                                          <p:attrName>r</p:attrName>
                                        </p:attrNameLst>
                                      </p:cBhvr>
                                    </p:animRot>
                                  </p:childTnLst>
                                </p:cTn>
                              </p:par>
                            </p:childTnLst>
                          </p:cTn>
                        </p:par>
                      </p:childTnLst>
                    </p:cTn>
                  </p:par>
                  <p:par>
                    <p:cTn id="144" fill="hold">
                      <p:stCondLst>
                        <p:cond delay="indefinite"/>
                      </p:stCondLst>
                      <p:childTnLst>
                        <p:par>
                          <p:cTn id="145" fill="hold">
                            <p:stCondLst>
                              <p:cond delay="0"/>
                            </p:stCondLst>
                            <p:childTnLst>
                              <p:par>
                                <p:cTn id="146" presetID="56" presetClass="entr" presetSubtype="0" fill="hold" grpId="0" nodeType="clickEffect">
                                  <p:stCondLst>
                                    <p:cond delay="0"/>
                                  </p:stCondLst>
                                  <p:iterate type="lt">
                                    <p:tmPct val="10000"/>
                                  </p:iterate>
                                  <p:childTnLst>
                                    <p:set>
                                      <p:cBhvr>
                                        <p:cTn id="147" dur="1" fill="hold">
                                          <p:stCondLst>
                                            <p:cond delay="0"/>
                                          </p:stCondLst>
                                        </p:cTn>
                                        <p:tgtEl>
                                          <p:spTgt spid="40"/>
                                        </p:tgtEl>
                                        <p:attrNameLst>
                                          <p:attrName>style.visibility</p:attrName>
                                        </p:attrNameLst>
                                      </p:cBhvr>
                                      <p:to>
                                        <p:strVal val="visible"/>
                                      </p:to>
                                    </p:set>
                                    <p:anim by="(-#ppt_w*2)" calcmode="lin" valueType="num">
                                      <p:cBhvr rctx="PPT">
                                        <p:cTn id="148" dur="500" autoRev="1" fill="hold">
                                          <p:stCondLst>
                                            <p:cond delay="0"/>
                                          </p:stCondLst>
                                        </p:cTn>
                                        <p:tgtEl>
                                          <p:spTgt spid="40"/>
                                        </p:tgtEl>
                                        <p:attrNameLst>
                                          <p:attrName>ppt_w</p:attrName>
                                        </p:attrNameLst>
                                      </p:cBhvr>
                                    </p:anim>
                                    <p:anim by="(#ppt_w*0.50)" calcmode="lin" valueType="num">
                                      <p:cBhvr>
                                        <p:cTn id="149" dur="500" decel="50000" autoRev="1" fill="hold">
                                          <p:stCondLst>
                                            <p:cond delay="0"/>
                                          </p:stCondLst>
                                        </p:cTn>
                                        <p:tgtEl>
                                          <p:spTgt spid="40"/>
                                        </p:tgtEl>
                                        <p:attrNameLst>
                                          <p:attrName>ppt_x</p:attrName>
                                        </p:attrNameLst>
                                      </p:cBhvr>
                                    </p:anim>
                                    <p:anim from="(-#ppt_h/2)" to="(#ppt_y)" calcmode="lin" valueType="num">
                                      <p:cBhvr>
                                        <p:cTn id="150" dur="1000" fill="hold">
                                          <p:stCondLst>
                                            <p:cond delay="0"/>
                                          </p:stCondLst>
                                        </p:cTn>
                                        <p:tgtEl>
                                          <p:spTgt spid="40"/>
                                        </p:tgtEl>
                                        <p:attrNameLst>
                                          <p:attrName>ppt_y</p:attrName>
                                        </p:attrNameLst>
                                      </p:cBhvr>
                                    </p:anim>
                                    <p:animRot by="21600000">
                                      <p:cBhvr>
                                        <p:cTn id="151" dur="1000" fill="hold">
                                          <p:stCondLst>
                                            <p:cond delay="0"/>
                                          </p:stCondLst>
                                        </p:cTn>
                                        <p:tgtEl>
                                          <p:spTgt spid="40"/>
                                        </p:tgtEl>
                                        <p:attrNameLst>
                                          <p:attrName>r</p:attrName>
                                        </p:attrNameLst>
                                      </p:cBhvr>
                                    </p:animRot>
                                  </p:childTnLst>
                                </p:cTn>
                              </p:par>
                              <p:par>
                                <p:cTn id="152" presetID="56" presetClass="entr" presetSubtype="0" fill="hold" grpId="0" nodeType="withEffect">
                                  <p:stCondLst>
                                    <p:cond delay="0"/>
                                  </p:stCondLst>
                                  <p:iterate type="lt">
                                    <p:tmPct val="10000"/>
                                  </p:iterate>
                                  <p:childTnLst>
                                    <p:set>
                                      <p:cBhvr>
                                        <p:cTn id="153" dur="1" fill="hold">
                                          <p:stCondLst>
                                            <p:cond delay="0"/>
                                          </p:stCondLst>
                                        </p:cTn>
                                        <p:tgtEl>
                                          <p:spTgt spid="41"/>
                                        </p:tgtEl>
                                        <p:attrNameLst>
                                          <p:attrName>style.visibility</p:attrName>
                                        </p:attrNameLst>
                                      </p:cBhvr>
                                      <p:to>
                                        <p:strVal val="visible"/>
                                      </p:to>
                                    </p:set>
                                    <p:anim by="(-#ppt_w*2)" calcmode="lin" valueType="num">
                                      <p:cBhvr rctx="PPT">
                                        <p:cTn id="154" dur="500" autoRev="1" fill="hold">
                                          <p:stCondLst>
                                            <p:cond delay="0"/>
                                          </p:stCondLst>
                                        </p:cTn>
                                        <p:tgtEl>
                                          <p:spTgt spid="41"/>
                                        </p:tgtEl>
                                        <p:attrNameLst>
                                          <p:attrName>ppt_w</p:attrName>
                                        </p:attrNameLst>
                                      </p:cBhvr>
                                    </p:anim>
                                    <p:anim by="(#ppt_w*0.50)" calcmode="lin" valueType="num">
                                      <p:cBhvr>
                                        <p:cTn id="155" dur="500" decel="50000" autoRev="1" fill="hold">
                                          <p:stCondLst>
                                            <p:cond delay="0"/>
                                          </p:stCondLst>
                                        </p:cTn>
                                        <p:tgtEl>
                                          <p:spTgt spid="41"/>
                                        </p:tgtEl>
                                        <p:attrNameLst>
                                          <p:attrName>ppt_x</p:attrName>
                                        </p:attrNameLst>
                                      </p:cBhvr>
                                    </p:anim>
                                    <p:anim from="(-#ppt_h/2)" to="(#ppt_y)" calcmode="lin" valueType="num">
                                      <p:cBhvr>
                                        <p:cTn id="156" dur="1000" fill="hold">
                                          <p:stCondLst>
                                            <p:cond delay="0"/>
                                          </p:stCondLst>
                                        </p:cTn>
                                        <p:tgtEl>
                                          <p:spTgt spid="41"/>
                                        </p:tgtEl>
                                        <p:attrNameLst>
                                          <p:attrName>ppt_y</p:attrName>
                                        </p:attrNameLst>
                                      </p:cBhvr>
                                    </p:anim>
                                    <p:animRot by="21600000">
                                      <p:cBhvr>
                                        <p:cTn id="157" dur="1000" fill="hold">
                                          <p:stCondLst>
                                            <p:cond delay="0"/>
                                          </p:stCondLst>
                                        </p:cTn>
                                        <p:tgtEl>
                                          <p:spTgt spid="4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smtClean="0"/>
              <a:t>Bir cisim ışık kaynağı değilse görülebilmesi için;</a:t>
            </a:r>
          </a:p>
          <a:p>
            <a:r>
              <a:rPr lang="tr-TR" dirty="0" smtClean="0"/>
              <a:t>Işık kaynağının üzerine ışık düşmesi</a:t>
            </a:r>
          </a:p>
          <a:p>
            <a:r>
              <a:rPr lang="tr-TR" dirty="0" smtClean="0"/>
              <a:t>Üzerine düşen ışığı yansıtması gerekmektedir.</a:t>
            </a:r>
            <a:endParaRPr lang="tr-TR" dirty="0"/>
          </a:p>
        </p:txBody>
      </p:sp>
      <p:sp>
        <p:nvSpPr>
          <p:cNvPr id="4" name="Dikdörtgen 3"/>
          <p:cNvSpPr/>
          <p:nvPr/>
        </p:nvSpPr>
        <p:spPr>
          <a:xfrm>
            <a:off x="798599" y="404664"/>
            <a:ext cx="7546810"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CİSİMLERİN GÖRÜNMESİ</a:t>
            </a:r>
            <a:endParaRPr lang="tr-TR"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4089628267"/>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539552" y="548680"/>
            <a:ext cx="8322692" cy="1077218"/>
          </a:xfrm>
          <a:prstGeom prst="rect">
            <a:avLst/>
          </a:prstGeom>
          <a:noFill/>
        </p:spPr>
        <p:txBody>
          <a:bodyPr wrap="square" rtlCol="0">
            <a:spAutoFit/>
          </a:bodyPr>
          <a:lstStyle/>
          <a:p>
            <a:r>
              <a:rPr lang="tr-TR" sz="3200" b="1" dirty="0" smtClean="0"/>
              <a:t>Bir cismin üzerine beyaz ışık gönderilirse cisim kendi renginde görünür.</a:t>
            </a:r>
            <a:endParaRPr lang="tr-TR" sz="3200" b="1" dirty="0"/>
          </a:p>
        </p:txBody>
      </p:sp>
      <p:pic>
        <p:nvPicPr>
          <p:cNvPr id="7" name="Resim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39552" y="1988840"/>
            <a:ext cx="8064896" cy="4536504"/>
          </a:xfrm>
          <a:prstGeom prst="rect">
            <a:avLst/>
          </a:prstGeom>
        </p:spPr>
      </p:pic>
      <p:sp>
        <p:nvSpPr>
          <p:cNvPr id="8" name="Line 7"/>
          <p:cNvSpPr>
            <a:spLocks noChangeShapeType="1"/>
          </p:cNvSpPr>
          <p:nvPr/>
        </p:nvSpPr>
        <p:spPr bwMode="auto">
          <a:xfrm>
            <a:off x="1843248" y="4437236"/>
            <a:ext cx="1223963" cy="1511300"/>
          </a:xfrm>
          <a:prstGeom prst="line">
            <a:avLst/>
          </a:prstGeom>
          <a:noFill/>
          <a:ln w="63500">
            <a:solidFill>
              <a:srgbClr val="00800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9" name="Line 8"/>
          <p:cNvSpPr>
            <a:spLocks noChangeShapeType="1"/>
          </p:cNvSpPr>
          <p:nvPr/>
        </p:nvSpPr>
        <p:spPr bwMode="auto">
          <a:xfrm>
            <a:off x="1125525" y="4437112"/>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10" name="Line 9"/>
          <p:cNvSpPr>
            <a:spLocks noChangeShapeType="1"/>
          </p:cNvSpPr>
          <p:nvPr/>
        </p:nvSpPr>
        <p:spPr bwMode="auto">
          <a:xfrm>
            <a:off x="1484300" y="4437112"/>
            <a:ext cx="1223962" cy="1511300"/>
          </a:xfrm>
          <a:prstGeom prst="line">
            <a:avLst/>
          </a:prstGeom>
          <a:noFill/>
          <a:ln w="63500">
            <a:solidFill>
              <a:srgbClr val="00B0F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11" name="Line 10"/>
          <p:cNvSpPr>
            <a:spLocks noChangeShapeType="1"/>
          </p:cNvSpPr>
          <p:nvPr/>
        </p:nvSpPr>
        <p:spPr bwMode="auto">
          <a:xfrm>
            <a:off x="2205025" y="4437112"/>
            <a:ext cx="1223962" cy="1511300"/>
          </a:xfrm>
          <a:prstGeom prst="line">
            <a:avLst/>
          </a:prstGeom>
          <a:noFill/>
          <a:ln w="63500">
            <a:solidFill>
              <a:srgbClr val="FFFF0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12" name="Line 12"/>
          <p:cNvSpPr>
            <a:spLocks noChangeShapeType="1"/>
          </p:cNvSpPr>
          <p:nvPr/>
        </p:nvSpPr>
        <p:spPr bwMode="auto">
          <a:xfrm flipV="1">
            <a:off x="2686309" y="4435524"/>
            <a:ext cx="1223963" cy="1512888"/>
          </a:xfrm>
          <a:prstGeom prst="line">
            <a:avLst/>
          </a:prstGeom>
          <a:noFill/>
          <a:ln w="50800">
            <a:solidFill>
              <a:srgbClr val="00B0F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13" name="Metin kutusu 12"/>
          <p:cNvSpPr txBox="1"/>
          <p:nvPr/>
        </p:nvSpPr>
        <p:spPr>
          <a:xfrm>
            <a:off x="3573450" y="3810472"/>
            <a:ext cx="2035099" cy="400110"/>
          </a:xfrm>
          <a:prstGeom prst="rect">
            <a:avLst/>
          </a:prstGeom>
          <a:noFill/>
        </p:spPr>
        <p:txBody>
          <a:bodyPr wrap="square" rtlCol="0">
            <a:spAutoFit/>
          </a:bodyPr>
          <a:lstStyle/>
          <a:p>
            <a:r>
              <a:rPr lang="tr-TR" sz="2000" b="1" dirty="0" smtClean="0">
                <a:solidFill>
                  <a:schemeClr val="bg1">
                    <a:lumMod val="95000"/>
                    <a:lumOff val="5000"/>
                  </a:schemeClr>
                </a:solidFill>
              </a:rPr>
              <a:t>mavi  görünür</a:t>
            </a:r>
            <a:endParaRPr lang="tr-TR" sz="2000" b="1" dirty="0">
              <a:solidFill>
                <a:schemeClr val="bg1">
                  <a:lumMod val="95000"/>
                  <a:lumOff val="5000"/>
                </a:schemeClr>
              </a:solidFill>
            </a:endParaRPr>
          </a:p>
        </p:txBody>
      </p:sp>
      <p:sp>
        <p:nvSpPr>
          <p:cNvPr id="14" name="Metin kutusu 13"/>
          <p:cNvSpPr txBox="1"/>
          <p:nvPr/>
        </p:nvSpPr>
        <p:spPr>
          <a:xfrm>
            <a:off x="1061579" y="3979232"/>
            <a:ext cx="1261020" cy="400110"/>
          </a:xfrm>
          <a:prstGeom prst="rect">
            <a:avLst/>
          </a:prstGeom>
          <a:noFill/>
        </p:spPr>
        <p:txBody>
          <a:bodyPr wrap="square" rtlCol="0">
            <a:spAutoFit/>
          </a:bodyPr>
          <a:lstStyle/>
          <a:p>
            <a:r>
              <a:rPr lang="tr-TR" sz="2000" b="1" dirty="0" smtClean="0">
                <a:solidFill>
                  <a:schemeClr val="bg1">
                    <a:lumMod val="95000"/>
                    <a:lumOff val="5000"/>
                  </a:schemeClr>
                </a:solidFill>
              </a:rPr>
              <a:t>beyaz ışık</a:t>
            </a:r>
            <a:endParaRPr lang="tr-TR" sz="2000" b="1" dirty="0">
              <a:solidFill>
                <a:schemeClr val="bg1">
                  <a:lumMod val="95000"/>
                  <a:lumOff val="5000"/>
                </a:schemeClr>
              </a:solidFill>
            </a:endParaRPr>
          </a:p>
        </p:txBody>
      </p:sp>
      <p:sp>
        <p:nvSpPr>
          <p:cNvPr id="6" name="Oval Belirtme Çizgisi 5"/>
          <p:cNvSpPr/>
          <p:nvPr/>
        </p:nvSpPr>
        <p:spPr>
          <a:xfrm>
            <a:off x="6084168" y="2132856"/>
            <a:ext cx="2520280" cy="93610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bg1">
                    <a:lumMod val="95000"/>
                    <a:lumOff val="5000"/>
                  </a:schemeClr>
                </a:solidFill>
              </a:rPr>
              <a:t>MAVİ GÖRÜNÜYOR</a:t>
            </a:r>
            <a:endParaRPr lang="tr-TR" dirty="0">
              <a:solidFill>
                <a:schemeClr val="bg1">
                  <a:lumMod val="95000"/>
                  <a:lumOff val="5000"/>
                </a:schemeClr>
              </a:solidFill>
            </a:endParaRPr>
          </a:p>
        </p:txBody>
      </p:sp>
      <p:sp>
        <p:nvSpPr>
          <p:cNvPr id="15" name="Metin kutusu 14"/>
          <p:cNvSpPr txBox="1"/>
          <p:nvPr/>
        </p:nvSpPr>
        <p:spPr>
          <a:xfrm>
            <a:off x="6948264" y="5007302"/>
            <a:ext cx="1296144" cy="369332"/>
          </a:xfrm>
          <a:prstGeom prst="rect">
            <a:avLst/>
          </a:prstGeom>
          <a:noFill/>
        </p:spPr>
        <p:txBody>
          <a:bodyPr wrap="square" rtlCol="0">
            <a:spAutoFit/>
          </a:bodyPr>
          <a:lstStyle/>
          <a:p>
            <a:r>
              <a:rPr lang="tr-TR" dirty="0" smtClean="0">
                <a:solidFill>
                  <a:schemeClr val="bg1">
                    <a:lumMod val="95000"/>
                    <a:lumOff val="5000"/>
                  </a:schemeClr>
                </a:solidFill>
              </a:rPr>
              <a:t>MEHMET</a:t>
            </a:r>
            <a:endParaRPr lang="tr-TR" dirty="0">
              <a:solidFill>
                <a:schemeClr val="bg1">
                  <a:lumMod val="95000"/>
                  <a:lumOff val="5000"/>
                </a:schemeClr>
              </a:solidFill>
            </a:endParaRPr>
          </a:p>
        </p:txBody>
      </p:sp>
    </p:spTree>
    <p:extLst>
      <p:ext uri="{BB962C8B-B14F-4D97-AF65-F5344CB8AC3E}">
        <p14:creationId xmlns:p14="http://schemas.microsoft.com/office/powerpoint/2010/main" xmlns="" val="41428224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3000"/>
                                        <p:tgtEl>
                                          <p:spTgt spid="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3000"/>
                                        <p:tgtEl>
                                          <p:spTgt spid="10"/>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3000"/>
                                        <p:tgtEl>
                                          <p:spTgt spid="8"/>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3000"/>
                                        <p:tgtEl>
                                          <p:spTgt spid="11"/>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3000"/>
                                        <p:tgtEl>
                                          <p:spTgt spid="12"/>
                                        </p:tgtEl>
                                      </p:cBhvr>
                                    </p:animEffect>
                                  </p:childTnLst>
                                </p:cTn>
                              </p:par>
                            </p:childTnLst>
                          </p:cTn>
                        </p:par>
                        <p:par>
                          <p:cTn id="21" fill="hold">
                            <p:stCondLst>
                              <p:cond delay="6000"/>
                            </p:stCondLst>
                            <p:childTnLst>
                              <p:par>
                                <p:cTn id="22" presetID="10"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332656"/>
            <a:ext cx="8229600" cy="1108720"/>
          </a:xfrm>
        </p:spPr>
        <p:txBody>
          <a:bodyPr>
            <a:normAutofit/>
          </a:bodyPr>
          <a:lstStyle/>
          <a:p>
            <a:r>
              <a:rPr lang="tr-TR" sz="3200" dirty="0" smtClean="0"/>
              <a:t>Bir cismin üzerine kendi renginde olan ışık düşürülürse cisim kendi renginde görülür.</a:t>
            </a:r>
            <a:endParaRPr lang="tr-TR" sz="3200"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95536" y="1700809"/>
            <a:ext cx="8443018" cy="4823538"/>
          </a:xfrm>
          <a:prstGeom prst="rect">
            <a:avLst/>
          </a:prstGeom>
        </p:spPr>
      </p:pic>
      <p:sp>
        <p:nvSpPr>
          <p:cNvPr id="5" name="Line 7"/>
          <p:cNvSpPr>
            <a:spLocks noChangeShapeType="1"/>
          </p:cNvSpPr>
          <p:nvPr/>
        </p:nvSpPr>
        <p:spPr bwMode="auto">
          <a:xfrm>
            <a:off x="1510812" y="4006254"/>
            <a:ext cx="1223963"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6" name="Line 8"/>
          <p:cNvSpPr>
            <a:spLocks noChangeShapeType="1"/>
          </p:cNvSpPr>
          <p:nvPr/>
        </p:nvSpPr>
        <p:spPr bwMode="auto">
          <a:xfrm>
            <a:off x="791675" y="4006254"/>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7" name="Line 9"/>
          <p:cNvSpPr>
            <a:spLocks noChangeShapeType="1"/>
          </p:cNvSpPr>
          <p:nvPr/>
        </p:nvSpPr>
        <p:spPr bwMode="auto">
          <a:xfrm>
            <a:off x="1150450" y="4006254"/>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8" name="Line 10"/>
          <p:cNvSpPr>
            <a:spLocks noChangeShapeType="1"/>
          </p:cNvSpPr>
          <p:nvPr/>
        </p:nvSpPr>
        <p:spPr bwMode="auto">
          <a:xfrm>
            <a:off x="1871175" y="4006254"/>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9" name="Line 12"/>
          <p:cNvSpPr>
            <a:spLocks noChangeShapeType="1"/>
          </p:cNvSpPr>
          <p:nvPr/>
        </p:nvSpPr>
        <p:spPr bwMode="auto">
          <a:xfrm flipV="1">
            <a:off x="2712823" y="3971006"/>
            <a:ext cx="1223963" cy="1512888"/>
          </a:xfrm>
          <a:prstGeom prst="line">
            <a:avLst/>
          </a:prstGeom>
          <a:noFill/>
          <a:ln w="50800">
            <a:solidFill>
              <a:srgbClr val="00B05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10" name="Metin kutusu 9"/>
          <p:cNvSpPr txBox="1"/>
          <p:nvPr/>
        </p:nvSpPr>
        <p:spPr>
          <a:xfrm>
            <a:off x="3239600" y="3379614"/>
            <a:ext cx="2035099" cy="369332"/>
          </a:xfrm>
          <a:prstGeom prst="rect">
            <a:avLst/>
          </a:prstGeom>
          <a:noFill/>
          <a:ln>
            <a:solidFill>
              <a:srgbClr val="00B050"/>
            </a:solidFill>
          </a:ln>
        </p:spPr>
        <p:txBody>
          <a:bodyPr wrap="square" rtlCol="0">
            <a:spAutoFit/>
          </a:bodyPr>
          <a:lstStyle/>
          <a:p>
            <a:r>
              <a:rPr lang="tr-TR" b="1" dirty="0" smtClean="0">
                <a:solidFill>
                  <a:schemeClr val="bg1">
                    <a:lumMod val="95000"/>
                    <a:lumOff val="5000"/>
                  </a:schemeClr>
                </a:solidFill>
              </a:rPr>
              <a:t>Yeşil  görünür</a:t>
            </a:r>
            <a:endParaRPr lang="tr-TR" b="1" dirty="0">
              <a:solidFill>
                <a:schemeClr val="bg1">
                  <a:lumMod val="95000"/>
                  <a:lumOff val="5000"/>
                </a:schemeClr>
              </a:solidFill>
            </a:endParaRPr>
          </a:p>
        </p:txBody>
      </p:sp>
      <p:sp>
        <p:nvSpPr>
          <p:cNvPr id="11" name="Metin kutusu 10"/>
          <p:cNvSpPr txBox="1"/>
          <p:nvPr/>
        </p:nvSpPr>
        <p:spPr>
          <a:xfrm>
            <a:off x="727729" y="3548374"/>
            <a:ext cx="1261020" cy="369332"/>
          </a:xfrm>
          <a:prstGeom prst="rect">
            <a:avLst/>
          </a:prstGeom>
          <a:noFill/>
          <a:ln>
            <a:solidFill>
              <a:srgbClr val="00B050"/>
            </a:solidFill>
          </a:ln>
        </p:spPr>
        <p:txBody>
          <a:bodyPr wrap="square" rtlCol="0">
            <a:spAutoFit/>
          </a:bodyPr>
          <a:lstStyle/>
          <a:p>
            <a:r>
              <a:rPr lang="tr-TR" b="1" dirty="0" smtClean="0">
                <a:solidFill>
                  <a:schemeClr val="bg1">
                    <a:lumMod val="95000"/>
                    <a:lumOff val="5000"/>
                  </a:schemeClr>
                </a:solidFill>
              </a:rPr>
              <a:t>yeşil ışık</a:t>
            </a:r>
            <a:endParaRPr lang="tr-TR" b="1" dirty="0">
              <a:solidFill>
                <a:schemeClr val="bg1">
                  <a:lumMod val="95000"/>
                  <a:lumOff val="5000"/>
                </a:schemeClr>
              </a:solidFill>
            </a:endParaRPr>
          </a:p>
        </p:txBody>
      </p:sp>
      <p:sp>
        <p:nvSpPr>
          <p:cNvPr id="12" name="Metin kutusu 11"/>
          <p:cNvSpPr txBox="1"/>
          <p:nvPr/>
        </p:nvSpPr>
        <p:spPr>
          <a:xfrm>
            <a:off x="7236296" y="4941168"/>
            <a:ext cx="1512168" cy="369332"/>
          </a:xfrm>
          <a:prstGeom prst="rect">
            <a:avLst/>
          </a:prstGeom>
          <a:noFill/>
        </p:spPr>
        <p:txBody>
          <a:bodyPr wrap="square" rtlCol="0">
            <a:spAutoFit/>
          </a:bodyPr>
          <a:lstStyle/>
          <a:p>
            <a:r>
              <a:rPr lang="tr-TR" dirty="0" smtClean="0">
                <a:solidFill>
                  <a:schemeClr val="bg1">
                    <a:lumMod val="95000"/>
                    <a:lumOff val="5000"/>
                  </a:schemeClr>
                </a:solidFill>
              </a:rPr>
              <a:t>MEHMET</a:t>
            </a:r>
            <a:endParaRPr lang="tr-TR" dirty="0">
              <a:solidFill>
                <a:schemeClr val="bg1">
                  <a:lumMod val="95000"/>
                  <a:lumOff val="5000"/>
                </a:schemeClr>
              </a:solidFill>
            </a:endParaRPr>
          </a:p>
        </p:txBody>
      </p:sp>
      <p:sp>
        <p:nvSpPr>
          <p:cNvPr id="13" name="Oval Belirtme Çizgisi 12"/>
          <p:cNvSpPr/>
          <p:nvPr/>
        </p:nvSpPr>
        <p:spPr>
          <a:xfrm>
            <a:off x="6372200" y="1988840"/>
            <a:ext cx="2466354" cy="1080120"/>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bg1">
                    <a:lumMod val="95000"/>
                    <a:lumOff val="5000"/>
                  </a:schemeClr>
                </a:solidFill>
              </a:rPr>
              <a:t>YEŞİL </a:t>
            </a:r>
          </a:p>
          <a:p>
            <a:pPr algn="ctr"/>
            <a:r>
              <a:rPr lang="tr-TR" dirty="0" smtClean="0">
                <a:solidFill>
                  <a:schemeClr val="bg1">
                    <a:lumMod val="95000"/>
                    <a:lumOff val="5000"/>
                  </a:schemeClr>
                </a:solidFill>
              </a:rPr>
              <a:t>GÖRÜNÜYOR</a:t>
            </a:r>
            <a:endParaRPr lang="tr-TR" dirty="0">
              <a:solidFill>
                <a:schemeClr val="bg1">
                  <a:lumMod val="95000"/>
                  <a:lumOff val="5000"/>
                </a:schemeClr>
              </a:solidFill>
            </a:endParaRPr>
          </a:p>
        </p:txBody>
      </p:sp>
    </p:spTree>
    <p:extLst>
      <p:ext uri="{BB962C8B-B14F-4D97-AF65-F5344CB8AC3E}">
        <p14:creationId xmlns:p14="http://schemas.microsoft.com/office/powerpoint/2010/main" xmlns="" val="2886137131"/>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300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3000"/>
                                        <p:tgtEl>
                                          <p:spTgt spid="7"/>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3000"/>
                                        <p:tgtEl>
                                          <p:spTgt spid="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3000"/>
                                        <p:tgtEl>
                                          <p:spTgt spid="8"/>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3000"/>
                                        <p:tgtEl>
                                          <p:spTgt spid="9"/>
                                        </p:tgtEl>
                                      </p:cBhvr>
                                    </p:animEffect>
                                  </p:childTnLst>
                                </p:cTn>
                              </p:par>
                            </p:childTnLst>
                          </p:cTn>
                        </p:par>
                        <p:par>
                          <p:cTn id="21" fill="hold">
                            <p:stCondLst>
                              <p:cond delay="600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smtClean="0"/>
              <a:t>Bir  maddenin üzerine düşen ışık ışınlarını üzerinde tutmasına </a:t>
            </a:r>
            <a:r>
              <a:rPr lang="tr-TR" dirty="0" err="1" smtClean="0">
                <a:solidFill>
                  <a:srgbClr val="FFFF00"/>
                </a:solidFill>
              </a:rPr>
              <a:t>Işıgın</a:t>
            </a:r>
            <a:r>
              <a:rPr lang="tr-TR" dirty="0" smtClean="0">
                <a:solidFill>
                  <a:srgbClr val="FFFF00"/>
                </a:solidFill>
              </a:rPr>
              <a:t> </a:t>
            </a:r>
            <a:r>
              <a:rPr lang="tr-TR" dirty="0" err="1" smtClean="0">
                <a:solidFill>
                  <a:srgbClr val="FFFF00"/>
                </a:solidFill>
              </a:rPr>
              <a:t>sogurulması</a:t>
            </a:r>
            <a:r>
              <a:rPr lang="tr-TR" dirty="0" smtClean="0">
                <a:solidFill>
                  <a:srgbClr val="FFFF00"/>
                </a:solidFill>
              </a:rPr>
              <a:t> </a:t>
            </a:r>
            <a:r>
              <a:rPr lang="tr-TR" dirty="0" smtClean="0"/>
              <a:t>denir.</a:t>
            </a:r>
          </a:p>
          <a:p>
            <a:r>
              <a:rPr lang="tr-TR" dirty="0" smtClean="0">
                <a:solidFill>
                  <a:schemeClr val="tx1"/>
                </a:solidFill>
              </a:rPr>
              <a:t>Işığı soğuran maddelerin sıcaklığı artar.</a:t>
            </a:r>
          </a:p>
          <a:p>
            <a:r>
              <a:rPr lang="tr-TR" dirty="0">
                <a:solidFill>
                  <a:schemeClr val="tx1"/>
                </a:solidFill>
              </a:rPr>
              <a:t>Işık bir enerji çeşididir. Güneş ışığının enerji taşıdığını biliyoruz. Bu yüzden üzerine ışık düzen cisimlerde enerji artışı gerçekleşir. Bu da genellikle ısınma şeklinde görülür.</a:t>
            </a:r>
          </a:p>
          <a:p>
            <a:r>
              <a:rPr lang="tr-TR" dirty="0" smtClean="0">
                <a:solidFill>
                  <a:schemeClr val="tx1"/>
                </a:solidFill>
              </a:rPr>
              <a:t>Koyu </a:t>
            </a:r>
            <a:r>
              <a:rPr lang="tr-TR" dirty="0">
                <a:solidFill>
                  <a:schemeClr val="tx1"/>
                </a:solidFill>
              </a:rPr>
              <a:t>cisimlerde ışığın çoğunun tutulduğunu yani soğurulduğunu, açık renkli cisimlerde ise ışığın daha çok </a:t>
            </a:r>
            <a:r>
              <a:rPr lang="tr-TR" dirty="0" smtClean="0">
                <a:solidFill>
                  <a:schemeClr val="tx1"/>
                </a:solidFill>
              </a:rPr>
              <a:t>yansıtıldığı görülür.</a:t>
            </a:r>
          </a:p>
          <a:p>
            <a:endParaRPr lang="tr-TR" dirty="0">
              <a:solidFill>
                <a:schemeClr val="tx1"/>
              </a:solidFill>
            </a:endParaRPr>
          </a:p>
        </p:txBody>
      </p:sp>
      <p:sp>
        <p:nvSpPr>
          <p:cNvPr id="4" name="Dikdörtgen 3"/>
          <p:cNvSpPr/>
          <p:nvPr/>
        </p:nvSpPr>
        <p:spPr>
          <a:xfrm>
            <a:off x="1155267" y="332656"/>
            <a:ext cx="6833474"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IŞIĞIN SOĞURULMASI</a:t>
            </a:r>
            <a:endParaRPr lang="tr-TR"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96136" y="5373216"/>
            <a:ext cx="1593358" cy="10251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34014" y="5373216"/>
            <a:ext cx="1562122" cy="10251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60573" y="403796"/>
            <a:ext cx="781050" cy="781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01192977"/>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332656"/>
            <a:ext cx="8229600" cy="1036712"/>
          </a:xfrm>
        </p:spPr>
        <p:txBody>
          <a:bodyPr>
            <a:noAutofit/>
          </a:bodyPr>
          <a:lstStyle/>
          <a:p>
            <a:r>
              <a:rPr lang="tr-TR" sz="3200" dirty="0" smtClean="0"/>
              <a:t>Beyaz bir cismin üzerine renkli ışık gönderilirse cisim gönderilen ışığın renginde görünür.</a:t>
            </a:r>
            <a:endParaRPr lang="tr-TR" sz="3200"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95536" y="1556793"/>
            <a:ext cx="8424936" cy="4977878"/>
          </a:xfrm>
          <a:prstGeom prst="rect">
            <a:avLst/>
          </a:prstGeom>
        </p:spPr>
      </p:pic>
      <p:sp>
        <p:nvSpPr>
          <p:cNvPr id="5" name="Line 7"/>
          <p:cNvSpPr>
            <a:spLocks noChangeShapeType="1"/>
          </p:cNvSpPr>
          <p:nvPr/>
        </p:nvSpPr>
        <p:spPr bwMode="auto">
          <a:xfrm>
            <a:off x="1828295" y="4045732"/>
            <a:ext cx="1223963"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6" name="Line 8"/>
          <p:cNvSpPr>
            <a:spLocks noChangeShapeType="1"/>
          </p:cNvSpPr>
          <p:nvPr/>
        </p:nvSpPr>
        <p:spPr bwMode="auto">
          <a:xfrm>
            <a:off x="1109158" y="4045732"/>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7" name="Line 9"/>
          <p:cNvSpPr>
            <a:spLocks noChangeShapeType="1"/>
          </p:cNvSpPr>
          <p:nvPr/>
        </p:nvSpPr>
        <p:spPr bwMode="auto">
          <a:xfrm>
            <a:off x="1467933" y="4045732"/>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8" name="Line 10"/>
          <p:cNvSpPr>
            <a:spLocks noChangeShapeType="1"/>
          </p:cNvSpPr>
          <p:nvPr/>
        </p:nvSpPr>
        <p:spPr bwMode="auto">
          <a:xfrm>
            <a:off x="2188658" y="4045732"/>
            <a:ext cx="1223962" cy="1511300"/>
          </a:xfrm>
          <a:prstGeom prst="line">
            <a:avLst/>
          </a:prstGeom>
          <a:noFill/>
          <a:ln w="63500">
            <a:solidFill>
              <a:srgbClr val="00B05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9" name="Line 11"/>
          <p:cNvSpPr>
            <a:spLocks noChangeShapeType="1"/>
          </p:cNvSpPr>
          <p:nvPr/>
        </p:nvSpPr>
        <p:spPr bwMode="auto">
          <a:xfrm flipV="1">
            <a:off x="3052258" y="4045732"/>
            <a:ext cx="1223962" cy="1512888"/>
          </a:xfrm>
          <a:prstGeom prst="line">
            <a:avLst/>
          </a:prstGeom>
          <a:noFill/>
          <a:ln w="50800">
            <a:solidFill>
              <a:srgbClr val="00B05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10" name="Line 12"/>
          <p:cNvSpPr>
            <a:spLocks noChangeShapeType="1"/>
          </p:cNvSpPr>
          <p:nvPr/>
        </p:nvSpPr>
        <p:spPr bwMode="auto">
          <a:xfrm flipV="1">
            <a:off x="2333120" y="4045732"/>
            <a:ext cx="1223963" cy="1512888"/>
          </a:xfrm>
          <a:prstGeom prst="line">
            <a:avLst/>
          </a:prstGeom>
          <a:noFill/>
          <a:ln w="50800">
            <a:solidFill>
              <a:srgbClr val="00B05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11" name="Line 13"/>
          <p:cNvSpPr>
            <a:spLocks noChangeShapeType="1"/>
          </p:cNvSpPr>
          <p:nvPr/>
        </p:nvSpPr>
        <p:spPr bwMode="auto">
          <a:xfrm flipV="1">
            <a:off x="2693483" y="4045732"/>
            <a:ext cx="1223962" cy="1512888"/>
          </a:xfrm>
          <a:prstGeom prst="line">
            <a:avLst/>
          </a:prstGeom>
          <a:noFill/>
          <a:ln w="50800">
            <a:solidFill>
              <a:srgbClr val="00B05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12" name="Line 14"/>
          <p:cNvSpPr>
            <a:spLocks noChangeShapeType="1"/>
          </p:cNvSpPr>
          <p:nvPr/>
        </p:nvSpPr>
        <p:spPr bwMode="auto">
          <a:xfrm flipV="1">
            <a:off x="3412620" y="4045732"/>
            <a:ext cx="1223963" cy="1512888"/>
          </a:xfrm>
          <a:prstGeom prst="line">
            <a:avLst/>
          </a:prstGeom>
          <a:noFill/>
          <a:ln w="50800">
            <a:solidFill>
              <a:srgbClr val="00B05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13" name="Metin kutusu 12"/>
          <p:cNvSpPr txBox="1"/>
          <p:nvPr/>
        </p:nvSpPr>
        <p:spPr>
          <a:xfrm>
            <a:off x="816438" y="3438310"/>
            <a:ext cx="1261020" cy="369332"/>
          </a:xfrm>
          <a:prstGeom prst="rect">
            <a:avLst/>
          </a:prstGeom>
          <a:noFill/>
        </p:spPr>
        <p:txBody>
          <a:bodyPr wrap="square" rtlCol="0">
            <a:spAutoFit/>
          </a:bodyPr>
          <a:lstStyle/>
          <a:p>
            <a:r>
              <a:rPr lang="tr-TR" b="1" dirty="0" smtClean="0">
                <a:solidFill>
                  <a:schemeClr val="bg1">
                    <a:lumMod val="95000"/>
                    <a:lumOff val="5000"/>
                  </a:schemeClr>
                </a:solidFill>
              </a:rPr>
              <a:t>Yeşil  ışık</a:t>
            </a:r>
            <a:endParaRPr lang="tr-TR" b="1" dirty="0">
              <a:solidFill>
                <a:schemeClr val="bg1">
                  <a:lumMod val="95000"/>
                  <a:lumOff val="5000"/>
                </a:schemeClr>
              </a:solidFill>
            </a:endParaRPr>
          </a:p>
        </p:txBody>
      </p:sp>
      <p:sp>
        <p:nvSpPr>
          <p:cNvPr id="14" name="Metin kutusu 13"/>
          <p:cNvSpPr txBox="1"/>
          <p:nvPr/>
        </p:nvSpPr>
        <p:spPr>
          <a:xfrm>
            <a:off x="3456909" y="3631523"/>
            <a:ext cx="1638622" cy="369332"/>
          </a:xfrm>
          <a:prstGeom prst="rect">
            <a:avLst/>
          </a:prstGeom>
          <a:noFill/>
        </p:spPr>
        <p:txBody>
          <a:bodyPr wrap="square" rtlCol="0">
            <a:spAutoFit/>
          </a:bodyPr>
          <a:lstStyle/>
          <a:p>
            <a:r>
              <a:rPr lang="tr-TR" b="1" dirty="0" smtClean="0">
                <a:solidFill>
                  <a:schemeClr val="bg1">
                    <a:lumMod val="95000"/>
                    <a:lumOff val="5000"/>
                  </a:schemeClr>
                </a:solidFill>
              </a:rPr>
              <a:t>Yeşil görünür</a:t>
            </a:r>
            <a:endParaRPr lang="tr-TR" b="1" dirty="0">
              <a:solidFill>
                <a:schemeClr val="bg1">
                  <a:lumMod val="95000"/>
                  <a:lumOff val="5000"/>
                </a:schemeClr>
              </a:solidFill>
            </a:endParaRPr>
          </a:p>
        </p:txBody>
      </p:sp>
      <p:sp>
        <p:nvSpPr>
          <p:cNvPr id="15" name="Metin kutusu 14"/>
          <p:cNvSpPr txBox="1"/>
          <p:nvPr/>
        </p:nvSpPr>
        <p:spPr>
          <a:xfrm>
            <a:off x="7164288" y="4801382"/>
            <a:ext cx="1512168" cy="369332"/>
          </a:xfrm>
          <a:prstGeom prst="rect">
            <a:avLst/>
          </a:prstGeom>
          <a:noFill/>
        </p:spPr>
        <p:txBody>
          <a:bodyPr wrap="square" rtlCol="0">
            <a:spAutoFit/>
          </a:bodyPr>
          <a:lstStyle/>
          <a:p>
            <a:r>
              <a:rPr lang="tr-TR" dirty="0" smtClean="0">
                <a:solidFill>
                  <a:schemeClr val="bg1">
                    <a:lumMod val="95000"/>
                    <a:lumOff val="5000"/>
                  </a:schemeClr>
                </a:solidFill>
              </a:rPr>
              <a:t>MEHMET</a:t>
            </a:r>
            <a:endParaRPr lang="tr-TR" dirty="0">
              <a:solidFill>
                <a:schemeClr val="bg1">
                  <a:lumMod val="95000"/>
                  <a:lumOff val="5000"/>
                </a:schemeClr>
              </a:solidFill>
            </a:endParaRPr>
          </a:p>
        </p:txBody>
      </p:sp>
      <p:sp>
        <p:nvSpPr>
          <p:cNvPr id="16" name="Oval Belirtme Çizgisi 15"/>
          <p:cNvSpPr/>
          <p:nvPr/>
        </p:nvSpPr>
        <p:spPr>
          <a:xfrm>
            <a:off x="5868144" y="1844824"/>
            <a:ext cx="2808312" cy="129614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bg1">
                    <a:lumMod val="95000"/>
                    <a:lumOff val="5000"/>
                  </a:schemeClr>
                </a:solidFill>
              </a:rPr>
              <a:t>YEŞİL</a:t>
            </a:r>
          </a:p>
          <a:p>
            <a:pPr algn="ctr"/>
            <a:r>
              <a:rPr lang="tr-TR" dirty="0" smtClean="0">
                <a:solidFill>
                  <a:schemeClr val="bg1">
                    <a:lumMod val="95000"/>
                    <a:lumOff val="5000"/>
                  </a:schemeClr>
                </a:solidFill>
              </a:rPr>
              <a:t>GÖRÜNÜYOR</a:t>
            </a:r>
            <a:endParaRPr lang="tr-TR" dirty="0">
              <a:solidFill>
                <a:schemeClr val="bg1">
                  <a:lumMod val="95000"/>
                  <a:lumOff val="5000"/>
                </a:schemeClr>
              </a:solidFill>
            </a:endParaRPr>
          </a:p>
        </p:txBody>
      </p:sp>
    </p:spTree>
    <p:extLst>
      <p:ext uri="{BB962C8B-B14F-4D97-AF65-F5344CB8AC3E}">
        <p14:creationId xmlns:p14="http://schemas.microsoft.com/office/powerpoint/2010/main" xmlns="" val="4087233334"/>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3000"/>
                                        <p:tgtEl>
                                          <p:spTgt spid="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3000"/>
                                        <p:tgtEl>
                                          <p:spTgt spid="7"/>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3000"/>
                                        <p:tgtEl>
                                          <p:spTgt spid="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3000"/>
                                        <p:tgtEl>
                                          <p:spTgt spid="8"/>
                                        </p:tgtEl>
                                      </p:cBhvr>
                                    </p:animEffect>
                                  </p:childTnLst>
                                </p:cTn>
                              </p:par>
                            </p:childTnLst>
                          </p:cTn>
                        </p:par>
                        <p:par>
                          <p:cTn id="17" fill="hold">
                            <p:stCondLst>
                              <p:cond delay="3000"/>
                            </p:stCondLst>
                            <p:childTnLst>
                              <p:par>
                                <p:cTn id="18" presetID="22" presetClass="entr" presetSubtype="4"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30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3000"/>
                                        <p:tgtEl>
                                          <p:spTgt spid="11"/>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3000"/>
                                        <p:tgtEl>
                                          <p:spTgt spid="9"/>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down)">
                                      <p:cBhvr>
                                        <p:cTn id="29" dur="3000"/>
                                        <p:tgtEl>
                                          <p:spTgt spid="12"/>
                                        </p:tgtEl>
                                      </p:cBhvr>
                                    </p:animEffect>
                                  </p:childTnLst>
                                </p:cTn>
                              </p:par>
                            </p:childTnLst>
                          </p:cTn>
                        </p:par>
                        <p:par>
                          <p:cTn id="30" fill="hold">
                            <p:stCondLst>
                              <p:cond delay="600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Resim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1520" y="1412776"/>
            <a:ext cx="8640960" cy="5184576"/>
          </a:xfrm>
          <a:prstGeom prst="rect">
            <a:avLst/>
          </a:prstGeom>
        </p:spPr>
      </p:pic>
      <p:sp>
        <p:nvSpPr>
          <p:cNvPr id="3" name="İçerik Yer Tutucusu 2"/>
          <p:cNvSpPr>
            <a:spLocks noGrp="1"/>
          </p:cNvSpPr>
          <p:nvPr>
            <p:ph idx="1"/>
          </p:nvPr>
        </p:nvSpPr>
        <p:spPr>
          <a:xfrm>
            <a:off x="467544" y="476673"/>
            <a:ext cx="8229600" cy="1224136"/>
          </a:xfrm>
        </p:spPr>
        <p:txBody>
          <a:bodyPr/>
          <a:lstStyle/>
          <a:p>
            <a:r>
              <a:rPr lang="tr-TR" dirty="0" smtClean="0"/>
              <a:t>Ana renkteki bir cisim üzerine, başka bir ana renkteki ışık gönderilirse cisim hiçbir rengi yansıtmaz ve siyah görünür.</a:t>
            </a:r>
            <a:endParaRPr lang="tr-TR" dirty="0"/>
          </a:p>
        </p:txBody>
      </p:sp>
      <p:sp>
        <p:nvSpPr>
          <p:cNvPr id="4" name="Line 7"/>
          <p:cNvSpPr>
            <a:spLocks noChangeShapeType="1"/>
          </p:cNvSpPr>
          <p:nvPr/>
        </p:nvSpPr>
        <p:spPr bwMode="auto">
          <a:xfrm>
            <a:off x="1585439" y="3956000"/>
            <a:ext cx="1223963"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5" name="Line 8"/>
          <p:cNvSpPr>
            <a:spLocks noChangeShapeType="1"/>
          </p:cNvSpPr>
          <p:nvPr/>
        </p:nvSpPr>
        <p:spPr bwMode="auto">
          <a:xfrm>
            <a:off x="1395580" y="4100016"/>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6" name="Line 9"/>
          <p:cNvSpPr>
            <a:spLocks noChangeShapeType="1"/>
          </p:cNvSpPr>
          <p:nvPr/>
        </p:nvSpPr>
        <p:spPr bwMode="auto">
          <a:xfrm>
            <a:off x="1112359" y="4100016"/>
            <a:ext cx="1223962" cy="1511300"/>
          </a:xfrm>
          <a:prstGeom prst="line">
            <a:avLst/>
          </a:prstGeom>
          <a:noFill/>
          <a:ln w="63500">
            <a:solidFill>
              <a:srgbClr val="FF0000"/>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7" name="Line 10"/>
          <p:cNvSpPr>
            <a:spLocks noChangeShapeType="1"/>
          </p:cNvSpPr>
          <p:nvPr/>
        </p:nvSpPr>
        <p:spPr bwMode="auto">
          <a:xfrm flipV="1">
            <a:off x="3016295" y="3931828"/>
            <a:ext cx="783158" cy="1559644"/>
          </a:xfrm>
          <a:prstGeom prst="line">
            <a:avLst/>
          </a:prstGeom>
          <a:noFill/>
          <a:ln w="63500">
            <a:solidFill>
              <a:schemeClr val="bg1"/>
            </a:solidFill>
            <a:round/>
            <a:headEnd type="none" w="sm" len="sm"/>
            <a:tailEnd type="triangl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tr-TR"/>
          </a:p>
        </p:txBody>
      </p:sp>
      <p:sp>
        <p:nvSpPr>
          <p:cNvPr id="8" name="Metin kutusu 7"/>
          <p:cNvSpPr txBox="1"/>
          <p:nvPr/>
        </p:nvSpPr>
        <p:spPr>
          <a:xfrm>
            <a:off x="3016295" y="2896592"/>
            <a:ext cx="2035099" cy="369332"/>
          </a:xfrm>
          <a:prstGeom prst="rect">
            <a:avLst/>
          </a:prstGeom>
          <a:noFill/>
        </p:spPr>
        <p:txBody>
          <a:bodyPr wrap="square" rtlCol="0">
            <a:spAutoFit/>
          </a:bodyPr>
          <a:lstStyle/>
          <a:p>
            <a:r>
              <a:rPr lang="tr-TR" b="1" dirty="0" smtClean="0">
                <a:solidFill>
                  <a:schemeClr val="bg1">
                    <a:lumMod val="95000"/>
                    <a:lumOff val="5000"/>
                  </a:schemeClr>
                </a:solidFill>
              </a:rPr>
              <a:t>Siyah</a:t>
            </a:r>
            <a:r>
              <a:rPr lang="tr-TR" b="1" dirty="0" smtClean="0"/>
              <a:t> </a:t>
            </a:r>
            <a:r>
              <a:rPr lang="tr-TR" b="1" dirty="0" smtClean="0">
                <a:solidFill>
                  <a:schemeClr val="bg1">
                    <a:lumMod val="95000"/>
                    <a:lumOff val="5000"/>
                  </a:schemeClr>
                </a:solidFill>
              </a:rPr>
              <a:t>görünür</a:t>
            </a:r>
            <a:endParaRPr lang="tr-TR" b="1" dirty="0">
              <a:solidFill>
                <a:schemeClr val="bg1">
                  <a:lumMod val="95000"/>
                  <a:lumOff val="5000"/>
                </a:schemeClr>
              </a:solidFill>
            </a:endParaRPr>
          </a:p>
        </p:txBody>
      </p:sp>
      <p:sp>
        <p:nvSpPr>
          <p:cNvPr id="9" name="Metin kutusu 8"/>
          <p:cNvSpPr txBox="1"/>
          <p:nvPr/>
        </p:nvSpPr>
        <p:spPr>
          <a:xfrm>
            <a:off x="531310" y="2947888"/>
            <a:ext cx="1728539" cy="369332"/>
          </a:xfrm>
          <a:prstGeom prst="rect">
            <a:avLst/>
          </a:prstGeom>
          <a:noFill/>
        </p:spPr>
        <p:txBody>
          <a:bodyPr wrap="square" rtlCol="0">
            <a:spAutoFit/>
          </a:bodyPr>
          <a:lstStyle/>
          <a:p>
            <a:r>
              <a:rPr lang="tr-TR" b="1" dirty="0" smtClean="0">
                <a:solidFill>
                  <a:schemeClr val="bg1">
                    <a:lumMod val="95000"/>
                    <a:lumOff val="5000"/>
                  </a:schemeClr>
                </a:solidFill>
              </a:rPr>
              <a:t>Kırmızı Işık</a:t>
            </a:r>
            <a:endParaRPr lang="tr-TR" b="1" dirty="0">
              <a:solidFill>
                <a:schemeClr val="bg1">
                  <a:lumMod val="95000"/>
                  <a:lumOff val="5000"/>
                </a:schemeClr>
              </a:solidFill>
            </a:endParaRPr>
          </a:p>
        </p:txBody>
      </p:sp>
      <p:sp>
        <p:nvSpPr>
          <p:cNvPr id="12" name="Metin kutusu 11"/>
          <p:cNvSpPr txBox="1"/>
          <p:nvPr/>
        </p:nvSpPr>
        <p:spPr>
          <a:xfrm>
            <a:off x="7380312" y="4855666"/>
            <a:ext cx="1512168" cy="369332"/>
          </a:xfrm>
          <a:prstGeom prst="rect">
            <a:avLst/>
          </a:prstGeom>
          <a:noFill/>
        </p:spPr>
        <p:txBody>
          <a:bodyPr wrap="square" rtlCol="0">
            <a:spAutoFit/>
          </a:bodyPr>
          <a:lstStyle/>
          <a:p>
            <a:r>
              <a:rPr lang="tr-TR" dirty="0" smtClean="0">
                <a:solidFill>
                  <a:schemeClr val="bg1">
                    <a:lumMod val="95000"/>
                    <a:lumOff val="5000"/>
                  </a:schemeClr>
                </a:solidFill>
              </a:rPr>
              <a:t>MEHMET</a:t>
            </a:r>
            <a:endParaRPr lang="tr-TR" dirty="0">
              <a:solidFill>
                <a:schemeClr val="bg1">
                  <a:lumMod val="95000"/>
                  <a:lumOff val="5000"/>
                </a:schemeClr>
              </a:solidFill>
            </a:endParaRPr>
          </a:p>
        </p:txBody>
      </p:sp>
      <p:sp>
        <p:nvSpPr>
          <p:cNvPr id="13" name="Oval Belirtme Çizgisi 12"/>
          <p:cNvSpPr/>
          <p:nvPr/>
        </p:nvSpPr>
        <p:spPr>
          <a:xfrm>
            <a:off x="5940152" y="1412776"/>
            <a:ext cx="2808312" cy="1359738"/>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bg1">
                    <a:lumMod val="95000"/>
                    <a:lumOff val="5000"/>
                  </a:schemeClr>
                </a:solidFill>
              </a:rPr>
              <a:t>SİYAH</a:t>
            </a:r>
          </a:p>
          <a:p>
            <a:pPr algn="ctr"/>
            <a:r>
              <a:rPr lang="tr-TR" dirty="0" smtClean="0">
                <a:solidFill>
                  <a:schemeClr val="bg1">
                    <a:lumMod val="95000"/>
                    <a:lumOff val="5000"/>
                  </a:schemeClr>
                </a:solidFill>
              </a:rPr>
              <a:t>GÖRÜNÜYOR</a:t>
            </a:r>
            <a:endParaRPr lang="tr-TR" dirty="0">
              <a:solidFill>
                <a:schemeClr val="bg1">
                  <a:lumMod val="95000"/>
                  <a:lumOff val="5000"/>
                </a:schemeClr>
              </a:solidFill>
            </a:endParaRPr>
          </a:p>
        </p:txBody>
      </p:sp>
    </p:spTree>
    <p:extLst>
      <p:ext uri="{BB962C8B-B14F-4D97-AF65-F5344CB8AC3E}">
        <p14:creationId xmlns:p14="http://schemas.microsoft.com/office/powerpoint/2010/main" xmlns="" val="2420604678"/>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755576" y="1340768"/>
            <a:ext cx="5392823" cy="175432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SON</a:t>
            </a:r>
          </a:p>
          <a:p>
            <a:pPr algn="ctr"/>
            <a:r>
              <a:rPr lang="tr-TR"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İYİ DERSLER </a:t>
            </a:r>
            <a:r>
              <a:rPr lang="tr-TR"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sym typeface="Wingdings" pitchFamily="2" charset="2"/>
              </a:rPr>
              <a:t></a:t>
            </a:r>
            <a:endParaRPr lang="tr-TR"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2" name="Metin kutusu 1"/>
          <p:cNvSpPr txBox="1"/>
          <p:nvPr/>
        </p:nvSpPr>
        <p:spPr>
          <a:xfrm>
            <a:off x="2771800" y="5589240"/>
            <a:ext cx="3240360" cy="369332"/>
          </a:xfrm>
          <a:prstGeom prst="rect">
            <a:avLst/>
          </a:prstGeom>
          <a:noFill/>
        </p:spPr>
        <p:txBody>
          <a:bodyPr wrap="square" rtlCol="0">
            <a:spAutoFit/>
          </a:bodyPr>
          <a:lstStyle/>
          <a:p>
            <a:pPr algn="ctr"/>
            <a:r>
              <a:rPr lang="tr-TR" dirty="0" smtClean="0"/>
              <a:t> </a:t>
            </a:r>
            <a:endParaRPr lang="tr-TR" dirty="0"/>
          </a:p>
        </p:txBody>
      </p:sp>
    </p:spTree>
    <p:extLst>
      <p:ext uri="{BB962C8B-B14F-4D97-AF65-F5344CB8AC3E}">
        <p14:creationId xmlns:p14="http://schemas.microsoft.com/office/powerpoint/2010/main" xmlns="" val="414686915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581128"/>
            <a:ext cx="8229600" cy="1800200"/>
          </a:xfrm>
        </p:spPr>
        <p:txBody>
          <a:bodyPr>
            <a:normAutofit lnSpcReduction="10000"/>
          </a:bodyPr>
          <a:lstStyle/>
          <a:p>
            <a:r>
              <a:rPr lang="tr-TR" dirty="0">
                <a:solidFill>
                  <a:schemeClr val="tx1"/>
                </a:solidFill>
              </a:rPr>
              <a:t>Yukarıdaki şekli incelediğimizde koyu cisimlerde ışığın çoğunun tutulduğunu yani soğurulduğunu, açık renkli cisimlerde ise ışığın daha çok yansıtıldığını görüyoruz.</a:t>
            </a:r>
            <a:br>
              <a:rPr lang="tr-TR" dirty="0">
                <a:solidFill>
                  <a:schemeClr val="tx1"/>
                </a:solidFill>
              </a:rPr>
            </a:br>
            <a:r>
              <a:rPr lang="tr-TR" dirty="0">
                <a:solidFill>
                  <a:schemeClr val="tx1"/>
                </a:solidFill>
              </a:rPr>
              <a:t>Işık Koyu renkli cisimlerde daha çok soğurulur. Bu yüzden koyu renkli cisimler daha çok ısınır.</a:t>
            </a:r>
          </a:p>
        </p:txBody>
      </p:sp>
      <p:sp>
        <p:nvSpPr>
          <p:cNvPr id="5" name="Dikdörtgen 4"/>
          <p:cNvSpPr/>
          <p:nvPr/>
        </p:nvSpPr>
        <p:spPr>
          <a:xfrm>
            <a:off x="1187624" y="332656"/>
            <a:ext cx="6833474"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IŞIĞIN SOĞURULMASI</a:t>
            </a: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55263" y="1401665"/>
            <a:ext cx="6833474" cy="30408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1040" y="403796"/>
            <a:ext cx="781050" cy="781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90827746"/>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89561" y="4293096"/>
            <a:ext cx="8229600" cy="1728192"/>
          </a:xfrm>
        </p:spPr>
        <p:txBody>
          <a:bodyPr>
            <a:noAutofit/>
          </a:bodyPr>
          <a:lstStyle/>
          <a:p>
            <a:r>
              <a:rPr lang="tr-TR" sz="2800" dirty="0">
                <a:solidFill>
                  <a:schemeClr val="tx1"/>
                </a:solidFill>
              </a:rPr>
              <a:t>Büyük boyutlu uydu antenleri hep açık renkli yapılırlar. Bu sayede ışığı daha az soğururlar ve aşırı ısınmazlar. Eğer siyah renkli uydu antenleri üretilseydi zamanla ısıya dayanamaz ve bozulurlardı.</a:t>
            </a:r>
          </a:p>
          <a:p>
            <a:pPr algn="ctr"/>
            <a:r>
              <a:rPr lang="tr-TR" sz="2800" dirty="0"/>
              <a:t/>
            </a:r>
            <a:br>
              <a:rPr lang="tr-TR" sz="2800" dirty="0"/>
            </a:br>
            <a:endParaRPr lang="tr-TR" sz="2800" dirty="0"/>
          </a:p>
        </p:txBody>
      </p:sp>
      <p:sp>
        <p:nvSpPr>
          <p:cNvPr id="4" name="Dikdörtgen 3"/>
          <p:cNvSpPr/>
          <p:nvPr/>
        </p:nvSpPr>
        <p:spPr>
          <a:xfrm>
            <a:off x="1187624" y="332656"/>
            <a:ext cx="6833474"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IŞIĞIN SOĞURULMASI</a:t>
            </a: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87624" y="1255986"/>
            <a:ext cx="6833474" cy="25967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9753" y="474936"/>
            <a:ext cx="781050" cy="781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00859868"/>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499992" y="1955081"/>
            <a:ext cx="4186808" cy="4525963"/>
          </a:xfrm>
        </p:spPr>
        <p:txBody>
          <a:bodyPr>
            <a:noAutofit/>
          </a:bodyPr>
          <a:lstStyle/>
          <a:p>
            <a:r>
              <a:rPr lang="tr-TR" dirty="0"/>
              <a:t>Benzer bir durum yanda gördüğümüz cisimler için de geçerlidir. Biri siyah diğeri beyaz iki sürahinin içine birer termometre yerleştirip bir süre güneş ışığı altında beklettiğimizde siyah sürahideki termometrenin daha yüksek bir değer ölçtüğünü görürüz.</a:t>
            </a: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1700808"/>
            <a:ext cx="4032448" cy="46085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79463" y="332656"/>
            <a:ext cx="7583487" cy="1622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1520" y="620688"/>
            <a:ext cx="781050" cy="781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492126377"/>
      </p:ext>
    </p:extLst>
  </p:cSld>
  <p:clrMapOvr>
    <a:masterClrMapping/>
  </p:clrMapOvr>
  <mc:AlternateContent xmlns:mc="http://schemas.openxmlformats.org/markup-compatibility/2006">
    <mc:Choice xmlns:p14="http://schemas.microsoft.com/office/powerpoint/2010/main" xmlns=""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131840" y="1547364"/>
            <a:ext cx="5592830" cy="4977980"/>
          </a:xfrm>
        </p:spPr>
        <p:txBody>
          <a:bodyPr>
            <a:normAutofit lnSpcReduction="10000"/>
          </a:bodyPr>
          <a:lstStyle/>
          <a:p>
            <a:r>
              <a:rPr lang="tr-TR" dirty="0">
                <a:solidFill>
                  <a:schemeClr val="tx1"/>
                </a:solidFill>
              </a:rPr>
              <a:t>Güneş ışığını doğrudan alan bütün cisimler de sıcaklık artışı gözlenir. Işık etkisiyle cisimlerin sıcaklığının artması ışığın bir enerji şekli olduğunu gösterir</a:t>
            </a:r>
            <a:r>
              <a:rPr lang="tr-TR" dirty="0" smtClean="0">
                <a:solidFill>
                  <a:schemeClr val="tx1"/>
                </a:solidFill>
              </a:rPr>
              <a:t>.</a:t>
            </a:r>
            <a:endParaRPr lang="tr-TR" dirty="0">
              <a:solidFill>
                <a:schemeClr val="tx1"/>
              </a:solidFill>
            </a:endParaRPr>
          </a:p>
          <a:p>
            <a:r>
              <a:rPr lang="tr-TR" dirty="0"/>
              <a:t>Evlerin ısıtılmasında, seracılıkta, içme suyu elde edilmesinde, sıcak su elde edilmesinde, deniz suyunun tatlı suya dönüştürülmesinde, güneş ocaklarında yemek pişirilmesinde, gıda, kimya, seramik, kâğıt, tekstil ve deri sanayinde, elektrik enerjisi üretilmesi için güneş pillerinin kullanılmasında güneş ışığının soğurulması sayesinde elde edilen enerji kullanılır.</a:t>
            </a:r>
          </a:p>
          <a:p>
            <a:endParaRPr lang="tr-TR" dirty="0"/>
          </a:p>
        </p:txBody>
      </p:sp>
      <p:sp>
        <p:nvSpPr>
          <p:cNvPr id="5" name="Dikdörtgen 4"/>
          <p:cNvSpPr/>
          <p:nvPr/>
        </p:nvSpPr>
        <p:spPr>
          <a:xfrm>
            <a:off x="1037853" y="404664"/>
            <a:ext cx="7109640"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IŞIK BİR ENERJİ MİDİR?</a:t>
            </a:r>
            <a:endParaRPr lang="tr-TR"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0130" y="1556792"/>
            <a:ext cx="2543678" cy="43924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1316" y="471644"/>
            <a:ext cx="781050" cy="781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68210991"/>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499992" y="1600200"/>
            <a:ext cx="4186808" cy="4525963"/>
          </a:xfrm>
        </p:spPr>
        <p:txBody>
          <a:bodyPr/>
          <a:lstStyle/>
          <a:p>
            <a:r>
              <a:rPr lang="tr-TR" dirty="0" smtClean="0"/>
              <a:t>Işık enerjisi aynı zamanda bir hareket enerjisidir.</a:t>
            </a:r>
          </a:p>
          <a:p>
            <a:r>
              <a:rPr lang="tr-TR" dirty="0" smtClean="0"/>
              <a:t>Işığın hareket enerjisine dönüşmesi için </a:t>
            </a:r>
            <a:r>
              <a:rPr lang="tr-TR" dirty="0" smtClean="0">
                <a:solidFill>
                  <a:srgbClr val="FFFF00"/>
                </a:solidFill>
              </a:rPr>
              <a:t>Radyometre(Işık Değirmeni)</a:t>
            </a:r>
            <a:r>
              <a:rPr lang="tr-TR" dirty="0" smtClean="0"/>
              <a:t>adı verilen araçlardan yararlanılır.</a:t>
            </a:r>
          </a:p>
          <a:p>
            <a:endParaRPr lang="tr-TR" dirty="0" smtClean="0"/>
          </a:p>
        </p:txBody>
      </p:sp>
      <p:sp>
        <p:nvSpPr>
          <p:cNvPr id="4" name="Dikdörtgen 3"/>
          <p:cNvSpPr/>
          <p:nvPr/>
        </p:nvSpPr>
        <p:spPr>
          <a:xfrm>
            <a:off x="2504770" y="332656"/>
            <a:ext cx="4134465"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IŞIK ENERJİSİ</a:t>
            </a:r>
            <a:endParaRPr lang="tr-TR"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1255986"/>
            <a:ext cx="3810000" cy="48545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9552" y="332656"/>
            <a:ext cx="781050" cy="781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18595326"/>
      </p:ext>
    </p:extLst>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1" y="1628800"/>
            <a:ext cx="4114800" cy="4032448"/>
          </a:xfrm>
        </p:spPr>
        <p:txBody>
          <a:bodyPr>
            <a:normAutofit fontScale="92500" lnSpcReduction="10000"/>
          </a:bodyPr>
          <a:lstStyle/>
          <a:p>
            <a:r>
              <a:rPr lang="tr-TR" dirty="0" smtClean="0"/>
              <a:t>Güneş ışığı(Beyaz ışık) cam prizmadan geçirilirse kendisini oluşturan renklere ayrılır.</a:t>
            </a:r>
          </a:p>
          <a:p>
            <a:r>
              <a:rPr lang="tr-TR" dirty="0" smtClean="0"/>
              <a:t>Sıralamasını kodlarsak </a:t>
            </a:r>
          </a:p>
          <a:p>
            <a:r>
              <a:rPr lang="tr-TR" dirty="0" err="1" smtClean="0">
                <a:solidFill>
                  <a:srgbClr val="FFFF00"/>
                </a:solidFill>
              </a:rPr>
              <a:t>K</a:t>
            </a:r>
            <a:r>
              <a:rPr lang="tr-TR" dirty="0" err="1" smtClean="0"/>
              <a:t>u</a:t>
            </a:r>
            <a:r>
              <a:rPr lang="tr-TR" dirty="0" err="1" smtClean="0">
                <a:solidFill>
                  <a:srgbClr val="FFFF00"/>
                </a:solidFill>
              </a:rPr>
              <a:t>T</a:t>
            </a:r>
            <a:r>
              <a:rPr lang="tr-TR" dirty="0" err="1" smtClean="0"/>
              <a:t>u</a:t>
            </a:r>
            <a:r>
              <a:rPr lang="tr-TR" dirty="0" err="1" smtClean="0">
                <a:solidFill>
                  <a:srgbClr val="FFFF00"/>
                </a:solidFill>
              </a:rPr>
              <a:t>S</a:t>
            </a:r>
            <a:r>
              <a:rPr lang="tr-TR" dirty="0" err="1" smtClean="0"/>
              <a:t>a</a:t>
            </a:r>
            <a:r>
              <a:rPr lang="tr-TR" dirty="0" err="1" smtClean="0">
                <a:solidFill>
                  <a:srgbClr val="FFFF00"/>
                </a:solidFill>
              </a:rPr>
              <a:t>Y</a:t>
            </a:r>
            <a:r>
              <a:rPr lang="tr-TR" dirty="0" err="1" smtClean="0"/>
              <a:t>a</a:t>
            </a:r>
            <a:r>
              <a:rPr lang="tr-TR" dirty="0" err="1" smtClean="0">
                <a:solidFill>
                  <a:srgbClr val="FFFF00"/>
                </a:solidFill>
              </a:rPr>
              <a:t>M</a:t>
            </a:r>
            <a:r>
              <a:rPr lang="tr-TR" dirty="0" err="1" smtClean="0"/>
              <a:t>a</a:t>
            </a:r>
            <a:r>
              <a:rPr lang="tr-TR" dirty="0" err="1" smtClean="0">
                <a:solidFill>
                  <a:srgbClr val="FFFF00"/>
                </a:solidFill>
              </a:rPr>
              <a:t>M</a:t>
            </a:r>
            <a:endParaRPr lang="tr-TR" dirty="0" smtClean="0">
              <a:solidFill>
                <a:srgbClr val="FFFF00"/>
              </a:solidFill>
            </a:endParaRPr>
          </a:p>
          <a:p>
            <a:r>
              <a:rPr lang="tr-TR" dirty="0" smtClean="0">
                <a:solidFill>
                  <a:schemeClr val="tx1"/>
                </a:solidFill>
              </a:rPr>
              <a:t>Bir cisim üzerine düşen ışınların hepsini yansıtıyorsa </a:t>
            </a:r>
            <a:r>
              <a:rPr lang="tr-TR" dirty="0" smtClean="0">
                <a:solidFill>
                  <a:srgbClr val="FFFF00"/>
                </a:solidFill>
              </a:rPr>
              <a:t>beyaz</a:t>
            </a:r>
            <a:r>
              <a:rPr lang="tr-TR" dirty="0" smtClean="0">
                <a:solidFill>
                  <a:schemeClr val="tx1"/>
                </a:solidFill>
              </a:rPr>
              <a:t> görünür.</a:t>
            </a:r>
          </a:p>
          <a:p>
            <a:r>
              <a:rPr lang="tr-TR" dirty="0" smtClean="0">
                <a:solidFill>
                  <a:schemeClr val="tx1"/>
                </a:solidFill>
              </a:rPr>
              <a:t>Bir cisim üzerine düşen ışınların hepsini soğuruyorsa</a:t>
            </a:r>
            <a:r>
              <a:rPr lang="tr-TR" dirty="0">
                <a:solidFill>
                  <a:schemeClr val="tx1"/>
                </a:solidFill>
              </a:rPr>
              <a:t> </a:t>
            </a:r>
            <a:r>
              <a:rPr lang="tr-TR" dirty="0" smtClean="0">
                <a:solidFill>
                  <a:srgbClr val="FFFF00"/>
                </a:solidFill>
              </a:rPr>
              <a:t>siyah</a:t>
            </a:r>
            <a:r>
              <a:rPr lang="tr-TR" dirty="0" smtClean="0">
                <a:solidFill>
                  <a:schemeClr val="tx1"/>
                </a:solidFill>
              </a:rPr>
              <a:t> görünür.</a:t>
            </a:r>
          </a:p>
        </p:txBody>
      </p:sp>
      <p:sp>
        <p:nvSpPr>
          <p:cNvPr id="4" name="Dikdörtgen 3"/>
          <p:cNvSpPr/>
          <p:nvPr/>
        </p:nvSpPr>
        <p:spPr>
          <a:xfrm>
            <a:off x="2827453" y="332656"/>
            <a:ext cx="3489097"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BEYAZ IŞIK</a:t>
            </a:r>
            <a:endParaRPr lang="tr-TR"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9221" name="Picture 5" descr="http://www.karmabilgi.net/images/prizma-renk-sirasi.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1628800"/>
            <a:ext cx="3960440" cy="396044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30455788"/>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8" name="Picture 6" descr="Click the image to open in full size."/>
          <p:cNvPicPr>
            <a:picLocks noChangeAspect="1" noChangeArrowheads="1" noCrop="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1" y="4581128"/>
            <a:ext cx="781050" cy="781051"/>
          </a:xfrm>
          <a:prstGeom prst="rect">
            <a:avLst/>
          </a:prstGeom>
          <a:noFill/>
          <a:extLst>
            <a:ext uri="{909E8E84-426E-40DD-AFC4-6F175D3DCCD1}">
              <a14:hiddenFill xmlns:a14="http://schemas.microsoft.com/office/drawing/2010/main" xmlns="">
                <a:solidFill>
                  <a:srgbClr val="FFFFFF"/>
                </a:solidFill>
              </a14:hiddenFill>
            </a:ext>
          </a:extLst>
        </p:spPr>
      </p:pic>
      <p:pic>
        <p:nvPicPr>
          <p:cNvPr id="8199"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9551" y="1556792"/>
            <a:ext cx="4774891" cy="24482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İçerik Yer Tutucusu 4"/>
          <p:cNvSpPr>
            <a:spLocks noGrp="1"/>
          </p:cNvSpPr>
          <p:nvPr>
            <p:ph idx="1"/>
          </p:nvPr>
        </p:nvSpPr>
        <p:spPr>
          <a:xfrm>
            <a:off x="5436096" y="1556792"/>
            <a:ext cx="3250704" cy="4569371"/>
          </a:xfrm>
        </p:spPr>
        <p:txBody>
          <a:bodyPr/>
          <a:lstStyle/>
          <a:p>
            <a:r>
              <a:rPr lang="tr-TR" dirty="0" smtClean="0"/>
              <a:t>Su damlası da prizma gibi davranır. </a:t>
            </a:r>
          </a:p>
          <a:p>
            <a:r>
              <a:rPr lang="tr-TR" dirty="0" smtClean="0"/>
              <a:t>Bu sebepten dolayı yağmur yağdıktan sonra havada asılı kalan su damlacıkları ,prizma gibi ışığı kırarak </a:t>
            </a:r>
            <a:r>
              <a:rPr lang="tr-TR" dirty="0" smtClean="0">
                <a:solidFill>
                  <a:srgbClr val="FFFF00"/>
                </a:solidFill>
              </a:rPr>
              <a:t>gökkuşağını </a:t>
            </a:r>
            <a:r>
              <a:rPr lang="tr-TR" dirty="0" smtClean="0"/>
              <a:t>oluşturur.</a:t>
            </a:r>
            <a:endParaRPr lang="tr-TR" dirty="0"/>
          </a:p>
        </p:txBody>
      </p:sp>
      <p:sp>
        <p:nvSpPr>
          <p:cNvPr id="6" name="Dikdörtgen 5"/>
          <p:cNvSpPr/>
          <p:nvPr/>
        </p:nvSpPr>
        <p:spPr>
          <a:xfrm>
            <a:off x="2535227" y="260648"/>
            <a:ext cx="4073551"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GÖKKUŞAĞI</a:t>
            </a:r>
            <a:endParaRPr lang="tr-TR"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860350938"/>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Hasır">
  <a:themeElements>
    <a:clrScheme name="Hasır">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Medyan">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Hasır">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Thatch</Template>
  <TotalTime>148</TotalTime>
  <Words>675</Words>
  <PresentationFormat>Ekran Gösterisi (4:3)</PresentationFormat>
  <Paragraphs>97</Paragraphs>
  <Slides>22</Slides>
  <Notes>1</Notes>
  <HiddenSlides>0</HiddenSlides>
  <MMClips>0</MMClips>
  <ScaleCrop>false</ScaleCrop>
  <HeadingPairs>
    <vt:vector size="4" baseType="variant">
      <vt:variant>
        <vt:lpstr>Tema</vt:lpstr>
      </vt:variant>
      <vt:variant>
        <vt:i4>1</vt:i4>
      </vt:variant>
      <vt:variant>
        <vt:lpstr>Slayt Başlıkları</vt:lpstr>
      </vt:variant>
      <vt:variant>
        <vt:i4>22</vt:i4>
      </vt:variant>
    </vt:vector>
  </HeadingPairs>
  <TitlesOfParts>
    <vt:vector size="23" baseType="lpstr">
      <vt:lpstr>Hasır</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modified xsi:type="dcterms:W3CDTF">2016-04-12T14:05:41Z</dcterms:modified>
  <cp:category>www.sorubak.com</cp:category>
</cp:coreProperties>
</file>