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68"/>
  </p:notesMasterIdLst>
  <p:handoutMasterIdLst>
    <p:handoutMasterId r:id="rId69"/>
  </p:handoutMasterIdLst>
  <p:sldIdLst>
    <p:sldId id="336" r:id="rId2"/>
    <p:sldId id="334" r:id="rId3"/>
    <p:sldId id="258" r:id="rId4"/>
    <p:sldId id="259" r:id="rId5"/>
    <p:sldId id="261" r:id="rId6"/>
    <p:sldId id="262" r:id="rId7"/>
    <p:sldId id="339" r:id="rId8"/>
    <p:sldId id="264" r:id="rId9"/>
    <p:sldId id="267" r:id="rId10"/>
    <p:sldId id="269" r:id="rId11"/>
    <p:sldId id="270" r:id="rId12"/>
    <p:sldId id="271" r:id="rId13"/>
    <p:sldId id="272" r:id="rId14"/>
    <p:sldId id="275" r:id="rId15"/>
    <p:sldId id="276" r:id="rId16"/>
    <p:sldId id="278" r:id="rId17"/>
    <p:sldId id="279" r:id="rId18"/>
    <p:sldId id="280" r:id="rId19"/>
    <p:sldId id="282" r:id="rId20"/>
    <p:sldId id="284" r:id="rId21"/>
    <p:sldId id="285" r:id="rId22"/>
    <p:sldId id="286" r:id="rId23"/>
    <p:sldId id="287" r:id="rId24"/>
    <p:sldId id="288" r:id="rId25"/>
    <p:sldId id="306" r:id="rId26"/>
    <p:sldId id="307" r:id="rId27"/>
    <p:sldId id="337" r:id="rId28"/>
    <p:sldId id="309" r:id="rId29"/>
    <p:sldId id="310" r:id="rId30"/>
    <p:sldId id="312" r:id="rId31"/>
    <p:sldId id="313" r:id="rId32"/>
    <p:sldId id="314" r:id="rId33"/>
    <p:sldId id="289" r:id="rId34"/>
    <p:sldId id="290" r:id="rId35"/>
    <p:sldId id="291" r:id="rId36"/>
    <p:sldId id="292" r:id="rId37"/>
    <p:sldId id="293" r:id="rId38"/>
    <p:sldId id="294" r:id="rId39"/>
    <p:sldId id="295" r:id="rId40"/>
    <p:sldId id="338" r:id="rId41"/>
    <p:sldId id="296" r:id="rId42"/>
    <p:sldId id="297" r:id="rId43"/>
    <p:sldId id="298" r:id="rId44"/>
    <p:sldId id="299" r:id="rId45"/>
    <p:sldId id="300" r:id="rId46"/>
    <p:sldId id="301" r:id="rId47"/>
    <p:sldId id="302" r:id="rId48"/>
    <p:sldId id="303" r:id="rId49"/>
    <p:sldId id="304" r:id="rId50"/>
    <p:sldId id="305"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7" r:id="rId64"/>
    <p:sldId id="328" r:id="rId65"/>
    <p:sldId id="329" r:id="rId66"/>
    <p:sldId id="330" r:id="rId6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üseyin demir" initials="h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CCFF"/>
    <a:srgbClr val="66FFFF"/>
    <a:srgbClr val="FF0066"/>
    <a:srgbClr val="996600"/>
    <a:srgbClr val="CC0066"/>
    <a:srgbClr val="FF5050"/>
    <a:srgbClr val="EA3AC8"/>
    <a:srgbClr val="57FA06"/>
    <a:srgbClr val="0075F6"/>
    <a:srgbClr val="7B0CE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77" autoAdjust="0"/>
    <p:restoredTop sz="94624" autoAdjust="0"/>
  </p:normalViewPr>
  <p:slideViewPr>
    <p:cSldViewPr>
      <p:cViewPr>
        <p:scale>
          <a:sx n="77" d="100"/>
          <a:sy n="77" d="100"/>
        </p:scale>
        <p:origin x="-1350" y="-294"/>
      </p:cViewPr>
      <p:guideLst>
        <p:guide orient="horz" pos="2160"/>
        <p:guide pos="2880"/>
      </p:guideLst>
    </p:cSldViewPr>
  </p:slideViewPr>
  <p:outlineViewPr>
    <p:cViewPr>
      <p:scale>
        <a:sx n="33" d="100"/>
        <a:sy n="33" d="100"/>
      </p:scale>
      <p:origin x="42" y="8310"/>
    </p:cViewPr>
  </p:outlineViewPr>
  <p:notesTextViewPr>
    <p:cViewPr>
      <p:scale>
        <a:sx n="100" d="100"/>
        <a:sy n="100" d="100"/>
      </p:scale>
      <p:origin x="0" y="0"/>
    </p:cViewPr>
  </p:notesTextViewPr>
  <p:notesViewPr>
    <p:cSldViewPr>
      <p:cViewPr varScale="1">
        <p:scale>
          <a:sx n="55" d="100"/>
          <a:sy n="55" d="100"/>
        </p:scale>
        <p:origin x="-28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BF8F99A-A74F-4B3A-8E67-AB794D0D6379}" type="datetimeFigureOut">
              <a:rPr lang="tr-TR" smtClean="0"/>
              <a:pPr/>
              <a:t>01.06.2016</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F249851-5B8D-44BA-8025-9C5BF74AF210}" type="slidenum">
              <a:rPr lang="tr-TR" smtClean="0"/>
              <a:pPr/>
              <a:t>‹#›</a:t>
            </a:fld>
            <a:endParaRPr lang="tr-TR"/>
          </a:p>
        </p:txBody>
      </p:sp>
    </p:spTree>
    <p:extLst>
      <p:ext uri="{BB962C8B-B14F-4D97-AF65-F5344CB8AC3E}">
        <p14:creationId xmlns:p14="http://schemas.microsoft.com/office/powerpoint/2010/main" xmlns="" val="3775930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E5ABDE-B13C-4F40-A912-AAED907D88AC}" type="datetimeFigureOut">
              <a:rPr lang="tr-TR" smtClean="0"/>
              <a:pPr/>
              <a:t>01.06.2016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42A21A-6D4D-48F5-8911-15251A13B0BD}" type="slidenum">
              <a:rPr lang="tr-TR" smtClean="0"/>
              <a:pPr/>
              <a:t>‹#›</a:t>
            </a:fld>
            <a:endParaRPr lang="tr-TR"/>
          </a:p>
        </p:txBody>
      </p:sp>
    </p:spTree>
    <p:extLst>
      <p:ext uri="{BB962C8B-B14F-4D97-AF65-F5344CB8AC3E}">
        <p14:creationId xmlns:p14="http://schemas.microsoft.com/office/powerpoint/2010/main" xmlns="" val="3125163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442A21A-6D4D-48F5-8911-15251A13B0BD}" type="slidenum">
              <a:rPr lang="tr-TR" smtClean="0"/>
              <a:pPr/>
              <a:t>15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0442A21A-6D4D-48F5-8911-15251A13B0BD}" type="slidenum">
              <a:rPr lang="tr-TR" smtClean="0"/>
              <a:pPr/>
              <a:t>66</a:t>
            </a:fld>
            <a:endParaRPr lang="tr-TR"/>
          </a:p>
        </p:txBody>
      </p:sp>
    </p:spTree>
    <p:extLst>
      <p:ext uri="{BB962C8B-B14F-4D97-AF65-F5344CB8AC3E}">
        <p14:creationId xmlns:p14="http://schemas.microsoft.com/office/powerpoint/2010/main" xmlns="" val="2732753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11A53AFD-F505-4F35-8A3D-7A7E250A357B}" type="datetimeFigureOut">
              <a:rPr lang="tr-TR" smtClean="0"/>
              <a:pPr/>
              <a:t>01.06.2016</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11A53AFD-F505-4F35-8A3D-7A7E250A357B}" type="datetimeFigureOut">
              <a:rPr lang="tr-TR" smtClean="0"/>
              <a:pPr/>
              <a:t>01.06.2016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11A53AFD-F505-4F35-8A3D-7A7E250A357B}" type="datetimeFigureOut">
              <a:rPr lang="tr-TR" smtClean="0"/>
              <a:pPr/>
              <a:t>01.06.2016</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11A53AFD-F505-4F35-8A3D-7A7E250A357B}" type="datetimeFigureOut">
              <a:rPr lang="tr-TR" smtClean="0"/>
              <a:pPr/>
              <a:t>01.06.2016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11A53AFD-F505-4F35-8A3D-7A7E250A357B}" type="datetimeFigureOut">
              <a:rPr lang="tr-TR" smtClean="0"/>
              <a:pPr/>
              <a:t>01.06.2016</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11A53AFD-F505-4F35-8A3D-7A7E250A357B}" type="datetimeFigureOut">
              <a:rPr lang="tr-TR" smtClean="0"/>
              <a:pPr/>
              <a:t>01.06.2016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11A53AFD-F505-4F35-8A3D-7A7E250A357B}" type="datetimeFigureOut">
              <a:rPr lang="tr-TR" smtClean="0"/>
              <a:pPr/>
              <a:t>01.06.2016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11A53AFD-F505-4F35-8A3D-7A7E250A357B}" type="datetimeFigureOut">
              <a:rPr lang="tr-TR" smtClean="0"/>
              <a:pPr/>
              <a:t>01.06.2016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11A53AFD-F505-4F35-8A3D-7A7E250A357B}" type="datetimeFigureOut">
              <a:rPr lang="tr-TR" smtClean="0"/>
              <a:pPr/>
              <a:t>01.06.2016</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11A53AFD-F505-4F35-8A3D-7A7E250A357B}" type="datetimeFigureOut">
              <a:rPr lang="tr-TR" smtClean="0"/>
              <a:pPr/>
              <a:t>01.06.2016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Tree>
  </p:cSld>
  <p:clrMapOvr>
    <a:masterClrMapping/>
  </p:clrMapOvr>
  <p:transition spd="med">
    <p:wipe dir="u"/>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11A53AFD-F505-4F35-8A3D-7A7E250A357B}" type="datetimeFigureOut">
              <a:rPr lang="tr-TR" smtClean="0"/>
              <a:pPr/>
              <a:t>01.06.2016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654607D2-6125-45D3-A1F5-34716EB6ED6D}"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masterClrMapping/>
  </p:clrMapOvr>
  <p:transition spd="med">
    <p:wipe dir="u"/>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tile tx="0" ty="0" sx="100000" sy="100000" flip="none" algn="tl"/>
        </a:blipFill>
        <a:effectLst/>
      </p:bgPr>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5"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11A53AFD-F505-4F35-8A3D-7A7E250A357B}" type="datetimeFigureOut">
              <a:rPr lang="tr-TR" smtClean="0"/>
              <a:pPr/>
              <a:t>01.06.2016</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654607D2-6125-45D3-A1F5-34716EB6ED6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spd="med">
    <p:wipe dir="u"/>
    <p:sndAc>
      <p:stSnd>
        <p:snd r:embed="rId13" name="chimes.wav"/>
      </p:stSnd>
    </p:sndAc>
  </p:transition>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turkedebiyati.org/soz_sanatlari/tesbih_soz_sanatlari.html"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edebiyat&#246;gretmeni.net/gunluk.htm"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611560" y="1196752"/>
            <a:ext cx="7239000" cy="1143000"/>
          </a:xfrm>
        </p:spPr>
        <p:txBody>
          <a:bodyPr>
            <a:noAutofit/>
          </a:bodyPr>
          <a:lstStyle/>
          <a:p>
            <a:r>
              <a:rPr lang="tr-TR" sz="7200" dirty="0" smtClean="0">
                <a:solidFill>
                  <a:srgbClr val="FF0000"/>
                </a:solidFill>
              </a:rPr>
              <a:t>Paragrafta anlam:</a:t>
            </a:r>
            <a:endParaRPr lang="tr-TR" sz="7200" dirty="0">
              <a:solidFill>
                <a:srgbClr val="FF0000"/>
              </a:solidFill>
            </a:endParaRPr>
          </a:p>
        </p:txBody>
      </p:sp>
      <p:sp>
        <p:nvSpPr>
          <p:cNvPr id="4" name="3 Kalp"/>
          <p:cNvSpPr/>
          <p:nvPr/>
        </p:nvSpPr>
        <p:spPr>
          <a:xfrm>
            <a:off x="467544" y="3212976"/>
            <a:ext cx="3024336" cy="3168352"/>
          </a:xfrm>
          <a:prstGeom prst="heart">
            <a:avLst/>
          </a:prstGeom>
          <a:solidFill>
            <a:srgbClr val="FF006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1"/>
                </a:solidFill>
              </a:rPr>
              <a:t>SIKILIRSANIZ SÖYLEYİN…</a:t>
            </a:r>
            <a:endParaRPr lang="tr-TR" dirty="0">
              <a:solidFill>
                <a:schemeClr val="bg1"/>
              </a:solidFill>
            </a:endParaRPr>
          </a:p>
        </p:txBody>
      </p:sp>
      <p:sp>
        <p:nvSpPr>
          <p:cNvPr id="5" name="4 Kalp"/>
          <p:cNvSpPr/>
          <p:nvPr/>
        </p:nvSpPr>
        <p:spPr>
          <a:xfrm>
            <a:off x="4860032" y="3068960"/>
            <a:ext cx="3024336" cy="3240360"/>
          </a:xfrm>
          <a:prstGeom prst="heart">
            <a:avLst/>
          </a:prstGeom>
          <a:solidFill>
            <a:srgbClr val="FF006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1"/>
                </a:solidFill>
              </a:rPr>
              <a:t>HADİ BAŞLAYALIMM</a:t>
            </a:r>
            <a:endParaRPr lang="tr-TR" dirty="0">
              <a:solidFill>
                <a:schemeClr val="bg1"/>
              </a:solidFill>
            </a:endParaRPr>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000" dirty="0" smtClean="0">
                <a:solidFill>
                  <a:srgbClr val="FF0000"/>
                </a:solidFill>
              </a:rPr>
              <a:t>PARÇAYA SORULAN;</a:t>
            </a:r>
            <a:endParaRPr lang="tr-TR" sz="6000" dirty="0">
              <a:solidFill>
                <a:srgbClr val="FF0000"/>
              </a:solidFill>
            </a:endParaRPr>
          </a:p>
        </p:txBody>
      </p:sp>
      <p:sp>
        <p:nvSpPr>
          <p:cNvPr id="3" name="2 İçerik Yer Tutucusu"/>
          <p:cNvSpPr>
            <a:spLocks noGrp="1"/>
          </p:cNvSpPr>
          <p:nvPr>
            <p:ph idx="1"/>
          </p:nvPr>
        </p:nvSpPr>
        <p:spPr/>
        <p:txBody>
          <a:bodyPr>
            <a:normAutofit/>
          </a:bodyPr>
          <a:lstStyle/>
          <a:p>
            <a:r>
              <a:rPr lang="tr-TR" sz="4000" dirty="0" err="1" smtClean="0"/>
              <a:t>Parağraftan</a:t>
            </a:r>
            <a:r>
              <a:rPr lang="tr-TR" sz="4000" dirty="0" smtClean="0"/>
              <a:t> aşağıdakilerden hangisi çıkarılamaz?</a:t>
            </a:r>
          </a:p>
          <a:p>
            <a:r>
              <a:rPr lang="tr-TR" sz="4000" dirty="0" smtClean="0"/>
              <a:t>Şiirde aşağıdakilerden hangisinden söz edilmemiştir?</a:t>
            </a:r>
          </a:p>
          <a:p>
            <a:r>
              <a:rPr lang="tr-TR" sz="4000" dirty="0" smtClean="0"/>
              <a:t>Parçadan aşağıdakilerden hangisinden bahsedilmemiştir?</a:t>
            </a:r>
            <a:endParaRPr lang="tr-TR" sz="4000"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400" dirty="0" smtClean="0">
                <a:solidFill>
                  <a:srgbClr val="00B050"/>
                </a:solidFill>
              </a:rPr>
              <a:t>4.</a:t>
            </a:r>
            <a:r>
              <a:rPr lang="tr-TR" sz="5400" dirty="0" smtClean="0">
                <a:solidFill>
                  <a:srgbClr val="FF0000"/>
                </a:solidFill>
              </a:rPr>
              <a:t>PARAGRAFIN BAŞLIĞI:</a:t>
            </a:r>
            <a:endParaRPr lang="tr-TR" sz="5400" dirty="0">
              <a:solidFill>
                <a:srgbClr val="FF0000"/>
              </a:solidFill>
            </a:endParaRPr>
          </a:p>
        </p:txBody>
      </p:sp>
      <p:sp>
        <p:nvSpPr>
          <p:cNvPr id="3" name="2 İçerik Yer Tutucusu"/>
          <p:cNvSpPr>
            <a:spLocks noGrp="1"/>
          </p:cNvSpPr>
          <p:nvPr>
            <p:ph idx="1"/>
          </p:nvPr>
        </p:nvSpPr>
        <p:spPr/>
        <p:txBody>
          <a:bodyPr>
            <a:normAutofit/>
          </a:bodyPr>
          <a:lstStyle/>
          <a:p>
            <a:r>
              <a:rPr lang="tr-TR" sz="3600" dirty="0" smtClean="0">
                <a:solidFill>
                  <a:schemeClr val="tx1">
                    <a:lumMod val="95000"/>
                    <a:lumOff val="5000"/>
                  </a:schemeClr>
                </a:solidFill>
              </a:rPr>
              <a:t>Parçayı bütünüyle yansıtan bir ya da birkaç sözcükten  oluşan ifadeye başlık denir.</a:t>
            </a:r>
          </a:p>
          <a:p>
            <a:r>
              <a:rPr lang="tr-TR" sz="3600" dirty="0" smtClean="0"/>
              <a:t>Paragrafın konusunun bir ya da birkaç sözcükle ifade edilmesidir. Dolayısıyla başlığın bulunabilmesi için öncelikle konunun belirlenmesi gerekmektedir.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solidFill>
                  <a:srgbClr val="00B050"/>
                </a:solidFill>
              </a:rPr>
              <a:t>B.</a:t>
            </a:r>
            <a:r>
              <a:rPr lang="tr-TR" sz="4800" dirty="0" smtClean="0">
                <a:solidFill>
                  <a:srgbClr val="FF0000"/>
                </a:solidFill>
              </a:rPr>
              <a:t>PARAGRAFIN YAPI YÖNÜ</a:t>
            </a:r>
            <a:endParaRPr lang="tr-TR" sz="4800" dirty="0">
              <a:solidFill>
                <a:srgbClr val="FF0000"/>
              </a:solidFill>
            </a:endParaRPr>
          </a:p>
        </p:txBody>
      </p:sp>
      <p:sp>
        <p:nvSpPr>
          <p:cNvPr id="3" name="2 İçerik Yer Tutucusu"/>
          <p:cNvSpPr>
            <a:spLocks noGrp="1"/>
          </p:cNvSpPr>
          <p:nvPr>
            <p:ph idx="1"/>
          </p:nvPr>
        </p:nvSpPr>
        <p:spPr/>
        <p:txBody>
          <a:bodyPr>
            <a:noAutofit/>
          </a:bodyPr>
          <a:lstStyle/>
          <a:p>
            <a:r>
              <a:rPr lang="tr-TR" sz="3600" dirty="0" smtClean="0">
                <a:solidFill>
                  <a:srgbClr val="0070C0"/>
                </a:solidFill>
              </a:rPr>
              <a:t>PARAĞRAF</a:t>
            </a:r>
            <a:r>
              <a:rPr lang="tr-TR" sz="3600" dirty="0" smtClean="0">
                <a:solidFill>
                  <a:schemeClr val="tx1">
                    <a:lumMod val="95000"/>
                    <a:lumOff val="5000"/>
                  </a:schemeClr>
                </a:solidFill>
              </a:rPr>
              <a:t>;düzeni, konusu,ana düşüncesi ve yardımcı düşünceleriyle küçük bir kompozisyon gibidir.</a:t>
            </a:r>
          </a:p>
          <a:p>
            <a:r>
              <a:rPr lang="tr-TR" sz="3600" dirty="0" smtClean="0">
                <a:solidFill>
                  <a:schemeClr val="tx1">
                    <a:lumMod val="95000"/>
                    <a:lumOff val="5000"/>
                  </a:schemeClr>
                </a:solidFill>
              </a:rPr>
              <a:t>Paragrafı oluşturan cümleler konu ve biçim yönünden zincirin halkaları gibi birbirlerine bağlıdır.</a:t>
            </a:r>
          </a:p>
          <a:p>
            <a:r>
              <a:rPr lang="tr-TR" sz="3600" dirty="0" smtClean="0">
                <a:solidFill>
                  <a:schemeClr val="tx1">
                    <a:lumMod val="95000"/>
                    <a:lumOff val="5000"/>
                  </a:schemeClr>
                </a:solidFill>
              </a:rPr>
              <a:t>Paragraf giriş, gelişme, sonuç bölümlerinden oluşur.</a:t>
            </a:r>
            <a:endParaRPr lang="tr-TR" sz="3600" dirty="0">
              <a:solidFill>
                <a:srgbClr val="0070C0"/>
              </a:solidFill>
            </a:endParaRPr>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00B050"/>
                </a:solidFill>
              </a:rPr>
              <a:t>1. </a:t>
            </a:r>
            <a:r>
              <a:rPr lang="tr-TR" dirty="0" smtClean="0">
                <a:solidFill>
                  <a:srgbClr val="FF0000"/>
                </a:solidFill>
              </a:rPr>
              <a:t>GİRİŞ CÜMLESİ BULUNMAYANLAR:</a:t>
            </a:r>
            <a:endParaRPr lang="tr-TR" dirty="0">
              <a:solidFill>
                <a:srgbClr val="FF0000"/>
              </a:solidFill>
            </a:endParaRPr>
          </a:p>
        </p:txBody>
      </p:sp>
      <p:sp>
        <p:nvSpPr>
          <p:cNvPr id="3" name="2 İçerik Yer Tutucusu"/>
          <p:cNvSpPr>
            <a:spLocks noGrp="1"/>
          </p:cNvSpPr>
          <p:nvPr>
            <p:ph idx="1"/>
          </p:nvPr>
        </p:nvSpPr>
        <p:spPr/>
        <p:txBody>
          <a:bodyPr>
            <a:normAutofit fontScale="92500" lnSpcReduction="10000"/>
          </a:bodyPr>
          <a:lstStyle/>
          <a:p>
            <a:pPr lvl="0"/>
            <a:r>
              <a:rPr lang="tr-TR" dirty="0" smtClean="0"/>
              <a:t>Konuya giriş yapan, konuyla ilgili cümlelerdir.</a:t>
            </a:r>
          </a:p>
          <a:p>
            <a:pPr lvl="0"/>
            <a:r>
              <a:rPr lang="tr-TR" dirty="0" smtClean="0"/>
              <a:t>İçinde kendisinden önce bir şeyler söylendiği izlenimi veren ifadeler olmaz.</a:t>
            </a:r>
          </a:p>
          <a:p>
            <a:pPr lvl="0"/>
            <a:r>
              <a:rPr lang="tr-TR" dirty="0" smtClean="0"/>
              <a:t>Parçada verilen diğer cümleler ile aynı doğrultudadır.</a:t>
            </a:r>
          </a:p>
          <a:p>
            <a:pPr lvl="0"/>
            <a:r>
              <a:rPr lang="tr-TR" b="1" dirty="0" smtClean="0">
                <a:solidFill>
                  <a:schemeClr val="tx1">
                    <a:lumMod val="95000"/>
                    <a:lumOff val="5000"/>
                  </a:schemeClr>
                </a:solidFill>
              </a:rPr>
              <a:t>Cümlede</a:t>
            </a:r>
            <a:r>
              <a:rPr lang="tr-TR" b="1" dirty="0" smtClean="0">
                <a:solidFill>
                  <a:schemeClr val="tx2">
                    <a:lumMod val="50000"/>
                  </a:schemeClr>
                </a:solidFill>
              </a:rPr>
              <a:t> “ </a:t>
            </a:r>
            <a:r>
              <a:rPr lang="tr-TR" b="1" dirty="0" smtClean="0">
                <a:solidFill>
                  <a:srgbClr val="FF0000"/>
                </a:solidFill>
              </a:rPr>
              <a:t>ama, fakat, oysa, ise, de, da, öyleyse, böylece, işte, bu nedenle, buna göre, bundan dolayı, çünkü, ayrıca, nitekim, kısaca, sonuç olarak, diyebiliriz ki, o halde,  sonuçta, o, şu, onlar, şunlar, bu,bunlar…</a:t>
            </a:r>
            <a:r>
              <a:rPr lang="tr-TR" b="1" dirty="0" smtClean="0">
                <a:solidFill>
                  <a:schemeClr val="tx2">
                    <a:lumMod val="50000"/>
                  </a:schemeClr>
                </a:solidFill>
              </a:rPr>
              <a:t>”</a:t>
            </a:r>
            <a:r>
              <a:rPr lang="tr-TR" dirty="0" smtClean="0">
                <a:solidFill>
                  <a:srgbClr val="FF0000"/>
                </a:solidFill>
              </a:rPr>
              <a:t> </a:t>
            </a:r>
            <a:r>
              <a:rPr lang="tr-TR" dirty="0" smtClean="0"/>
              <a:t>gibi sözcükler </a:t>
            </a:r>
            <a:r>
              <a:rPr lang="tr-TR" b="1" u="sng" dirty="0" smtClean="0"/>
              <a:t>bulunmaz.</a:t>
            </a:r>
            <a:r>
              <a:rPr lang="tr-TR" dirty="0" smtClean="0"/>
              <a:t> Çünkü bunlar kendinden önce başka bir cümlenin geldiğini gösterir.</a:t>
            </a:r>
          </a:p>
          <a:p>
            <a:pPr lvl="0"/>
            <a:r>
              <a:rPr lang="tr-TR" dirty="0" smtClean="0">
                <a:solidFill>
                  <a:srgbClr val="00B0F0"/>
                </a:solidFill>
              </a:rPr>
              <a:t>ÖRNEK:</a:t>
            </a:r>
            <a:r>
              <a:rPr lang="tr-TR" dirty="0" smtClean="0">
                <a:solidFill>
                  <a:srgbClr val="CC0066"/>
                </a:solidFill>
              </a:rPr>
              <a:t>1.</a:t>
            </a:r>
            <a:r>
              <a:rPr lang="tr-TR" dirty="0" smtClean="0">
                <a:solidFill>
                  <a:schemeClr val="tx1">
                    <a:lumMod val="95000"/>
                    <a:lumOff val="5000"/>
                  </a:schemeClr>
                </a:solidFill>
              </a:rPr>
              <a:t>“ Oysa aynı dönemde ne kadar çok yazar ve şair yaşamış, eser vermiş.”cümlesi ise paragrafın ilk cümlesi olamaz</a:t>
            </a:r>
            <a:endParaRPr lang="tr-TR" dirty="0" smtClean="0"/>
          </a:p>
          <a:p>
            <a:pPr lvl="0"/>
            <a:endParaRPr lang="tr-TR" dirty="0" smtClean="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00B050"/>
                </a:solidFill>
              </a:rPr>
              <a:t>1. </a:t>
            </a:r>
            <a:r>
              <a:rPr lang="tr-TR" dirty="0" smtClean="0">
                <a:solidFill>
                  <a:srgbClr val="FF0000"/>
                </a:solidFill>
              </a:rPr>
              <a:t>GİRİŞ CÜMLESİNDE BULUNANLAR:</a:t>
            </a:r>
            <a:endParaRPr lang="tr-TR" dirty="0"/>
          </a:p>
        </p:txBody>
      </p:sp>
      <p:sp>
        <p:nvSpPr>
          <p:cNvPr id="3" name="2 İçerik Yer Tutucusu"/>
          <p:cNvSpPr>
            <a:spLocks noGrp="1"/>
          </p:cNvSpPr>
          <p:nvPr>
            <p:ph idx="1"/>
          </p:nvPr>
        </p:nvSpPr>
        <p:spPr/>
        <p:txBody>
          <a:bodyPr>
            <a:normAutofit/>
          </a:bodyPr>
          <a:lstStyle/>
          <a:p>
            <a:r>
              <a:rPr lang="tr-TR" sz="3200" dirty="0" smtClean="0"/>
              <a:t>Giriş cümlesinde bağlayıcı ifadeler </a:t>
            </a:r>
            <a:r>
              <a:rPr lang="tr-TR" sz="3200" dirty="0" smtClean="0">
                <a:solidFill>
                  <a:srgbClr val="FF00AA"/>
                </a:solidFill>
              </a:rPr>
              <a:t>(bu yüzden, bundan dolayı, kaldı ki, bunun için, oysa, fakat, ise, belki, vb.)</a:t>
            </a:r>
            <a:r>
              <a:rPr lang="tr-TR" sz="3200" dirty="0" smtClean="0">
                <a:solidFill>
                  <a:schemeClr val="tx1">
                    <a:lumMod val="95000"/>
                    <a:lumOff val="5000"/>
                  </a:schemeClr>
                </a:solidFill>
              </a:rPr>
              <a:t>kullanılmaz.</a:t>
            </a:r>
          </a:p>
          <a:p>
            <a:r>
              <a:rPr lang="tr-TR" sz="3200" dirty="0" smtClean="0">
                <a:solidFill>
                  <a:schemeClr val="tx1">
                    <a:lumMod val="95000"/>
                    <a:lumOff val="5000"/>
                  </a:schemeClr>
                </a:solidFill>
              </a:rPr>
              <a:t>ÖRNEK;</a:t>
            </a:r>
          </a:p>
          <a:p>
            <a:r>
              <a:rPr lang="tr-TR" sz="3200" dirty="0" smtClean="0">
                <a:solidFill>
                  <a:srgbClr val="D60093"/>
                </a:solidFill>
              </a:rPr>
              <a:t>1.</a:t>
            </a:r>
            <a:r>
              <a:rPr lang="tr-TR" sz="3200" dirty="0" smtClean="0">
                <a:solidFill>
                  <a:schemeClr val="accent1">
                    <a:lumMod val="50000"/>
                  </a:schemeClr>
                </a:solidFill>
              </a:rPr>
              <a:t>“</a:t>
            </a:r>
            <a:r>
              <a:rPr lang="tr-TR" sz="3200" dirty="0" smtClean="0"/>
              <a:t> Geçen gün Yakup Kadri’nin ilk romanlarını şöyle bir karıştırdım.</a:t>
            </a:r>
            <a:r>
              <a:rPr lang="tr-TR" sz="3200" dirty="0" smtClean="0">
                <a:solidFill>
                  <a:schemeClr val="accent5">
                    <a:lumMod val="50000"/>
                  </a:schemeClr>
                </a:solidFill>
              </a:rPr>
              <a:t>”</a:t>
            </a:r>
            <a:r>
              <a:rPr lang="tr-TR" sz="3200" dirty="0" smtClean="0"/>
              <a:t>cümlesi bir </a:t>
            </a:r>
            <a:r>
              <a:rPr lang="tr-TR" sz="3200" dirty="0" err="1" smtClean="0"/>
              <a:t>parafrafın</a:t>
            </a:r>
            <a:r>
              <a:rPr lang="tr-TR" sz="3200" dirty="0" smtClean="0"/>
              <a:t> ilk cümlesi olmaya uygundur</a:t>
            </a:r>
            <a:endParaRPr lang="tr-TR" sz="3200" dirty="0">
              <a:solidFill>
                <a:schemeClr val="tx1">
                  <a:lumMod val="95000"/>
                  <a:lumOff val="5000"/>
                </a:schemeClr>
              </a:solidFill>
            </a:endParaRPr>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800" dirty="0" smtClean="0">
                <a:solidFill>
                  <a:srgbClr val="00B050"/>
                </a:solidFill>
              </a:rPr>
              <a:t>2. </a:t>
            </a:r>
            <a:r>
              <a:rPr lang="tr-TR" sz="4800" dirty="0" smtClean="0">
                <a:solidFill>
                  <a:srgbClr val="FF0000"/>
                </a:solidFill>
              </a:rPr>
              <a:t>GELİŞME CÜMLELERİ</a:t>
            </a:r>
            <a:endParaRPr lang="tr-TR" sz="4800" dirty="0"/>
          </a:p>
        </p:txBody>
      </p:sp>
      <p:sp>
        <p:nvSpPr>
          <p:cNvPr id="3" name="2 İçerik Yer Tutucusu"/>
          <p:cNvSpPr>
            <a:spLocks noGrp="1"/>
          </p:cNvSpPr>
          <p:nvPr>
            <p:ph idx="1"/>
          </p:nvPr>
        </p:nvSpPr>
        <p:spPr/>
        <p:txBody>
          <a:bodyPr>
            <a:normAutofit/>
          </a:bodyPr>
          <a:lstStyle/>
          <a:p>
            <a:r>
              <a:rPr lang="tr-TR" sz="2800" dirty="0" smtClean="0">
                <a:solidFill>
                  <a:schemeClr val="tx1">
                    <a:lumMod val="95000"/>
                    <a:lumOff val="5000"/>
                  </a:schemeClr>
                </a:solidFill>
              </a:rPr>
              <a:t>Giriş bölümünde verilen konunun açılarak geliştirildiği cümlelerdir.</a:t>
            </a:r>
          </a:p>
          <a:p>
            <a:pPr lvl="0"/>
            <a:r>
              <a:rPr lang="tr-TR" sz="2800" dirty="0" smtClean="0"/>
              <a:t>Gelişme bölümü birkaç cümleden oluşabilir.</a:t>
            </a:r>
          </a:p>
          <a:p>
            <a:pPr lvl="0"/>
            <a:r>
              <a:rPr lang="tr-TR" sz="2800" dirty="0" smtClean="0"/>
              <a:t>Örnekler verilir, ayrıntıya inilir, karşılaştırma yapılır, tanık gösterilir, benzetmeler yapılır, sayısal verilerden yararlanılır.</a:t>
            </a:r>
          </a:p>
          <a:p>
            <a:pPr lvl="0"/>
            <a:r>
              <a:rPr lang="tr-TR" sz="2800" dirty="0" smtClean="0"/>
              <a:t>Bu cümlelerde </a:t>
            </a:r>
            <a:r>
              <a:rPr lang="tr-TR" sz="2800" b="1" dirty="0" smtClean="0">
                <a:solidFill>
                  <a:srgbClr val="FF0000"/>
                </a:solidFill>
              </a:rPr>
              <a:t>“işte</a:t>
            </a:r>
            <a:r>
              <a:rPr lang="tr-TR" sz="2800" b="1" dirty="0" smtClean="0">
                <a:solidFill>
                  <a:schemeClr val="tx1">
                    <a:lumMod val="85000"/>
                    <a:lumOff val="15000"/>
                  </a:schemeClr>
                </a:solidFill>
              </a:rPr>
              <a:t>,</a:t>
            </a:r>
            <a:r>
              <a:rPr lang="tr-TR" sz="2800" b="1" dirty="0" smtClean="0">
                <a:solidFill>
                  <a:srgbClr val="FF0000"/>
                </a:solidFill>
              </a:rPr>
              <a:t> sözgelimi</a:t>
            </a:r>
            <a:r>
              <a:rPr lang="tr-TR" sz="2800" b="1" dirty="0" smtClean="0">
                <a:solidFill>
                  <a:schemeClr val="tx1">
                    <a:lumMod val="85000"/>
                    <a:lumOff val="15000"/>
                  </a:schemeClr>
                </a:solidFill>
              </a:rPr>
              <a:t>, </a:t>
            </a:r>
            <a:r>
              <a:rPr lang="tr-TR" sz="2800" b="1" dirty="0" smtClean="0">
                <a:solidFill>
                  <a:srgbClr val="FF0000"/>
                </a:solidFill>
              </a:rPr>
              <a:t>örneğin</a:t>
            </a:r>
            <a:r>
              <a:rPr lang="tr-TR" sz="2800" b="1" dirty="0" smtClean="0">
                <a:solidFill>
                  <a:schemeClr val="tx1">
                    <a:lumMod val="85000"/>
                    <a:lumOff val="15000"/>
                  </a:schemeClr>
                </a:solidFill>
              </a:rPr>
              <a:t>,</a:t>
            </a:r>
            <a:r>
              <a:rPr lang="tr-TR" sz="2800" b="1" dirty="0" smtClean="0">
                <a:solidFill>
                  <a:srgbClr val="FF0000"/>
                </a:solidFill>
              </a:rPr>
              <a:t> ama</a:t>
            </a:r>
            <a:r>
              <a:rPr lang="tr-TR" sz="2800" b="1" dirty="0" smtClean="0">
                <a:solidFill>
                  <a:schemeClr val="tx1">
                    <a:lumMod val="85000"/>
                    <a:lumOff val="15000"/>
                  </a:schemeClr>
                </a:solidFill>
              </a:rPr>
              <a:t>,</a:t>
            </a:r>
            <a:r>
              <a:rPr lang="tr-TR" sz="2800" b="1" dirty="0" smtClean="0"/>
              <a:t> </a:t>
            </a:r>
            <a:r>
              <a:rPr lang="tr-TR" sz="2800" b="1" dirty="0" smtClean="0">
                <a:solidFill>
                  <a:srgbClr val="FF0000"/>
                </a:solidFill>
              </a:rPr>
              <a:t>fakat</a:t>
            </a:r>
            <a:r>
              <a:rPr lang="tr-TR" sz="2800" b="1" dirty="0" smtClean="0">
                <a:solidFill>
                  <a:schemeClr val="tx1">
                    <a:lumMod val="85000"/>
                    <a:lumOff val="15000"/>
                  </a:schemeClr>
                </a:solidFill>
              </a:rPr>
              <a:t>,</a:t>
            </a:r>
            <a:r>
              <a:rPr lang="tr-TR" sz="2800" b="1" dirty="0" smtClean="0"/>
              <a:t>…”</a:t>
            </a:r>
            <a:r>
              <a:rPr lang="tr-TR" sz="2800" dirty="0" smtClean="0"/>
              <a:t> gibi bağlayıcı sözcüklere </a:t>
            </a:r>
            <a:r>
              <a:rPr lang="tr-TR" sz="2800" b="1" u="sng" dirty="0" smtClean="0"/>
              <a:t>yer verilir.</a:t>
            </a:r>
            <a:endParaRPr lang="tr-TR" sz="2800" dirty="0" smtClean="0"/>
          </a:p>
          <a:p>
            <a:endParaRPr lang="tr-TR" dirty="0" smtClean="0">
              <a:solidFill>
                <a:schemeClr val="tx1">
                  <a:lumMod val="95000"/>
                  <a:lumOff val="5000"/>
                </a:schemeClr>
              </a:solidFill>
            </a:endParaRPr>
          </a:p>
          <a:p>
            <a:endParaRPr lang="tr-TR" dirty="0"/>
          </a:p>
        </p:txBody>
      </p:sp>
    </p:spTree>
  </p:cSld>
  <p:clrMapOvr>
    <a:masterClrMapping/>
  </p:clrMapOvr>
  <p:transition spd="med">
    <p:wipe dir="u"/>
    <p:sndAc>
      <p:stSnd>
        <p:snd r:embed="rId3"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00B050"/>
                </a:solidFill>
              </a:rPr>
              <a:t>3.</a:t>
            </a:r>
            <a:r>
              <a:rPr lang="tr-TR" b="1" dirty="0" smtClean="0">
                <a:solidFill>
                  <a:srgbClr val="FF0000"/>
                </a:solidFill>
              </a:rPr>
              <a:t>SONUÇ CÜMLELERİ</a:t>
            </a:r>
            <a:r>
              <a:rPr lang="tr-TR" dirty="0" smtClean="0">
                <a:solidFill>
                  <a:srgbClr val="FF0000"/>
                </a:solidFill>
              </a:rPr>
              <a:t>:</a:t>
            </a:r>
            <a:endParaRPr lang="tr-TR" dirty="0">
              <a:solidFill>
                <a:srgbClr val="FF0000"/>
              </a:solidFill>
            </a:endParaRPr>
          </a:p>
        </p:txBody>
      </p:sp>
      <p:sp>
        <p:nvSpPr>
          <p:cNvPr id="3" name="2 İçerik Yer Tutucusu"/>
          <p:cNvSpPr>
            <a:spLocks noGrp="1"/>
          </p:cNvSpPr>
          <p:nvPr>
            <p:ph idx="1"/>
          </p:nvPr>
        </p:nvSpPr>
        <p:spPr/>
        <p:txBody>
          <a:bodyPr>
            <a:normAutofit/>
          </a:bodyPr>
          <a:lstStyle/>
          <a:p>
            <a:pPr lvl="0"/>
            <a:r>
              <a:rPr lang="tr-TR" dirty="0" smtClean="0"/>
              <a:t>Sonuç cümlesi parçada sözü edilenlerin bir yargıya bağlandığı cümledir.</a:t>
            </a:r>
          </a:p>
          <a:p>
            <a:pPr lvl="0"/>
            <a:r>
              <a:rPr lang="tr-TR" dirty="0" smtClean="0"/>
              <a:t>Genelde ana fikir cümleleri bu bölümde yer alır.</a:t>
            </a:r>
          </a:p>
          <a:p>
            <a:pPr lvl="0"/>
            <a:r>
              <a:rPr lang="tr-TR" dirty="0" smtClean="0"/>
              <a:t>Ana fikre giden, parçada anlatılan düşüncenin toplandığı sözler burada yer alır.</a:t>
            </a:r>
          </a:p>
          <a:p>
            <a:pPr lvl="0"/>
            <a:r>
              <a:rPr lang="tr-TR" b="1" dirty="0" smtClean="0"/>
              <a:t>“</a:t>
            </a:r>
            <a:r>
              <a:rPr lang="tr-TR" b="1" dirty="0" smtClean="0">
                <a:solidFill>
                  <a:srgbClr val="FF0000"/>
                </a:solidFill>
              </a:rPr>
              <a:t>İşte</a:t>
            </a:r>
            <a:r>
              <a:rPr lang="tr-TR" b="1" dirty="0" smtClean="0">
                <a:solidFill>
                  <a:schemeClr val="tx1">
                    <a:lumMod val="95000"/>
                    <a:lumOff val="5000"/>
                  </a:schemeClr>
                </a:solidFill>
              </a:rPr>
              <a:t>, </a:t>
            </a:r>
            <a:r>
              <a:rPr lang="tr-TR" b="1" dirty="0" smtClean="0">
                <a:solidFill>
                  <a:srgbClr val="FF0000"/>
                </a:solidFill>
              </a:rPr>
              <a:t>öyleyse</a:t>
            </a:r>
            <a:r>
              <a:rPr lang="tr-TR" b="1" dirty="0" smtClean="0">
                <a:solidFill>
                  <a:schemeClr val="tx1">
                    <a:lumMod val="95000"/>
                    <a:lumOff val="5000"/>
                  </a:schemeClr>
                </a:solidFill>
              </a:rPr>
              <a:t>,</a:t>
            </a:r>
            <a:r>
              <a:rPr lang="tr-TR" b="1" dirty="0" smtClean="0">
                <a:solidFill>
                  <a:srgbClr val="FF0000"/>
                </a:solidFill>
              </a:rPr>
              <a:t> kısaca</a:t>
            </a:r>
            <a:r>
              <a:rPr lang="tr-TR" b="1" dirty="0" smtClean="0">
                <a:solidFill>
                  <a:schemeClr val="tx1">
                    <a:lumMod val="95000"/>
                    <a:lumOff val="5000"/>
                  </a:schemeClr>
                </a:solidFill>
              </a:rPr>
              <a:t>,</a:t>
            </a:r>
            <a:r>
              <a:rPr lang="tr-TR" b="1" dirty="0" smtClean="0">
                <a:solidFill>
                  <a:srgbClr val="FF0000"/>
                </a:solidFill>
              </a:rPr>
              <a:t> o halde</a:t>
            </a:r>
            <a:r>
              <a:rPr lang="tr-TR" b="1" dirty="0" smtClean="0">
                <a:solidFill>
                  <a:schemeClr val="tx1">
                    <a:lumMod val="95000"/>
                    <a:lumOff val="5000"/>
                  </a:schemeClr>
                </a:solidFill>
              </a:rPr>
              <a:t>,</a:t>
            </a:r>
            <a:r>
              <a:rPr lang="tr-TR" b="1" dirty="0" smtClean="0">
                <a:solidFill>
                  <a:srgbClr val="FF0000"/>
                </a:solidFill>
              </a:rPr>
              <a:t> sonuç olarak</a:t>
            </a:r>
            <a:r>
              <a:rPr lang="tr-TR" b="1" dirty="0" smtClean="0"/>
              <a:t>, </a:t>
            </a:r>
            <a:r>
              <a:rPr lang="tr-TR" b="1" dirty="0" smtClean="0">
                <a:solidFill>
                  <a:srgbClr val="FF0000"/>
                </a:solidFill>
              </a:rPr>
              <a:t>böylece</a:t>
            </a:r>
            <a:r>
              <a:rPr lang="tr-TR" b="1" dirty="0" smtClean="0">
                <a:solidFill>
                  <a:schemeClr val="tx1">
                    <a:lumMod val="95000"/>
                    <a:lumOff val="5000"/>
                  </a:schemeClr>
                </a:solidFill>
              </a:rPr>
              <a:t>, </a:t>
            </a:r>
            <a:r>
              <a:rPr lang="tr-TR" b="1" dirty="0" smtClean="0">
                <a:solidFill>
                  <a:srgbClr val="FF0000"/>
                </a:solidFill>
              </a:rPr>
              <a:t>dolayısıyla</a:t>
            </a:r>
            <a:r>
              <a:rPr lang="tr-TR" b="1" dirty="0" smtClean="0"/>
              <a:t>…”</a:t>
            </a:r>
            <a:r>
              <a:rPr lang="tr-TR" dirty="0" smtClean="0"/>
              <a:t> gibi ifadeler </a:t>
            </a:r>
            <a:r>
              <a:rPr lang="tr-TR" b="1" u="sng" dirty="0" smtClean="0"/>
              <a:t>yer alır.</a:t>
            </a:r>
            <a:endParaRPr lang="tr-TR" dirty="0" smtClean="0"/>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320040"/>
            <a:ext cx="7372672" cy="1524784"/>
          </a:xfrm>
        </p:spPr>
        <p:txBody>
          <a:bodyPr>
            <a:noAutofit/>
          </a:bodyPr>
          <a:lstStyle/>
          <a:p>
            <a:r>
              <a:rPr lang="tr-TR" sz="4800" dirty="0" smtClean="0"/>
              <a:t/>
            </a:r>
            <a:br>
              <a:rPr lang="tr-TR" sz="4800" dirty="0" smtClean="0"/>
            </a:br>
            <a:r>
              <a:rPr lang="tr-TR" sz="4800" dirty="0" smtClean="0">
                <a:solidFill>
                  <a:srgbClr val="FF0000"/>
                </a:solidFill>
              </a:rPr>
              <a:t>PARAGRAF OLUŞTURMA:</a:t>
            </a:r>
            <a:r>
              <a:rPr lang="tr-TR" sz="4800" dirty="0" smtClean="0"/>
              <a:t/>
            </a:r>
            <a:br>
              <a:rPr lang="tr-TR" sz="4800" dirty="0" smtClean="0"/>
            </a:br>
            <a:endParaRPr lang="tr-TR" sz="4800" dirty="0"/>
          </a:p>
        </p:txBody>
      </p:sp>
      <p:sp>
        <p:nvSpPr>
          <p:cNvPr id="3" name="2 İçerik Yer Tutucusu"/>
          <p:cNvSpPr>
            <a:spLocks noGrp="1"/>
          </p:cNvSpPr>
          <p:nvPr>
            <p:ph idx="1"/>
          </p:nvPr>
        </p:nvSpPr>
        <p:spPr>
          <a:xfrm>
            <a:off x="395536" y="1412776"/>
            <a:ext cx="7416824" cy="5062344"/>
          </a:xfrm>
        </p:spPr>
        <p:txBody>
          <a:bodyPr>
            <a:normAutofit fontScale="92500"/>
          </a:bodyPr>
          <a:lstStyle/>
          <a:p>
            <a:pPr>
              <a:buNone/>
            </a:pPr>
            <a:r>
              <a:rPr lang="tr-TR" dirty="0" smtClean="0"/>
              <a:t> </a:t>
            </a:r>
          </a:p>
          <a:p>
            <a:pPr lvl="0"/>
            <a:r>
              <a:rPr lang="tr-TR" dirty="0" smtClean="0"/>
              <a:t>Bu tür sorularda ya beş altı cümle verilir ve kurallı bir paragraf oluşturulması istenir ya da paragraf içindeki iki cümlenin yerinin değiştirilmesi ile paragraf bütünlüğünün sağlanması istenir.</a:t>
            </a:r>
          </a:p>
          <a:p>
            <a:pPr lvl="0"/>
            <a:r>
              <a:rPr lang="tr-TR" dirty="0" smtClean="0"/>
              <a:t>Birbirini takip eden cümlelere ve giriş cümlesi olmayacak cümlelere dikkat edilmelidir. </a:t>
            </a:r>
          </a:p>
          <a:p>
            <a:pPr lvl="0"/>
            <a:r>
              <a:rPr lang="tr-TR" dirty="0" smtClean="0"/>
              <a:t>Soru çözülürken giriş cümlesi bulunmaya çalışılmalı.</a:t>
            </a:r>
          </a:p>
          <a:p>
            <a:pPr lvl="0"/>
            <a:r>
              <a:rPr lang="tr-TR" dirty="0" smtClean="0"/>
              <a:t>Cümleler arası bağlantı özelliği taşıyan sözcüklere dikkat edilmelidir.</a:t>
            </a:r>
          </a:p>
          <a:p>
            <a:pPr lvl="0"/>
            <a:r>
              <a:rPr lang="tr-TR" dirty="0" smtClean="0"/>
              <a:t>Neden-sonuç, amaç-sonuç ilişkilerine bakılmalıdır.</a:t>
            </a:r>
          </a:p>
          <a:p>
            <a:pPr lvl="0"/>
            <a:r>
              <a:rPr lang="tr-TR" dirty="0" smtClean="0"/>
              <a:t>Olumlu ve olumsuz cümleler kendi içinde sıralanmalıdır.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260648"/>
            <a:ext cx="8229600" cy="1143000"/>
          </a:xfrm>
        </p:spPr>
        <p:txBody>
          <a:bodyPr>
            <a:normAutofit fontScale="90000"/>
          </a:bodyPr>
          <a:lstStyle/>
          <a:p>
            <a:r>
              <a:rPr lang="tr-TR" dirty="0" smtClean="0"/>
              <a:t/>
            </a:r>
            <a:br>
              <a:rPr lang="tr-TR" dirty="0" smtClean="0"/>
            </a:br>
            <a:r>
              <a:rPr lang="tr-TR" b="1" dirty="0" smtClean="0">
                <a:solidFill>
                  <a:srgbClr val="FF0000"/>
                </a:solidFill>
              </a:rPr>
              <a:t>DÜŞÜNCENİN AKIŞINI BOZAN CÜMLE</a:t>
            </a:r>
            <a:r>
              <a:rPr lang="tr-TR" dirty="0" smtClean="0">
                <a:solidFill>
                  <a:srgbClr val="FF0000"/>
                </a:solidFill>
              </a:rPr>
              <a:t>:</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92500" lnSpcReduction="10000"/>
          </a:bodyPr>
          <a:lstStyle/>
          <a:p>
            <a:r>
              <a:rPr lang="tr-TR" b="1" dirty="0" smtClean="0"/>
              <a:t>DÜŞÜNCENİN AKIŞINI BOZAN CÜMLE</a:t>
            </a:r>
            <a:endParaRPr lang="tr-TR" dirty="0" smtClean="0"/>
          </a:p>
          <a:p>
            <a:pPr lvl="0"/>
            <a:r>
              <a:rPr lang="tr-TR" dirty="0" smtClean="0"/>
              <a:t>Her paragraf bir düşünceyi, bir konuyu işler. </a:t>
            </a:r>
          </a:p>
          <a:p>
            <a:pPr lvl="0"/>
            <a:r>
              <a:rPr lang="tr-TR" dirty="0" smtClean="0"/>
              <a:t>Paragraftaki her düşünce bir ana fikri destekler.</a:t>
            </a:r>
          </a:p>
          <a:p>
            <a:pPr lvl="0"/>
            <a:r>
              <a:rPr lang="tr-TR" dirty="0" smtClean="0"/>
              <a:t>Farklı bir düşünceyi içeren cümle düşüncenin akışını bozar.</a:t>
            </a:r>
          </a:p>
          <a:p>
            <a:pPr lvl="0"/>
            <a:r>
              <a:rPr lang="tr-TR" dirty="0" smtClean="0"/>
              <a:t>Düşüncenin akışını bozan cümle parçadan çıkarıldığında parçanın anlam bütünlüğünde değişme olmaz.</a:t>
            </a:r>
          </a:p>
          <a:p>
            <a:pPr lvl="0"/>
            <a:r>
              <a:rPr lang="tr-TR" b="1" dirty="0" smtClean="0">
                <a:solidFill>
                  <a:srgbClr val="FF0000"/>
                </a:solidFill>
              </a:rPr>
              <a:t>“Düşünce değişti mi?, Konu değişti mi?, Zaman değişti mi?, Kişi değişti mi?, Yer değişti mi?, Olay değişti mi?, Genel/ özel değişti mi?, Tekil/ çoğul değişti mi? Kavram değişti mi</a:t>
            </a:r>
            <a:r>
              <a:rPr lang="tr-TR" b="1" dirty="0" smtClean="0"/>
              <a:t>?”</a:t>
            </a:r>
            <a:r>
              <a:rPr lang="tr-TR" dirty="0" smtClean="0"/>
              <a:t> gibi sorular düşünce akışını takip etmemizi kolaylaştırır. </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solidFill>
                  <a:srgbClr val="FF0000"/>
                </a:solidFill>
              </a:rPr>
              <a:t>DÜŞÜNCEYİ GELİŞTİRME YOLLARI:</a:t>
            </a:r>
            <a:endParaRPr lang="tr-TR" dirty="0">
              <a:solidFill>
                <a:srgbClr val="FF0000"/>
              </a:solidFill>
            </a:endParaRPr>
          </a:p>
        </p:txBody>
      </p:sp>
      <p:sp>
        <p:nvSpPr>
          <p:cNvPr id="5" name="4 İçerik Yer Tutucusu"/>
          <p:cNvSpPr>
            <a:spLocks noGrp="1"/>
          </p:cNvSpPr>
          <p:nvPr>
            <p:ph idx="1"/>
          </p:nvPr>
        </p:nvSpPr>
        <p:spPr/>
        <p:txBody>
          <a:bodyPr>
            <a:noAutofit/>
          </a:bodyPr>
          <a:lstStyle/>
          <a:p>
            <a:r>
              <a:rPr lang="tr-TR" sz="2800" dirty="0" smtClean="0">
                <a:solidFill>
                  <a:srgbClr val="0070C0"/>
                </a:solidFill>
              </a:rPr>
              <a:t>ÖRNEKLEME;</a:t>
            </a:r>
            <a:r>
              <a:rPr lang="tr-TR" sz="2000" dirty="0" smtClean="0"/>
              <a:t/>
            </a:r>
            <a:br>
              <a:rPr lang="tr-TR" sz="2000" dirty="0" smtClean="0"/>
            </a:br>
            <a:r>
              <a:rPr lang="tr-TR" sz="2000" dirty="0" smtClean="0"/>
              <a:t>Soyut kavramları, düşünceleri belirgin kılmak için uygulanan bir anlatım yoludur. Örnekleme soyut bir düşünceye somutluk katar, yazının anlaşılmasını kolaylaştırır. Bu nedenle en sık kullanılan anlatım yoludur.</a:t>
            </a:r>
          </a:p>
          <a:p>
            <a:r>
              <a:rPr lang="tr-TR" sz="2000" b="1" dirty="0" smtClean="0"/>
              <a:t>Örnek:</a:t>
            </a:r>
            <a:r>
              <a:rPr lang="tr-TR" sz="2000" dirty="0" smtClean="0"/>
              <a:t> </a:t>
            </a:r>
            <a:br>
              <a:rPr lang="tr-TR" sz="2000" dirty="0" smtClean="0"/>
            </a:br>
            <a:r>
              <a:rPr lang="tr-TR" sz="2000" dirty="0" smtClean="0"/>
              <a:t>Ben her okuduğum romanda asıl kendime yaklaştığıma inanıyorum. Her biri çok yanlı gerçeğimizi belli bir yandan açar bana. Neden söz ederse etsin, beni, başkalarını, yaşamayı tanıtır. </a:t>
            </a:r>
            <a:r>
              <a:rPr lang="tr-TR" sz="2000" dirty="0" err="1" smtClean="0"/>
              <a:t>Balzac</a:t>
            </a:r>
            <a:r>
              <a:rPr lang="tr-TR" sz="2000" dirty="0" smtClean="0"/>
              <a:t> "</a:t>
            </a:r>
            <a:r>
              <a:rPr lang="tr-TR" sz="2000" dirty="0" err="1" smtClean="0"/>
              <a:t>Eugenie</a:t>
            </a:r>
            <a:r>
              <a:rPr lang="tr-TR" sz="2000" dirty="0" smtClean="0"/>
              <a:t> </a:t>
            </a:r>
            <a:r>
              <a:rPr lang="tr-TR" sz="2000" dirty="0" err="1" smtClean="0"/>
              <a:t>Grandef'i</a:t>
            </a:r>
            <a:r>
              <a:rPr lang="tr-TR" sz="2000" dirty="0" smtClean="0"/>
              <a:t> yazmasaydı, gecem gündüzüm bencillerle geçtiği hâlde nerden bilecektim bencilliği? </a:t>
            </a:r>
          </a:p>
          <a:p>
            <a:r>
              <a:rPr lang="tr-TR" sz="2000" dirty="0" smtClean="0"/>
              <a:t>Yazar, "Roman okumak, kişinin kendisini, başkalarını, yaşamı tanımayı öğretir." düşüncesini bazı eserlerden öğrendiklerini Örnekleyerek kanıtlamaya çalışıyor.</a:t>
            </a:r>
          </a:p>
          <a:p>
            <a:endParaRPr lang="tr-TR" sz="2200"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400" dirty="0" smtClean="0">
                <a:solidFill>
                  <a:srgbClr val="FF0000"/>
                </a:solidFill>
              </a:rPr>
              <a:t>PARAGRAF NEDİR:</a:t>
            </a:r>
            <a:endParaRPr lang="tr-TR" sz="5400" dirty="0">
              <a:solidFill>
                <a:srgbClr val="FF0000"/>
              </a:solidFill>
            </a:endParaRPr>
          </a:p>
        </p:txBody>
      </p:sp>
      <p:sp>
        <p:nvSpPr>
          <p:cNvPr id="3" name="2 İçerik Yer Tutucusu"/>
          <p:cNvSpPr>
            <a:spLocks noGrp="1"/>
          </p:cNvSpPr>
          <p:nvPr>
            <p:ph idx="1"/>
          </p:nvPr>
        </p:nvSpPr>
        <p:spPr/>
        <p:txBody>
          <a:bodyPr/>
          <a:lstStyle/>
          <a:p>
            <a:pPr>
              <a:buNone/>
            </a:pPr>
            <a:r>
              <a:rPr lang="tr-TR" dirty="0" smtClean="0"/>
              <a:t> Bir düşünceyi, bir duyguyu, bir olayı tam olarak anlatabilmek</a:t>
            </a:r>
          </a:p>
          <a:p>
            <a:pPr>
              <a:buNone/>
            </a:pPr>
            <a:r>
              <a:rPr lang="tr-TR" dirty="0" smtClean="0"/>
              <a:t> için bir araya getirilen cümleler topluluğuna </a:t>
            </a:r>
            <a:r>
              <a:rPr lang="tr-TR" b="1" dirty="0" smtClean="0">
                <a:solidFill>
                  <a:srgbClr val="FF0000"/>
                </a:solidFill>
              </a:rPr>
              <a:t>paragraf</a:t>
            </a:r>
            <a:r>
              <a:rPr lang="tr-TR" b="1" dirty="0" smtClean="0"/>
              <a:t> </a:t>
            </a:r>
            <a:r>
              <a:rPr lang="tr-TR" dirty="0" smtClean="0"/>
              <a:t>denir.</a:t>
            </a:r>
          </a:p>
          <a:p>
            <a:r>
              <a:rPr lang="tr-TR" dirty="0" smtClean="0"/>
              <a:t>Paragraf kendi içerisinde bir bütünlük taşır,paragraf tek bir düşünce etrafında oluştuğundan kendi içerisinde bir bütünlük oluşturur.</a:t>
            </a:r>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TANIMLAMA:</a:t>
            </a:r>
            <a:endParaRPr lang="tr-TR" dirty="0">
              <a:solidFill>
                <a:srgbClr val="FF0000"/>
              </a:solidFill>
            </a:endParaRPr>
          </a:p>
        </p:txBody>
      </p:sp>
      <p:sp>
        <p:nvSpPr>
          <p:cNvPr id="3" name="2 İçerik Yer Tutucusu"/>
          <p:cNvSpPr>
            <a:spLocks noGrp="1"/>
          </p:cNvSpPr>
          <p:nvPr>
            <p:ph idx="1"/>
          </p:nvPr>
        </p:nvSpPr>
        <p:spPr/>
        <p:txBody>
          <a:bodyPr>
            <a:noAutofit/>
          </a:bodyPr>
          <a:lstStyle/>
          <a:p>
            <a:r>
              <a:rPr lang="tr-TR" sz="1800" dirty="0" smtClean="0"/>
              <a:t>Bir varlığı, bir kavramı temel niteliğiyle belirtmedir. Yazılarda çoğunlukla soyut kavramlar tanımlanır. Yazar, okuyucunun kafasında sınırları tam çizilemeyen bu kavramları tanımlayarak hem kavrama bakış açısını verir hem de okurun kavrama gücünü artırır.</a:t>
            </a:r>
          </a:p>
          <a:p>
            <a:r>
              <a:rPr lang="tr-TR" sz="1800" b="1" dirty="0" smtClean="0"/>
              <a:t>Örnekler</a:t>
            </a:r>
            <a:endParaRPr lang="tr-TR" sz="1800" dirty="0" smtClean="0"/>
          </a:p>
          <a:p>
            <a:r>
              <a:rPr lang="tr-TR" sz="1800" dirty="0" smtClean="0"/>
              <a:t>1. </a:t>
            </a:r>
            <a:r>
              <a:rPr lang="tr-TR" sz="1800" dirty="0" err="1" smtClean="0"/>
              <a:t>Stendhal</a:t>
            </a:r>
            <a:r>
              <a:rPr lang="tr-TR" sz="1800" dirty="0" smtClean="0"/>
              <a:t>, 1804'te </a:t>
            </a:r>
            <a:r>
              <a:rPr lang="tr-TR" sz="1800" dirty="0" err="1" smtClean="0"/>
              <a:t>Pauline'e</a:t>
            </a:r>
            <a:r>
              <a:rPr lang="tr-TR" sz="1800" dirty="0" smtClean="0"/>
              <a:t> yazdığı bir mektupta şöyle diyor:"... Gündelik sözcüklere verdiğimiz değişik anlamlar yüzünden yanlış yollara sürükleniyoruz. Sözcüklerin gerçek anlamlarını bulmaya çalışalım. Örneğin; "erdem" sözcüğünün büyük insan toplulukları için yararlı bir şeyler yapmak anlamına geldiğini düşünmek gerek. </a:t>
            </a:r>
          </a:p>
          <a:p>
            <a:endParaRPr lang="tr-TR" sz="1800" dirty="0" smtClean="0"/>
          </a:p>
          <a:p>
            <a:r>
              <a:rPr lang="tr-TR" sz="1800" dirty="0" smtClean="0"/>
              <a:t>Bu parçada "erdem" ve "eğitim" kavramları öznel bir biçimde tanımlanmaktadır.</a:t>
            </a:r>
          </a:p>
          <a:p>
            <a:endParaRPr lang="tr-TR" sz="1800"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KARŞILAŞTIRMA:</a:t>
            </a:r>
            <a:endParaRPr lang="tr-TR" dirty="0">
              <a:solidFill>
                <a:srgbClr val="FF0000"/>
              </a:solidFill>
            </a:endParaRPr>
          </a:p>
        </p:txBody>
      </p:sp>
      <p:sp>
        <p:nvSpPr>
          <p:cNvPr id="3" name="2 İçerik Yer Tutucusu"/>
          <p:cNvSpPr>
            <a:spLocks noGrp="1"/>
          </p:cNvSpPr>
          <p:nvPr>
            <p:ph idx="1"/>
          </p:nvPr>
        </p:nvSpPr>
        <p:spPr/>
        <p:txBody>
          <a:bodyPr>
            <a:normAutofit fontScale="85000" lnSpcReduction="10000"/>
          </a:bodyPr>
          <a:lstStyle/>
          <a:p>
            <a:r>
              <a:rPr lang="tr-TR" dirty="0" smtClean="0"/>
              <a:t>Herhangi bir düşünceyi açıklamak için iki varlık, iki kavram arasındaki benzerlik ya da karşıtlıklardan yararlanmaktır. Karşılaştırma da somutlaştırmayı sağlayan bir yoldur.</a:t>
            </a:r>
          </a:p>
          <a:p>
            <a:r>
              <a:rPr lang="tr-TR" b="1" dirty="0" smtClean="0"/>
              <a:t>Örnek:</a:t>
            </a:r>
            <a:r>
              <a:rPr lang="tr-TR" dirty="0" smtClean="0"/>
              <a:t> </a:t>
            </a:r>
            <a:br>
              <a:rPr lang="tr-TR" dirty="0" smtClean="0"/>
            </a:br>
            <a:r>
              <a:rPr lang="tr-TR" dirty="0" smtClean="0"/>
              <a:t>Arı, on binlerce yıldır aynı işi en kusursuz biçimde yapar: Düzgün, geometrik ölçülerle peteğini örer ve topladığı bin bir çiçek tozundan, bir kimya </a:t>
            </a:r>
            <a:r>
              <a:rPr lang="tr-TR" dirty="0" err="1" smtClean="0"/>
              <a:t>laboratuvarının</a:t>
            </a:r>
            <a:r>
              <a:rPr lang="tr-TR" dirty="0" smtClean="0"/>
              <a:t> imbiklerinden daha üstün biçimde balını süzer. Oysa insanoğlu uğraştığı on binlerce işi binlerce yıldır giderek geliştirmekte ve hâlâ en kusursuza ulaşmaya çalışmaktadır, işte insan budur.</a:t>
            </a:r>
          </a:p>
          <a:p>
            <a:r>
              <a:rPr lang="tr-TR" dirty="0" smtClean="0"/>
              <a:t>Bu parçada insanla arı karşılaştırılarak verilmiştir. Bu karşılaştırmadan "İnsanoğlu, uğraştığı işi giderek geliştirmekte ve kusursuzluğa ulaşmaya çalışmaktadır." ana düşüncesine ulaşılmıştır.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TANIK GÖSTERME VE ALINTI YAPMA:</a:t>
            </a:r>
            <a:endParaRPr lang="tr-TR" dirty="0">
              <a:solidFill>
                <a:srgbClr val="FF0000"/>
              </a:solidFill>
            </a:endParaRPr>
          </a:p>
        </p:txBody>
      </p:sp>
      <p:sp>
        <p:nvSpPr>
          <p:cNvPr id="3" name="2 İçerik Yer Tutucusu"/>
          <p:cNvSpPr>
            <a:spLocks noGrp="1"/>
          </p:cNvSpPr>
          <p:nvPr>
            <p:ph idx="1"/>
          </p:nvPr>
        </p:nvSpPr>
        <p:spPr>
          <a:xfrm>
            <a:off x="467544" y="1556792"/>
            <a:ext cx="8229600" cy="4525963"/>
          </a:xfrm>
        </p:spPr>
        <p:txBody>
          <a:bodyPr>
            <a:normAutofit/>
          </a:bodyPr>
          <a:lstStyle/>
          <a:p>
            <a:r>
              <a:rPr lang="tr-TR" dirty="0" smtClean="0"/>
              <a:t>Bir düşünceyi savunmak, doğruluğunu kanıtlamak için aynı görüşü paylaşan, destekleyen bir kişinin -kimi zaman karşıt görüşün yanlısı bir kişi de olabilir- yazılarından veya konuşmalarından alıntı yapmaktır. Tanıklığına başvurulan kişinin sözü edilen konuda yetkin olması gerekir. Yazar, bu yetkin kişinin sözünü ya kendi sözü hâline getirir </a:t>
            </a:r>
            <a:r>
              <a:rPr lang="tr-TR" b="1" dirty="0" smtClean="0"/>
              <a:t>(dolaylı anlatım</a:t>
            </a:r>
            <a:r>
              <a:rPr lang="tr-TR" dirty="0" smtClean="0"/>
              <a:t>) ya da sözünün tamamını veya bir bölümünü tırnak içinde vererek kullanır (</a:t>
            </a:r>
            <a:r>
              <a:rPr lang="tr-TR" b="1" dirty="0" smtClean="0"/>
              <a:t>doğrudan anlatım</a:t>
            </a:r>
            <a:r>
              <a:rPr lang="tr-TR" dirty="0" smtClean="0"/>
              <a:t>).</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SAYISAL VERİLERDEN YARARLANMA:</a:t>
            </a:r>
            <a:endParaRPr lang="tr-TR" dirty="0"/>
          </a:p>
        </p:txBody>
      </p:sp>
      <p:sp>
        <p:nvSpPr>
          <p:cNvPr id="3" name="2 İçerik Yer Tutucusu"/>
          <p:cNvSpPr>
            <a:spLocks noGrp="1"/>
          </p:cNvSpPr>
          <p:nvPr>
            <p:ph idx="1"/>
          </p:nvPr>
        </p:nvSpPr>
        <p:spPr/>
        <p:txBody>
          <a:bodyPr>
            <a:normAutofit/>
          </a:bodyPr>
          <a:lstStyle/>
          <a:p>
            <a:r>
              <a:rPr lang="tr-TR" dirty="0" smtClean="0"/>
              <a:t>Düşüncelerin kanıtlanması, inandırıcı kılınması için araştırma sonuçlarından yararlanma yoluna gidilir.</a:t>
            </a:r>
          </a:p>
          <a:p>
            <a:r>
              <a:rPr lang="tr-TR" dirty="0" smtClean="0"/>
              <a:t>İstatistiklerin -sayılara karşı beslenen güvene bağlı olarak- inandırıcı etkisi, savunulan düşüncelerin sayısal verilerle desteklenmesini getirmiştir.</a:t>
            </a:r>
          </a:p>
          <a:p>
            <a:r>
              <a:rPr lang="tr-TR" dirty="0" smtClean="0"/>
              <a:t>Güvenilir kaynakların sunduğu verilerin kullanılması yazarın inandırıcılığını büyük ölçüde artırır. Ancak genelleşmiş istatistik bilgiler ve kasıtlı olarak </a:t>
            </a:r>
            <a:r>
              <a:rPr lang="tr-TR" dirty="0" err="1" smtClean="0"/>
              <a:t>veritenler</a:t>
            </a:r>
            <a:r>
              <a:rPr lang="tr-TR" dirty="0" smtClean="0"/>
              <a:t> güvenirliği sarsar.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BENZETME:</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Çoğunlukla cümle düzeyinde kullanılan, anlamı zenginleştirmeyi amaçlayan bir düşünceyi geliştirme yoludur. Paragrafın içinde yer yer bulunur, anlatıma güç katar.</a:t>
            </a:r>
          </a:p>
          <a:p>
            <a:r>
              <a:rPr lang="tr-TR" b="1" dirty="0" smtClean="0">
                <a:hlinkClick r:id="rId3"/>
              </a:rPr>
              <a:t>Benzetme</a:t>
            </a:r>
            <a:r>
              <a:rPr lang="tr-TR" dirty="0" smtClean="0"/>
              <a:t>, aralarında benzerlik olan iki şeyden benzerlikçe zayıf olanı güçlü olanla anlatmaktır.</a:t>
            </a:r>
          </a:p>
          <a:p>
            <a:r>
              <a:rPr lang="tr-TR" dirty="0" smtClean="0">
                <a:solidFill>
                  <a:schemeClr val="accent4">
                    <a:lumMod val="50000"/>
                  </a:schemeClr>
                </a:solidFill>
              </a:rPr>
              <a:t>ÖRNEK;</a:t>
            </a:r>
          </a:p>
          <a:p>
            <a:r>
              <a:rPr lang="tr-TR" dirty="0" smtClean="0"/>
              <a:t>Erkenden yağan yoğun kar, sanki beyaz bir ölümdü.</a:t>
            </a:r>
          </a:p>
          <a:p>
            <a:r>
              <a:rPr lang="tr-TR" dirty="0" smtClean="0"/>
              <a:t>Bu olaydan sonra kendimi kuş gibi hafif hissediyorum.</a:t>
            </a:r>
          </a:p>
          <a:p>
            <a:r>
              <a:rPr lang="tr-TR" dirty="0" smtClean="0"/>
              <a:t>Bülbülün güle kavuşması gibiydi iki sevgilinin buluşması.</a:t>
            </a:r>
          </a:p>
          <a:p>
            <a:r>
              <a:rPr lang="tr-TR" dirty="0" smtClean="0"/>
              <a:t>Güneş bu sabah, dalından koparılmış taptaze portakalı andırıyor.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Anlatımın Özellikleri:</a:t>
            </a:r>
            <a:endParaRPr lang="tr-TR" dirty="0"/>
          </a:p>
        </p:txBody>
      </p:sp>
      <p:sp>
        <p:nvSpPr>
          <p:cNvPr id="3" name="2 İçerik Yer Tutucusu"/>
          <p:cNvSpPr>
            <a:spLocks noGrp="1"/>
          </p:cNvSpPr>
          <p:nvPr>
            <p:ph idx="1"/>
          </p:nvPr>
        </p:nvSpPr>
        <p:spPr/>
        <p:txBody>
          <a:bodyPr/>
          <a:lstStyle/>
          <a:p>
            <a:r>
              <a:rPr lang="tr-TR" sz="3600" b="1" dirty="0" smtClean="0">
                <a:solidFill>
                  <a:srgbClr val="0070C0"/>
                </a:solidFill>
              </a:rPr>
              <a:t>1. Özgünlük</a:t>
            </a:r>
          </a:p>
          <a:p>
            <a:r>
              <a:rPr lang="tr-TR" sz="3600" dirty="0" smtClean="0"/>
              <a:t>Anlatımda başkasına benzememe, kendine has olmaktır. Yazıda taklitçilikten kaçınma, farklı, yeni, alışılmışın dışında olmaktır.</a:t>
            </a:r>
          </a:p>
          <a:p>
            <a:pPr>
              <a:buNone/>
            </a:pPr>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2. Açıklık / Duruluk:</a:t>
            </a:r>
            <a:endParaRPr lang="tr-TR" dirty="0"/>
          </a:p>
        </p:txBody>
      </p:sp>
      <p:sp>
        <p:nvSpPr>
          <p:cNvPr id="3" name="2 İçerik Yer Tutucusu"/>
          <p:cNvSpPr>
            <a:spLocks noGrp="1"/>
          </p:cNvSpPr>
          <p:nvPr>
            <p:ph idx="1"/>
          </p:nvPr>
        </p:nvSpPr>
        <p:spPr/>
        <p:txBody>
          <a:bodyPr/>
          <a:lstStyle/>
          <a:p>
            <a:r>
              <a:rPr lang="tr-TR" dirty="0" smtClean="0"/>
              <a:t>Anlatımdan okuyucunun çıkardığı an­lam ile yazarın vermek istediği mesajın aynı ol­masıdır. Anlatılmak istenenin kolayca anlaşılma­sı demektir. Anlatımda anlaşılması zor ifadelerden kaçınıl­masıdır. Söylenecek sözü sembollere sığınma­dan anlatma demektir.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solidFill>
                  <a:srgbClr val="FF0000"/>
                </a:solidFill>
              </a:rPr>
              <a:t>3. Doğallık:</a:t>
            </a:r>
            <a:endParaRPr lang="tr-TR" sz="4800" dirty="0"/>
          </a:p>
        </p:txBody>
      </p:sp>
      <p:sp>
        <p:nvSpPr>
          <p:cNvPr id="3" name="2 İçerik Yer Tutucusu"/>
          <p:cNvSpPr>
            <a:spLocks noGrp="1"/>
          </p:cNvSpPr>
          <p:nvPr>
            <p:ph idx="1"/>
          </p:nvPr>
        </p:nvSpPr>
        <p:spPr>
          <a:xfrm>
            <a:off x="323528" y="1628800"/>
            <a:ext cx="6915472" cy="4702304"/>
          </a:xfrm>
        </p:spPr>
        <p:txBody>
          <a:bodyPr/>
          <a:lstStyle/>
          <a:p>
            <a:r>
              <a:rPr lang="tr-TR" sz="4400" dirty="0" smtClean="0"/>
              <a:t>Anlatımın yapmacıksız, günlük yaşantıda olduğu gibi, sanat yapmadan, süs ve özentiden uzak yapılmasıdır</a:t>
            </a:r>
            <a:r>
              <a:rPr lang="tr-TR" sz="2800" dirty="0" smtClean="0"/>
              <a:t>.</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4. Akıcılık</a:t>
            </a:r>
            <a:br>
              <a:rPr lang="tr-TR" b="1" dirty="0" smtClean="0">
                <a:solidFill>
                  <a:srgbClr val="FF0000"/>
                </a:solidFill>
              </a:rPr>
            </a:br>
            <a:endParaRPr lang="tr-TR" dirty="0"/>
          </a:p>
        </p:txBody>
      </p:sp>
      <p:sp>
        <p:nvSpPr>
          <p:cNvPr id="3" name="2 İçerik Yer Tutucusu"/>
          <p:cNvSpPr>
            <a:spLocks noGrp="1"/>
          </p:cNvSpPr>
          <p:nvPr>
            <p:ph idx="1"/>
          </p:nvPr>
        </p:nvSpPr>
        <p:spPr/>
        <p:txBody>
          <a:bodyPr>
            <a:normAutofit/>
          </a:bodyPr>
          <a:lstStyle/>
          <a:p>
            <a:r>
              <a:rPr lang="tr-TR" dirty="0" smtClean="0"/>
              <a:t>Yazının kolay okunabilmesi ve rahatsız eden kelimelerin kullanılmamasını ifade eder. Düşünceler kolay anlaşılabilir bir biçimde sıralanabilmelidir. Ses sanatları akıcılığın vazgeçilmeyen unsurlarından biridir.</a:t>
            </a:r>
          </a:p>
          <a:p>
            <a:r>
              <a:rPr lang="tr-TR" dirty="0" smtClean="0"/>
              <a:t>Birçok anlamı bir arada vermektir. Anlam içinde anlam bulunacak şekilde bir anla­tımı tercih etmektir.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5. Yoğunluk:</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Birçok anlamı bir arada vermektir. Anlam içinde anlam bulunacak şekilde bir anla­tımı tercih etmektir.</a:t>
            </a:r>
          </a:p>
          <a:p>
            <a:r>
              <a:rPr lang="tr-TR" b="1" dirty="0" smtClean="0"/>
              <a:t>6. Özlülük</a:t>
            </a:r>
          </a:p>
          <a:p>
            <a:r>
              <a:rPr lang="tr-TR" dirty="0" smtClean="0"/>
              <a:t>Anlatımda az sözle çok anlam ifade edebilmektir. Sözü uzatmadan, kısa tutarak me­sajı en öz şekilde vermektir.</a:t>
            </a:r>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PARAGRAF KONUSUNU ÜÇ BAŞLIK ALTINDA İNCELEYECEĞİZ:</a:t>
            </a:r>
            <a:endParaRPr lang="tr-TR" dirty="0">
              <a:solidFill>
                <a:srgbClr val="FF0000"/>
              </a:solidFill>
            </a:endParaRPr>
          </a:p>
        </p:txBody>
      </p:sp>
      <p:sp>
        <p:nvSpPr>
          <p:cNvPr id="3" name="2 İçerik Yer Tutucusu"/>
          <p:cNvSpPr>
            <a:spLocks noGrp="1"/>
          </p:cNvSpPr>
          <p:nvPr>
            <p:ph idx="1"/>
          </p:nvPr>
        </p:nvSpPr>
        <p:spPr/>
        <p:txBody>
          <a:bodyPr>
            <a:normAutofit/>
          </a:bodyPr>
          <a:lstStyle/>
          <a:p>
            <a:r>
              <a:rPr lang="tr-TR" sz="4800" dirty="0" smtClean="0">
                <a:solidFill>
                  <a:srgbClr val="00B0F0"/>
                </a:solidFill>
              </a:rPr>
              <a:t>BUNLAR:</a:t>
            </a:r>
          </a:p>
          <a:p>
            <a:pPr>
              <a:buNone/>
            </a:pPr>
            <a:r>
              <a:rPr lang="tr-TR" sz="4800" dirty="0" smtClean="0">
                <a:solidFill>
                  <a:srgbClr val="7030A0"/>
                </a:solidFill>
              </a:rPr>
              <a:t>1.</a:t>
            </a:r>
            <a:r>
              <a:rPr lang="tr-TR" sz="4800" dirty="0" smtClean="0"/>
              <a:t>PARAGRAFIN ANLAM YÖNÜ</a:t>
            </a:r>
          </a:p>
          <a:p>
            <a:pPr>
              <a:buNone/>
            </a:pPr>
            <a:r>
              <a:rPr lang="tr-TR" sz="4800" dirty="0" smtClean="0">
                <a:solidFill>
                  <a:srgbClr val="7030A0"/>
                </a:solidFill>
              </a:rPr>
              <a:t>2.</a:t>
            </a:r>
            <a:r>
              <a:rPr lang="tr-TR" sz="4800" dirty="0" smtClean="0"/>
              <a:t>PARAGRAFIN YAPI YÖNÜ</a:t>
            </a:r>
          </a:p>
          <a:p>
            <a:pPr>
              <a:buNone/>
            </a:pPr>
            <a:r>
              <a:rPr lang="tr-TR" sz="4800" dirty="0" smtClean="0">
                <a:solidFill>
                  <a:srgbClr val="7030A0"/>
                </a:solidFill>
              </a:rPr>
              <a:t>3.</a:t>
            </a:r>
            <a:r>
              <a:rPr lang="tr-TR" sz="4800" dirty="0" smtClean="0"/>
              <a:t>PARAGRAFIN ANLATIM YÖNÜ</a:t>
            </a:r>
            <a:endParaRPr lang="tr-TR" sz="4800"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6.Tutarlılık:</a:t>
            </a:r>
            <a:endParaRPr lang="tr-TR" dirty="0"/>
          </a:p>
        </p:txBody>
      </p:sp>
      <p:sp>
        <p:nvSpPr>
          <p:cNvPr id="3" name="2 İçerik Yer Tutucusu"/>
          <p:cNvSpPr>
            <a:spLocks noGrp="1"/>
          </p:cNvSpPr>
          <p:nvPr>
            <p:ph idx="1"/>
          </p:nvPr>
        </p:nvSpPr>
        <p:spPr/>
        <p:txBody>
          <a:bodyPr>
            <a:normAutofit/>
          </a:bodyPr>
          <a:lstStyle/>
          <a:p>
            <a:r>
              <a:rPr lang="tr-TR" dirty="0" smtClean="0"/>
              <a:t>Anlatımda birbiriyle çelişen düşünce­ler ileri sürmeme, sık sık düşünce değiştirme­mektir.</a:t>
            </a:r>
          </a:p>
          <a:p>
            <a:r>
              <a:rPr lang="tr-TR" b="1" dirty="0" smtClean="0"/>
              <a:t>8. Sürükleyicilik</a:t>
            </a:r>
          </a:p>
          <a:p>
            <a:r>
              <a:rPr lang="tr-TR" dirty="0" smtClean="0"/>
              <a:t>Okuyucunun ilgisini canlı tut­mak, okuyucuyu esere bağlamaktır.</a:t>
            </a:r>
          </a:p>
          <a:p>
            <a:r>
              <a:rPr lang="tr-TR" b="1" dirty="0" smtClean="0"/>
              <a:t>9. Kalıcılık</a:t>
            </a:r>
          </a:p>
          <a:p>
            <a:r>
              <a:rPr lang="tr-TR" dirty="0" smtClean="0"/>
              <a:t>Geçmiş dönemde ortaya konan bir yapıtın gelecekte de ilgi görmesi, geçerliliğini koruma</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dirty="0" smtClean="0">
                <a:solidFill>
                  <a:srgbClr val="FF0000"/>
                </a:solidFill>
              </a:rPr>
              <a:t>7. </a:t>
            </a:r>
            <a:r>
              <a:rPr lang="tr-TR" sz="4000" b="1" dirty="0" err="1" smtClean="0">
                <a:solidFill>
                  <a:srgbClr val="FF0000"/>
                </a:solidFill>
              </a:rPr>
              <a:t>SürükleyİCİLİK</a:t>
            </a:r>
            <a:r>
              <a:rPr lang="tr-TR" sz="4000" b="1" dirty="0" smtClean="0">
                <a:solidFill>
                  <a:srgbClr val="FF0000"/>
                </a:solidFill>
              </a:rPr>
              <a:t>:</a:t>
            </a:r>
            <a:endParaRPr lang="tr-TR" sz="4000" dirty="0"/>
          </a:p>
        </p:txBody>
      </p:sp>
      <p:sp>
        <p:nvSpPr>
          <p:cNvPr id="3" name="2 İçerik Yer Tutucusu"/>
          <p:cNvSpPr>
            <a:spLocks noGrp="1"/>
          </p:cNvSpPr>
          <p:nvPr>
            <p:ph idx="1"/>
          </p:nvPr>
        </p:nvSpPr>
        <p:spPr/>
        <p:txBody>
          <a:bodyPr/>
          <a:lstStyle/>
          <a:p>
            <a:r>
              <a:rPr lang="tr-TR" sz="3600" dirty="0" smtClean="0"/>
              <a:t>Okuyucunun ilgisini canlı tut­mak, okuyucuyu esere bağlamaktır.</a:t>
            </a:r>
          </a:p>
          <a:p>
            <a:r>
              <a:rPr lang="tr-TR" sz="3600" b="1" dirty="0" smtClean="0"/>
              <a:t>9. Kalıcılık</a:t>
            </a:r>
          </a:p>
          <a:p>
            <a:r>
              <a:rPr lang="tr-TR" sz="3600" dirty="0" smtClean="0"/>
              <a:t>Geçmiş dönemde ortaya konan bir yapıtın gelecekte de ilgi görmesi, geçerliliğini koruma</a:t>
            </a:r>
          </a:p>
          <a:p>
            <a:endParaRPr lang="tr-TR" sz="3600" dirty="0" smtClean="0"/>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8. Kalıcılık:</a:t>
            </a:r>
            <a:endParaRPr lang="tr-TR" dirty="0"/>
          </a:p>
        </p:txBody>
      </p:sp>
      <p:sp>
        <p:nvSpPr>
          <p:cNvPr id="3" name="2 İçerik Yer Tutucusu"/>
          <p:cNvSpPr>
            <a:spLocks noGrp="1"/>
          </p:cNvSpPr>
          <p:nvPr>
            <p:ph idx="1"/>
          </p:nvPr>
        </p:nvSpPr>
        <p:spPr/>
        <p:txBody>
          <a:bodyPr/>
          <a:lstStyle/>
          <a:p>
            <a:r>
              <a:rPr lang="tr-TR" sz="4800" dirty="0" smtClean="0"/>
              <a:t>Geçmiş dönemde ortaya konan bir yapıtın gelecekte de ilgi görmesi, geçerliliğini koruma vb.</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PARAGRAF  SORULARINDA ŞUNLARA DİKKAT  EDİLMELİDİR;</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solidFill>
                  <a:srgbClr val="FF00AA"/>
                </a:solidFill>
              </a:rPr>
              <a:t>1.</a:t>
            </a:r>
            <a:r>
              <a:rPr lang="tr-TR" dirty="0" smtClean="0"/>
              <a:t>Paragraf sorularında önce soru cümlesi okunur.Daha sonra parça okunur.Çünkü parçayı hangi amaçla okuyacağımızı bilirsek amacımıza uygun olarak paragraftaki düşüncelere daha kolay ulaşırız.Bu yaklaşım zamanda kazanç sağlar, dikkatimizin dağılmasını önler.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AA"/>
                </a:solidFill>
              </a:rPr>
              <a:t>2.</a:t>
            </a:r>
            <a:r>
              <a:rPr lang="tr-TR" dirty="0" smtClean="0">
                <a:solidFill>
                  <a:srgbClr val="FF0000"/>
                </a:solidFill>
              </a:rPr>
              <a:t>Sİ</a:t>
            </a:r>
            <a:endParaRPr lang="tr-TR" dirty="0">
              <a:solidFill>
                <a:srgbClr val="FF0000"/>
              </a:solidFill>
            </a:endParaRPr>
          </a:p>
        </p:txBody>
      </p:sp>
      <p:sp>
        <p:nvSpPr>
          <p:cNvPr id="3" name="2 İçerik Yer Tutucusu"/>
          <p:cNvSpPr>
            <a:spLocks noGrp="1"/>
          </p:cNvSpPr>
          <p:nvPr>
            <p:ph idx="1"/>
          </p:nvPr>
        </p:nvSpPr>
        <p:spPr/>
        <p:txBody>
          <a:bodyPr>
            <a:normAutofit/>
          </a:bodyPr>
          <a:lstStyle/>
          <a:p>
            <a:r>
              <a:rPr lang="tr-TR" dirty="0" smtClean="0"/>
              <a:t>Paragraf sorularının tamamına yakınını doğru yanıtlayabilmek için, “Paragraflar uzun olduğu için zordur.” önyargısını terk edelim; bir parça ne kadar uzun olursa, yanıtı bulmak o kadar kolaylaşır.Çünkü sorunun yanıtı parçada yer alır.Bu nedenle en kolay sorular, paragraf sorularıdır.Bu tip sorular özel bir bilgi gerektirmediğinden, herkes tarafından kolaylıkla yanıtlanabilir.</a:t>
            </a:r>
          </a:p>
          <a:p>
            <a:endParaRPr lang="tr-TR" dirty="0">
              <a:solidFill>
                <a:srgbClr val="FF00AA"/>
              </a:solidFill>
            </a:endParaRPr>
          </a:p>
        </p:txBody>
      </p:sp>
    </p:spTree>
  </p:cSld>
  <p:clrMapOvr>
    <a:masterClrMapping/>
  </p:clrMapOvr>
  <p:transition spd="med">
    <p:wipe dir="u"/>
    <p:sndAc>
      <p:stSnd>
        <p:snd r:embed="rId2" name="chimes.wav"/>
      </p:stSnd>
    </p:sndAc>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AA"/>
                </a:solidFill>
              </a:rPr>
              <a:t>3.</a:t>
            </a:r>
            <a:r>
              <a:rPr lang="tr-TR" dirty="0" smtClean="0">
                <a:solidFill>
                  <a:srgbClr val="FF0000"/>
                </a:solidFill>
              </a:rPr>
              <a:t> SÜ</a:t>
            </a:r>
            <a:endParaRPr lang="tr-TR" dirty="0">
              <a:solidFill>
                <a:srgbClr val="FF0000"/>
              </a:solidFill>
            </a:endParaRPr>
          </a:p>
        </p:txBody>
      </p:sp>
      <p:sp>
        <p:nvSpPr>
          <p:cNvPr id="3" name="2 İçerik Yer Tutucusu"/>
          <p:cNvSpPr>
            <a:spLocks noGrp="1"/>
          </p:cNvSpPr>
          <p:nvPr>
            <p:ph idx="1"/>
          </p:nvPr>
        </p:nvSpPr>
        <p:spPr/>
        <p:txBody>
          <a:bodyPr>
            <a:normAutofit/>
          </a:bodyPr>
          <a:lstStyle/>
          <a:p>
            <a:pPr fontAlgn="b"/>
            <a:r>
              <a:rPr lang="tr-TR" dirty="0" smtClean="0"/>
              <a:t>Sorulanı göz önünde tutarak metni okuyunuz.Önemli gördüğünüz anahtar sözcüklerin altını çiziniz.</a:t>
            </a:r>
          </a:p>
          <a:p>
            <a:pPr fontAlgn="b"/>
            <a:r>
              <a:rPr lang="tr-TR" dirty="0" smtClean="0"/>
              <a:t>Paragraflar bir çırpıda, geri dönüş yapmadan mümkün olduğu kadar hızlı okunmalıdır.Paragrafları dudağımızla değil, gözlerimizle okumalıyız.Yapılan araştırmalar gözün okuma hızının,zihnin düşünme ve anlama hızına dudağınkinden daha yakın olduğunu ortaya çıkarmıştır.</a:t>
            </a:r>
          </a:p>
          <a:p>
            <a:endParaRPr lang="tr-TR" dirty="0"/>
          </a:p>
        </p:txBody>
      </p:sp>
    </p:spTree>
  </p:cSld>
  <p:clrMapOvr>
    <a:masterClrMapping/>
  </p:clrMapOvr>
  <p:transition spd="med">
    <p:wipe dir="u"/>
    <p:sndAc>
      <p:stSnd>
        <p:snd r:embed="rId2" name="chimes.wav"/>
      </p:stSnd>
    </p:sndAc>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AA"/>
                </a:solidFill>
              </a:rPr>
              <a:t>4. </a:t>
            </a:r>
            <a:r>
              <a:rPr lang="tr-TR" dirty="0" smtClean="0">
                <a:solidFill>
                  <a:srgbClr val="FF0000"/>
                </a:solidFill>
              </a:rPr>
              <a:t>SÜ</a:t>
            </a:r>
            <a:endParaRPr lang="tr-TR" dirty="0">
              <a:solidFill>
                <a:srgbClr val="FF0000"/>
              </a:solidFill>
            </a:endParaRPr>
          </a:p>
        </p:txBody>
      </p:sp>
      <p:sp>
        <p:nvSpPr>
          <p:cNvPr id="3" name="2 İçerik Yer Tutucusu"/>
          <p:cNvSpPr>
            <a:spLocks noGrp="1"/>
          </p:cNvSpPr>
          <p:nvPr>
            <p:ph idx="1"/>
          </p:nvPr>
        </p:nvSpPr>
        <p:spPr/>
        <p:txBody>
          <a:bodyPr>
            <a:normAutofit/>
          </a:bodyPr>
          <a:lstStyle/>
          <a:p>
            <a:pPr fontAlgn="b"/>
            <a:r>
              <a:rPr lang="tr-TR" dirty="0" smtClean="0"/>
              <a:t>Paragrafta anlatılanlar karşısında nesnel olmalıyız.Bu tür sorularda paragraftaki düşünceye katılıp katılmadığımız ya da o konuda ne düşündüğümüz sorulmaz.Paragraf yazarının söylediklerini anlamamız yeter.</a:t>
            </a:r>
          </a:p>
          <a:p>
            <a:pPr fontAlgn="b"/>
            <a:r>
              <a:rPr lang="tr-TR" dirty="0" smtClean="0"/>
              <a:t>Özel uyarılara dikkat etmeliyiz.Soru cümlesinde altı çizilen ya da tırnak içine alınan  “-</a:t>
            </a:r>
            <a:r>
              <a:rPr lang="tr-TR" dirty="0" err="1" smtClean="0"/>
              <a:t>me</a:t>
            </a:r>
            <a:r>
              <a:rPr lang="tr-TR" dirty="0" smtClean="0"/>
              <a:t>, -</a:t>
            </a:r>
            <a:r>
              <a:rPr lang="tr-TR" dirty="0" err="1" smtClean="0"/>
              <a:t>ma</a:t>
            </a:r>
            <a:r>
              <a:rPr lang="tr-TR" dirty="0" smtClean="0"/>
              <a:t>, değildir, yoktur” gibi ek ve sözcüklere özellikle dikkat gösterilmelidir.</a:t>
            </a:r>
          </a:p>
          <a:p>
            <a:endParaRPr lang="tr-TR" dirty="0"/>
          </a:p>
        </p:txBody>
      </p:sp>
    </p:spTree>
  </p:cSld>
  <p:clrMapOvr>
    <a:masterClrMapping/>
  </p:clrMapOvr>
  <p:transition spd="med">
    <p:wipe dir="u"/>
    <p:sndAc>
      <p:stSnd>
        <p:snd r:embed="rId2" name="chimes.wav"/>
      </p:stSnd>
    </p:sndAc>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AA"/>
                </a:solidFill>
              </a:rPr>
              <a:t>5.</a:t>
            </a:r>
            <a:r>
              <a:rPr lang="tr-TR" dirty="0" smtClean="0">
                <a:solidFill>
                  <a:srgbClr val="FF0000"/>
                </a:solidFill>
              </a:rPr>
              <a:t> Sİ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Paragraf sorularında başarılı olmanız için geçmiş yılların  ÖSS sorularını titizlikle, sabırla, dikkatle çözmenizi tavsiye ederiz.Düzenli olarak yapacağınız </a:t>
            </a:r>
            <a:r>
              <a:rPr lang="tr-TR" dirty="0" smtClean="0">
                <a:hlinkClick r:id="rId3"/>
              </a:rPr>
              <a:t>günlük</a:t>
            </a:r>
            <a:r>
              <a:rPr lang="tr-TR" dirty="0" smtClean="0"/>
              <a:t> paragraf çözme egzersizleri anlama,yorumlama ve karşılaştırma yeteneğinizi geliştirecek ve tüm sözel (Tarih,Coğrafya,Felsefe) sorularında fayda sağlayacaktır…</a:t>
            </a:r>
            <a:endParaRPr lang="tr-TR" dirty="0"/>
          </a:p>
        </p:txBody>
      </p:sp>
    </p:spTree>
  </p:cSld>
  <p:clrMapOvr>
    <a:masterClrMapping/>
  </p:clrMapOvr>
  <p:transition spd="med">
    <p:wipe dir="u"/>
    <p:sndAc>
      <p:stSnd>
        <p:snd r:embed="rId2" name="chimes.wav"/>
      </p:stSnd>
    </p:sndAc>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solidFill>
                  <a:srgbClr val="FF0000"/>
                </a:solidFill>
              </a:rPr>
              <a:t>OKUMA  HIZINIZI  ARTIRIN!!!</a:t>
            </a:r>
            <a:endParaRPr lang="tr-TR" dirty="0"/>
          </a:p>
        </p:txBody>
      </p:sp>
      <p:sp>
        <p:nvSpPr>
          <p:cNvPr id="3" name="2 İçerik Yer Tutucusu"/>
          <p:cNvSpPr>
            <a:spLocks noGrp="1"/>
          </p:cNvSpPr>
          <p:nvPr>
            <p:ph idx="1"/>
          </p:nvPr>
        </p:nvSpPr>
        <p:spPr/>
        <p:txBody>
          <a:bodyPr>
            <a:normAutofit fontScale="92500"/>
          </a:bodyPr>
          <a:lstStyle/>
          <a:p>
            <a:pPr fontAlgn="b"/>
            <a:r>
              <a:rPr lang="tr-TR" dirty="0" smtClean="0"/>
              <a:t>    Okuma hızınızı artırmak için yapacağımız işlem çok basittir.Elinize alacağınız bir kalemi mümkün olduğu kadar hızlı hareket ettirerek satırlar üzerinde yürütün ve gözünüzün her defasında birden çok kelime üzerinde sabitleşmesine imkan verir.</a:t>
            </a:r>
          </a:p>
          <a:p>
            <a:pPr fontAlgn="b"/>
            <a:r>
              <a:rPr lang="tr-TR" dirty="0" smtClean="0"/>
              <a:t>    Kalemi satır üzerinde yürüterek okumak size başlangıçta anlamsız ve çocukça gelebilir.Sonuç olarak yavaş okuduğunuzda ağır ve sıçramalı okuyuşunuzdan ötürü çabuk sıkılır ve dikkatiniz dağılır.Bu sebeple zihniniz okuduğunuz konudan uzaklaşır.Fakat hızlı okuduğunuz zaman elde edeceğiniz ritim ve akış okuduğunuzun anlamına daha kolay ulaşmanızı sağlar.</a:t>
            </a:r>
          </a:p>
          <a:p>
            <a:endParaRPr lang="tr-TR" dirty="0"/>
          </a:p>
        </p:txBody>
      </p:sp>
    </p:spTree>
  </p:cSld>
  <p:clrMapOvr>
    <a:masterClrMapping/>
  </p:clrMapOvr>
  <p:transition spd="med">
    <p:wipe dir="u"/>
    <p:sndAc>
      <p:stSnd>
        <p:snd r:embed="rId2" name="chimes.wav"/>
      </p:stSnd>
    </p:sndAc>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7239000" cy="6123080"/>
          </a:xfrm>
        </p:spPr>
        <p:txBody>
          <a:bodyPr>
            <a:normAutofit/>
          </a:bodyPr>
          <a:lstStyle/>
          <a:p>
            <a:r>
              <a:rPr lang="tr-TR" sz="4800" dirty="0" smtClean="0">
                <a:solidFill>
                  <a:srgbClr val="7030A0"/>
                </a:solidFill>
              </a:rPr>
              <a:t>SORULARIMIZA BAŞLAYALIMMM.</a:t>
            </a:r>
          </a:p>
          <a:p>
            <a:endParaRPr lang="tr-TR" sz="4800" dirty="0">
              <a:solidFill>
                <a:srgbClr val="7030A0"/>
              </a:solidFill>
            </a:endParaRPr>
          </a:p>
        </p:txBody>
      </p:sp>
      <p:sp>
        <p:nvSpPr>
          <p:cNvPr id="5" name="4 Gülen Yüz"/>
          <p:cNvSpPr/>
          <p:nvPr/>
        </p:nvSpPr>
        <p:spPr>
          <a:xfrm>
            <a:off x="1763688" y="2924944"/>
            <a:ext cx="4104456" cy="2952328"/>
          </a:xfrm>
          <a:prstGeom prst="smileyFace">
            <a:avLst/>
          </a:prstGeom>
          <a:blipFill>
            <a:blip r:embed="rId3" cstate="print"/>
            <a:tile tx="0" ty="0" sx="100000" sy="100000" flip="none" algn="tl"/>
          </a:blipFill>
          <a:ln cmpd="sng">
            <a:round/>
            <a:headEnd type="arrow" w="lg" len="lg"/>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00CCFF"/>
              </a:solidFill>
            </a:endParaRPr>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solidFill>
                  <a:schemeClr val="accent3">
                    <a:lumMod val="75000"/>
                  </a:schemeClr>
                </a:solidFill>
              </a:rPr>
              <a:t>A.</a:t>
            </a:r>
            <a:r>
              <a:rPr lang="tr-TR" dirty="0" smtClean="0">
                <a:solidFill>
                  <a:srgbClr val="FF0000"/>
                </a:solidFill>
              </a:rPr>
              <a:t>PARAGRAFIN ANLAM YÖNÜ</a:t>
            </a:r>
            <a:endParaRPr lang="tr-TR" dirty="0">
              <a:solidFill>
                <a:srgbClr val="FF0000"/>
              </a:solidFill>
            </a:endParaRPr>
          </a:p>
        </p:txBody>
      </p:sp>
      <p:sp>
        <p:nvSpPr>
          <p:cNvPr id="3" name="2 İçerik Yer Tutucusu"/>
          <p:cNvSpPr>
            <a:spLocks noGrp="1"/>
          </p:cNvSpPr>
          <p:nvPr>
            <p:ph idx="1"/>
          </p:nvPr>
        </p:nvSpPr>
        <p:spPr/>
        <p:txBody>
          <a:bodyPr>
            <a:normAutofit/>
          </a:bodyPr>
          <a:lstStyle/>
          <a:p>
            <a:r>
              <a:rPr lang="tr-TR" sz="4400" dirty="0" smtClean="0"/>
              <a:t>Paragrafın konusu,ana fikri,yardımcı fikirleri,başlığı,paragrafta duyular ve duygularla ilgili ayrıntılar paragrafın anlam yönünü oluşturur.</a:t>
            </a:r>
            <a:endParaRPr lang="tr-TR" sz="4400"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1. sİ</a:t>
            </a:r>
            <a:endParaRPr lang="tr-TR" dirty="0">
              <a:solidFill>
                <a:srgbClr val="FF0000"/>
              </a:solidFill>
            </a:endParaRPr>
          </a:p>
        </p:txBody>
      </p:sp>
      <p:sp>
        <p:nvSpPr>
          <p:cNvPr id="3" name="2 İçerik Yer Tutucusu"/>
          <p:cNvSpPr>
            <a:spLocks noGrp="1"/>
          </p:cNvSpPr>
          <p:nvPr>
            <p:ph idx="1"/>
          </p:nvPr>
        </p:nvSpPr>
        <p:spPr/>
        <p:txBody>
          <a:bodyPr>
            <a:normAutofit lnSpcReduction="10000"/>
          </a:bodyPr>
          <a:lstStyle/>
          <a:p>
            <a:r>
              <a:rPr lang="tr-TR" dirty="0" smtClean="0">
                <a:solidFill>
                  <a:srgbClr val="FF0000"/>
                </a:solidFill>
              </a:rPr>
              <a:t> </a:t>
            </a:r>
            <a:r>
              <a:rPr lang="tr-TR" dirty="0" smtClean="0"/>
              <a:t>İçimden hep iyilik geliyor</a:t>
            </a:r>
            <a:br>
              <a:rPr lang="tr-TR" dirty="0" smtClean="0"/>
            </a:br>
            <a:r>
              <a:rPr lang="tr-TR" dirty="0" smtClean="0"/>
              <a:t>Yaşadığımız dünyayı seviyorum</a:t>
            </a:r>
            <a:br>
              <a:rPr lang="tr-TR" dirty="0" smtClean="0"/>
            </a:br>
            <a:r>
              <a:rPr lang="tr-TR" dirty="0" smtClean="0"/>
              <a:t>Kin tutmak benim harcım değil</a:t>
            </a:r>
            <a:br>
              <a:rPr lang="tr-TR" dirty="0" smtClean="0"/>
            </a:br>
            <a:r>
              <a:rPr lang="tr-TR" dirty="0" smtClean="0"/>
              <a:t>Çektiğim bütün sıkıntıları unuttum</a:t>
            </a:r>
            <a:br>
              <a:rPr lang="tr-TR" dirty="0" smtClean="0"/>
            </a:br>
            <a:r>
              <a:rPr lang="tr-TR" dirty="0" smtClean="0"/>
              <a:t>Parasız pulsuzum ne çıkar</a:t>
            </a:r>
            <a:br>
              <a:rPr lang="tr-TR" dirty="0" smtClean="0"/>
            </a:br>
            <a:r>
              <a:rPr lang="tr-TR" dirty="0" smtClean="0"/>
              <a:t>Gelecek güzel günlere inanıyorum</a:t>
            </a:r>
            <a:br>
              <a:rPr lang="tr-TR" dirty="0" smtClean="0"/>
            </a:br>
            <a:r>
              <a:rPr lang="tr-TR" b="1" dirty="0" smtClean="0"/>
              <a:t>Necati Cumalı</a:t>
            </a:r>
            <a:r>
              <a:rPr lang="tr-TR" dirty="0" smtClean="0"/>
              <a:t/>
            </a:r>
            <a:br>
              <a:rPr lang="tr-TR" dirty="0" smtClean="0"/>
            </a:br>
            <a:r>
              <a:rPr lang="tr-TR" dirty="0" smtClean="0"/>
              <a:t>Dizelerden şairle ilgili olarak aşağıdakilerin hangisi çıkarılamaz?</a:t>
            </a:r>
            <a:br>
              <a:rPr lang="tr-TR" dirty="0" smtClean="0"/>
            </a:br>
            <a:r>
              <a:rPr lang="tr-TR" dirty="0" smtClean="0"/>
              <a:t>A) Kendisiyle barışık olduğu</a:t>
            </a:r>
            <a:br>
              <a:rPr lang="tr-TR" dirty="0" smtClean="0"/>
            </a:br>
            <a:r>
              <a:rPr lang="tr-TR" dirty="0" smtClean="0"/>
              <a:t>B) Umutlu olduğu</a:t>
            </a:r>
            <a:br>
              <a:rPr lang="tr-TR" dirty="0" smtClean="0"/>
            </a:br>
            <a:r>
              <a:rPr lang="tr-TR" dirty="0" smtClean="0"/>
              <a:t>C) Pişman olduğu</a:t>
            </a:r>
            <a:br>
              <a:rPr lang="tr-TR" dirty="0" smtClean="0"/>
            </a:br>
            <a:r>
              <a:rPr lang="tr-TR" dirty="0" smtClean="0"/>
              <a:t>D) Açık yürekli olduğu</a:t>
            </a:r>
          </a:p>
          <a:p>
            <a:endParaRPr lang="tr-TR" dirty="0"/>
          </a:p>
        </p:txBody>
      </p:sp>
    </p:spTree>
  </p:cSld>
  <p:clrMapOvr>
    <a:masterClrMapping/>
  </p:clrMapOvr>
  <p:transition spd="med">
    <p:wipe dir="u"/>
    <p:sndAc>
      <p:stSnd>
        <p:snd r:embed="rId2" name="chimes.wav"/>
      </p:stSnd>
    </p:sndAc>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2.Sİ</a:t>
            </a:r>
            <a:endParaRPr lang="tr-TR" dirty="0">
              <a:solidFill>
                <a:srgbClr val="FF0000"/>
              </a:solidFill>
            </a:endParaRPr>
          </a:p>
        </p:txBody>
      </p:sp>
      <p:sp>
        <p:nvSpPr>
          <p:cNvPr id="3" name="2 İçerik Yer Tutucusu"/>
          <p:cNvSpPr>
            <a:spLocks noGrp="1"/>
          </p:cNvSpPr>
          <p:nvPr>
            <p:ph idx="1"/>
          </p:nvPr>
        </p:nvSpPr>
        <p:spPr/>
        <p:txBody>
          <a:bodyPr>
            <a:normAutofit/>
          </a:bodyPr>
          <a:lstStyle/>
          <a:p>
            <a:r>
              <a:rPr lang="tr-TR" dirty="0" smtClean="0"/>
              <a:t>Duygular davetsiz misafire benzerler. Kimisi vaktinden erken gelir, kimisi geç. Ne erken gelene git diyebilirsiniz ne de geç gelene. Kimisi buzdan bir yatak gibi soğuk ve ürpertici, kimisi de kuş tüyü yorgan gibi yumuşak ve sıcak. Kimisi kurşun gibi yakar, kimisi menekşe gibi kokar.</a:t>
            </a:r>
            <a:br>
              <a:rPr lang="tr-TR" dirty="0" smtClean="0"/>
            </a:br>
            <a:r>
              <a:rPr lang="tr-TR" b="1" dirty="0" smtClean="0"/>
              <a:t>Parçadan duygularla ilgili olarak aşağıdakilerden hangisi çıkarılamaz?</a:t>
            </a:r>
            <a:r>
              <a:rPr lang="tr-TR" dirty="0" smtClean="0"/>
              <a:t/>
            </a:r>
            <a:br>
              <a:rPr lang="tr-TR" dirty="0" smtClean="0"/>
            </a:br>
            <a:r>
              <a:rPr lang="tr-TR" dirty="0" smtClean="0"/>
              <a:t>A) Çok çeşitli oldukları</a:t>
            </a:r>
            <a:br>
              <a:rPr lang="tr-TR" dirty="0" smtClean="0"/>
            </a:br>
            <a:r>
              <a:rPr lang="tr-TR" dirty="0" smtClean="0"/>
              <a:t>B) İnsana huzur da verdikleri</a:t>
            </a:r>
            <a:br>
              <a:rPr lang="tr-TR" dirty="0" smtClean="0"/>
            </a:br>
            <a:r>
              <a:rPr lang="tr-TR" dirty="0" smtClean="0"/>
              <a:t>C) Engellenemez oldukları</a:t>
            </a:r>
            <a:br>
              <a:rPr lang="tr-TR" dirty="0" smtClean="0"/>
            </a:br>
            <a:r>
              <a:rPr lang="tr-TR" dirty="0" smtClean="0"/>
              <a:t>D) İnsandan insana değiştikleri</a:t>
            </a:r>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3.SÜ</a:t>
            </a:r>
            <a:endParaRPr lang="tr-TR" dirty="0">
              <a:solidFill>
                <a:srgbClr val="FF0000"/>
              </a:solidFill>
            </a:endParaRPr>
          </a:p>
        </p:txBody>
      </p:sp>
      <p:sp>
        <p:nvSpPr>
          <p:cNvPr id="3" name="2 İçerik Yer Tutucusu"/>
          <p:cNvSpPr>
            <a:spLocks noGrp="1"/>
          </p:cNvSpPr>
          <p:nvPr>
            <p:ph idx="1"/>
          </p:nvPr>
        </p:nvSpPr>
        <p:spPr/>
        <p:txBody>
          <a:bodyPr>
            <a:normAutofit/>
          </a:bodyPr>
          <a:lstStyle/>
          <a:p>
            <a:pPr fontAlgn="base"/>
            <a:r>
              <a:rPr lang="tr-TR" dirty="0" smtClean="0"/>
              <a:t>Doğu </a:t>
            </a:r>
            <a:r>
              <a:rPr lang="tr-TR" dirty="0"/>
              <a:t>yamacı yemyeşil ormanlarla örtülü olan </a:t>
            </a:r>
            <a:r>
              <a:rPr lang="tr-TR" dirty="0" err="1"/>
              <a:t>Gülveren</a:t>
            </a:r>
            <a:r>
              <a:rPr lang="tr-TR" dirty="0"/>
              <a:t> tepesinin yamasında çırılçıplak. Çünkü oraya bir köy sokulmuş bütün yamaç çizgi çizgi sel yatakları, kısır tarlalar ve ciflerle allak bullak olmuş. Bu parçanın anlatımı için aşağıdakilerden hangisi söylenebilir?</a:t>
            </a:r>
          </a:p>
          <a:p>
            <a:pPr marL="514350" indent="-514350" fontAlgn="base">
              <a:buFont typeface="+mj-lt"/>
              <a:buAutoNum type="alphaUcPeriod"/>
            </a:pPr>
            <a:r>
              <a:rPr lang="tr-TR" dirty="0" smtClean="0"/>
              <a:t>Öyküleme</a:t>
            </a:r>
            <a:endParaRPr lang="tr-TR" dirty="0"/>
          </a:p>
          <a:p>
            <a:pPr marL="514350" indent="-514350" fontAlgn="base">
              <a:buFont typeface="+mj-lt"/>
              <a:buAutoNum type="alphaUcPeriod"/>
            </a:pPr>
            <a:r>
              <a:rPr lang="tr-TR" dirty="0" smtClean="0"/>
              <a:t>Betimleme</a:t>
            </a:r>
            <a:endParaRPr lang="tr-TR" dirty="0"/>
          </a:p>
          <a:p>
            <a:pPr marL="514350" indent="-514350" fontAlgn="base">
              <a:buFont typeface="+mj-lt"/>
              <a:buAutoNum type="alphaUcPeriod"/>
            </a:pPr>
            <a:r>
              <a:rPr lang="tr-TR" dirty="0" smtClean="0"/>
              <a:t>Açıklama</a:t>
            </a:r>
            <a:endParaRPr lang="tr-TR" dirty="0"/>
          </a:p>
          <a:p>
            <a:pPr marL="514350" indent="-514350" fontAlgn="base">
              <a:buFont typeface="+mj-lt"/>
              <a:buAutoNum type="alphaUcPeriod"/>
            </a:pPr>
            <a:r>
              <a:rPr lang="tr-TR" dirty="0" smtClean="0"/>
              <a:t>Tartışma</a:t>
            </a:r>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4.SÜ</a:t>
            </a:r>
            <a:endParaRPr lang="tr-TR" dirty="0"/>
          </a:p>
        </p:txBody>
      </p:sp>
      <p:sp>
        <p:nvSpPr>
          <p:cNvPr id="3" name="2 İçerik Yer Tutucusu"/>
          <p:cNvSpPr>
            <a:spLocks noGrp="1"/>
          </p:cNvSpPr>
          <p:nvPr>
            <p:ph idx="1"/>
          </p:nvPr>
        </p:nvSpPr>
        <p:spPr/>
        <p:txBody>
          <a:bodyPr>
            <a:normAutofit fontScale="92500" lnSpcReduction="10000"/>
          </a:bodyPr>
          <a:lstStyle/>
          <a:p>
            <a:pPr fontAlgn="base"/>
            <a:r>
              <a:rPr lang="tr-TR" dirty="0"/>
              <a:t>azar kelimelerle düşünür. Kelime hazinesi güçlü olanlar diğerlerine göre daha sağlıklı ve etkili eserler ortaya koyar. </a:t>
            </a:r>
            <a:r>
              <a:rPr lang="tr-TR" dirty="0" err="1"/>
              <a:t>Shakespeare’in</a:t>
            </a:r>
            <a:r>
              <a:rPr lang="tr-TR" dirty="0"/>
              <a:t> eserlerinde seksen bin Goethe’nin eserlerinde elli bin civarında kelime kullanıldığı kelime hazinesinin önemi anlaşılacaktır. Parçada aşağıdaki anlatım tekniklerinden hangisi kullanılmıştır?</a:t>
            </a:r>
          </a:p>
          <a:p>
            <a:pPr fontAlgn="base"/>
            <a:endParaRPr lang="tr-TR" dirty="0"/>
          </a:p>
          <a:p>
            <a:pPr marL="514350" indent="-514350" fontAlgn="base">
              <a:buFont typeface="+mj-lt"/>
              <a:buAutoNum type="alphaUcPeriod"/>
            </a:pPr>
            <a:r>
              <a:rPr lang="tr-TR" dirty="0" smtClean="0"/>
              <a:t>Örneklendirme</a:t>
            </a:r>
            <a:endParaRPr lang="tr-TR" dirty="0"/>
          </a:p>
          <a:p>
            <a:pPr marL="514350" indent="-514350" fontAlgn="base">
              <a:buFont typeface="+mj-lt"/>
              <a:buAutoNum type="alphaUcPeriod"/>
            </a:pPr>
            <a:r>
              <a:rPr lang="tr-TR" dirty="0" smtClean="0"/>
              <a:t>Benzetme</a:t>
            </a:r>
            <a:endParaRPr lang="tr-TR" dirty="0"/>
          </a:p>
          <a:p>
            <a:pPr marL="514350" indent="-514350" fontAlgn="base">
              <a:buFont typeface="+mj-lt"/>
              <a:buAutoNum type="alphaUcPeriod"/>
            </a:pPr>
            <a:r>
              <a:rPr lang="tr-TR" dirty="0"/>
              <a:t>Tartışma</a:t>
            </a:r>
          </a:p>
          <a:p>
            <a:pPr marL="514350" indent="-514350" fontAlgn="base">
              <a:buFont typeface="+mj-lt"/>
              <a:buAutoNum type="alphaUcPeriod"/>
            </a:pPr>
            <a:r>
              <a:rPr lang="tr-TR" dirty="0" smtClean="0"/>
              <a:t>Öyküleme</a:t>
            </a:r>
            <a:endParaRPr lang="tr-TR" dirty="0"/>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5.Sİ</a:t>
            </a:r>
            <a:endParaRPr lang="tr-TR" dirty="0"/>
          </a:p>
        </p:txBody>
      </p:sp>
      <p:sp>
        <p:nvSpPr>
          <p:cNvPr id="3" name="2 İçerik Yer Tutucusu"/>
          <p:cNvSpPr>
            <a:spLocks noGrp="1"/>
          </p:cNvSpPr>
          <p:nvPr>
            <p:ph idx="1"/>
          </p:nvPr>
        </p:nvSpPr>
        <p:spPr/>
        <p:txBody>
          <a:bodyPr>
            <a:normAutofit/>
          </a:bodyPr>
          <a:lstStyle/>
          <a:p>
            <a:pPr fontAlgn="base"/>
            <a:r>
              <a:rPr lang="tr-TR" dirty="0"/>
              <a:t>Bahçede ılık bir rüzgârla palmiye ağaçları hafif hafif sallanıyor. Hava bin bir türlü güzel çiçek kokusuyla dolu. Bahçe boydan boya amber çiçekleriyle kaplı. Bu parçanın anlatımında aşağıdaki duyu organlarından hangisiyle ilgili bir ayrıntıya yer verilmemiştir?</a:t>
            </a:r>
          </a:p>
          <a:p>
            <a:pPr marL="514350" indent="-514350" fontAlgn="base">
              <a:buFont typeface="+mj-lt"/>
              <a:buAutoNum type="alphaUcPeriod"/>
            </a:pPr>
            <a:r>
              <a:rPr lang="tr-TR" dirty="0"/>
              <a:t>El</a:t>
            </a:r>
          </a:p>
          <a:p>
            <a:pPr marL="514350" indent="-514350" fontAlgn="base">
              <a:buFont typeface="+mj-lt"/>
              <a:buAutoNum type="alphaUcPeriod"/>
            </a:pPr>
            <a:r>
              <a:rPr lang="tr-TR" dirty="0"/>
              <a:t>Burun</a:t>
            </a:r>
          </a:p>
          <a:p>
            <a:pPr marL="514350" indent="-514350" fontAlgn="base">
              <a:buFont typeface="+mj-lt"/>
              <a:buAutoNum type="alphaUcPeriod"/>
            </a:pPr>
            <a:r>
              <a:rPr lang="tr-TR" dirty="0"/>
              <a:t>Göz</a:t>
            </a:r>
          </a:p>
          <a:p>
            <a:pPr marL="514350" indent="-514350" fontAlgn="base">
              <a:buFont typeface="+mj-lt"/>
              <a:buAutoNum type="alphaUcPeriod"/>
            </a:pPr>
            <a:r>
              <a:rPr lang="tr-TR" dirty="0" smtClean="0"/>
              <a:t>Kulak</a:t>
            </a:r>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6.SI</a:t>
            </a:r>
            <a:endParaRPr lang="tr-TR" dirty="0"/>
          </a:p>
        </p:txBody>
      </p:sp>
      <p:sp>
        <p:nvSpPr>
          <p:cNvPr id="3" name="2 İçerik Yer Tutucusu"/>
          <p:cNvSpPr>
            <a:spLocks noGrp="1"/>
          </p:cNvSpPr>
          <p:nvPr>
            <p:ph idx="1"/>
          </p:nvPr>
        </p:nvSpPr>
        <p:spPr/>
        <p:txBody>
          <a:bodyPr>
            <a:normAutofit lnSpcReduction="10000"/>
          </a:bodyPr>
          <a:lstStyle/>
          <a:p>
            <a:pPr fontAlgn="base"/>
            <a:r>
              <a:rPr lang="tr-TR" dirty="0"/>
              <a:t>Taşlıca Koyu’na girişte, sağınızda, tepelere yaslanmış mezarlar karşılayacak sizi önce. Sonrasında koya asını veren bedri rahmi Eyüboğlu’nun fırçasından çıkmış, bir kaya üzerine resmedilmiş bir balık resmi… Boynuz Bükü’ nü günlük ağaçlarının kokusu, size gündüz düşleri gördürecek güzellikte. Bu parçada hangi duyularla ilgili ayrıntılara yer verilmemiştir.</a:t>
            </a:r>
          </a:p>
          <a:p>
            <a:pPr marL="514350" indent="-514350" fontAlgn="base">
              <a:buFont typeface="+mj-lt"/>
              <a:buAutoNum type="alphaUcPeriod"/>
            </a:pPr>
            <a:r>
              <a:rPr lang="tr-TR" dirty="0"/>
              <a:t>Dokunma-koklama</a:t>
            </a:r>
          </a:p>
          <a:p>
            <a:pPr marL="514350" indent="-514350" fontAlgn="base">
              <a:buFont typeface="+mj-lt"/>
              <a:buAutoNum type="alphaUcPeriod"/>
            </a:pPr>
            <a:r>
              <a:rPr lang="tr-TR" dirty="0" smtClean="0"/>
              <a:t>Görme-koklama</a:t>
            </a:r>
            <a:endParaRPr lang="tr-TR" dirty="0"/>
          </a:p>
          <a:p>
            <a:pPr marL="514350" indent="-514350" fontAlgn="base">
              <a:buFont typeface="+mj-lt"/>
              <a:buAutoNum type="alphaUcPeriod"/>
            </a:pPr>
            <a:r>
              <a:rPr lang="tr-TR" dirty="0" smtClean="0"/>
              <a:t>Koklama-tatma</a:t>
            </a:r>
            <a:endParaRPr lang="tr-TR" dirty="0"/>
          </a:p>
          <a:p>
            <a:pPr marL="514350" indent="-514350" fontAlgn="base">
              <a:buFont typeface="+mj-lt"/>
              <a:buAutoNum type="alphaUcPeriod"/>
            </a:pPr>
            <a:r>
              <a:rPr lang="tr-TR" dirty="0" smtClean="0"/>
              <a:t>İşitme-görme</a:t>
            </a:r>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7.Sİ</a:t>
            </a:r>
            <a:endParaRPr lang="tr-TR" dirty="0"/>
          </a:p>
        </p:txBody>
      </p:sp>
      <p:sp>
        <p:nvSpPr>
          <p:cNvPr id="3" name="2 İçerik Yer Tutucusu"/>
          <p:cNvSpPr>
            <a:spLocks noGrp="1"/>
          </p:cNvSpPr>
          <p:nvPr>
            <p:ph idx="1"/>
          </p:nvPr>
        </p:nvSpPr>
        <p:spPr/>
        <p:txBody>
          <a:bodyPr>
            <a:normAutofit fontScale="92500" lnSpcReduction="10000"/>
          </a:bodyPr>
          <a:lstStyle/>
          <a:p>
            <a:pPr fontAlgn="base"/>
            <a:r>
              <a:rPr lang="tr-TR" dirty="0"/>
              <a:t>Düşünme, insanın en temel özelliğidir. İnsan düşünmeyince hür olamıyor. Bu yüzden hep düşünüyor. Bununla da yetinmiyor. Düşündüğünü söylemek istiyor. Söylemezse, yine kendini hür hissetmiyor. Düşündüğünü söyleyerek çevresindekiler bilinçlendiriyor. Böylece hem kendisi hem çevresindekiler mutlu oluyor. Bu parçada aşağıdakilerden hangisinden söz edilmektedir?</a:t>
            </a:r>
          </a:p>
          <a:p>
            <a:pPr marL="514350" indent="-514350" fontAlgn="base">
              <a:buFont typeface="+mj-lt"/>
              <a:buAutoNum type="alphaUcPeriod"/>
            </a:pPr>
            <a:r>
              <a:rPr lang="tr-TR" dirty="0"/>
              <a:t>Düşünmenin insan yaşamındaki </a:t>
            </a:r>
            <a:r>
              <a:rPr lang="tr-TR" dirty="0" smtClean="0"/>
              <a:t>öneminden</a:t>
            </a:r>
            <a:endParaRPr lang="tr-TR" dirty="0"/>
          </a:p>
          <a:p>
            <a:pPr marL="514350" indent="-514350" fontAlgn="base">
              <a:buFont typeface="+mj-lt"/>
              <a:buAutoNum type="alphaUcPeriod"/>
            </a:pPr>
            <a:r>
              <a:rPr lang="tr-TR" dirty="0"/>
              <a:t>Eğitimli insanların daha çok düşündüğünden</a:t>
            </a:r>
            <a:r>
              <a:rPr lang="tr-TR" dirty="0" smtClean="0"/>
              <a:t>.</a:t>
            </a:r>
            <a:endParaRPr lang="tr-TR" dirty="0"/>
          </a:p>
          <a:p>
            <a:pPr marL="514350" indent="-514350" fontAlgn="base">
              <a:buFont typeface="+mj-lt"/>
              <a:buAutoNum type="alphaUcPeriod"/>
            </a:pPr>
            <a:r>
              <a:rPr lang="tr-TR" dirty="0"/>
              <a:t>Özgür </a:t>
            </a:r>
            <a:r>
              <a:rPr lang="tr-TR" dirty="0" err="1"/>
              <a:t>topulmların</a:t>
            </a:r>
            <a:r>
              <a:rPr lang="tr-TR" dirty="0"/>
              <a:t> düşünen insanlara verdiği </a:t>
            </a:r>
            <a:r>
              <a:rPr lang="tr-TR" dirty="0" smtClean="0"/>
              <a:t>değerden</a:t>
            </a:r>
            <a:endParaRPr lang="tr-TR" dirty="0"/>
          </a:p>
          <a:p>
            <a:pPr marL="514350" indent="-514350" fontAlgn="base">
              <a:buFont typeface="+mj-lt"/>
              <a:buAutoNum type="alphaUcPeriod"/>
            </a:pPr>
            <a:r>
              <a:rPr lang="tr-TR" dirty="0"/>
              <a:t>Düşünen insanların, kötü duygulara kapılmadığından</a:t>
            </a:r>
          </a:p>
          <a:p>
            <a:endParaRPr lang="tr-TR" dirty="0"/>
          </a:p>
        </p:txBody>
      </p:sp>
    </p:spTree>
  </p:cSld>
  <p:clrMapOvr>
    <a:masterClrMapping/>
  </p:clrMapOvr>
  <p:transition spd="med">
    <p:wipe dir="u"/>
    <p:sndAc>
      <p:stSnd>
        <p:snd r:embed="rId2" name="chimes.wav"/>
      </p:stSnd>
    </p:sndAc>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8.Sİ</a:t>
            </a:r>
            <a:endParaRPr lang="tr-TR" dirty="0"/>
          </a:p>
        </p:txBody>
      </p:sp>
      <p:sp>
        <p:nvSpPr>
          <p:cNvPr id="3" name="2 İçerik Yer Tutucusu"/>
          <p:cNvSpPr>
            <a:spLocks noGrp="1"/>
          </p:cNvSpPr>
          <p:nvPr>
            <p:ph idx="1"/>
          </p:nvPr>
        </p:nvSpPr>
        <p:spPr/>
        <p:txBody>
          <a:bodyPr>
            <a:normAutofit fontScale="92500"/>
          </a:bodyPr>
          <a:lstStyle/>
          <a:p>
            <a:pPr fontAlgn="base"/>
            <a:r>
              <a:rPr lang="tr-TR" dirty="0"/>
              <a:t>Bir eserin oluşumunda plan çok önemlidir. Ayrıntısına kadar düşünülmüş bir plan yapılmadığı zaman nitelikli bir eserin ortaya çıkması oldukça zordur. Bu eser ortaya çıkarsa oldukça karmaşık olur. Çünkü eserin yazılması rastlantılara bırakılmış olduğundan, eserin basit bir bölümüne gereğinden fazla önem verilebilir. Çok önemli bir yeri üstün körü geçilmiş olabilir. Bu parçada aşağıdakilerin hangisine vurgu yapılmaktadır?</a:t>
            </a:r>
          </a:p>
          <a:p>
            <a:pPr marL="514350" indent="-514350" fontAlgn="base">
              <a:buFont typeface="+mj-lt"/>
              <a:buAutoNum type="alphaUcPeriod"/>
            </a:pPr>
            <a:r>
              <a:rPr lang="tr-TR" dirty="0"/>
              <a:t>Sanat eserlerinin niteliğine</a:t>
            </a:r>
          </a:p>
          <a:p>
            <a:pPr marL="514350" indent="-514350" fontAlgn="base">
              <a:buFont typeface="+mj-lt"/>
              <a:buAutoNum type="alphaUcPeriod"/>
            </a:pPr>
            <a:r>
              <a:rPr lang="tr-TR" dirty="0"/>
              <a:t>Ayrıntıların sanat eserlerinin güzelleştirdiğine</a:t>
            </a:r>
          </a:p>
          <a:p>
            <a:pPr marL="514350" indent="-514350" fontAlgn="base">
              <a:buFont typeface="+mj-lt"/>
              <a:buAutoNum type="alphaUcPeriod"/>
            </a:pPr>
            <a:r>
              <a:rPr lang="tr-TR" dirty="0"/>
              <a:t>Sanat eseri yazmanın zorluğuna</a:t>
            </a:r>
          </a:p>
          <a:p>
            <a:pPr marL="514350" indent="-514350" fontAlgn="base">
              <a:buFont typeface="+mj-lt"/>
              <a:buAutoNum type="alphaUcPeriod"/>
            </a:pPr>
            <a:r>
              <a:rPr lang="tr-TR" dirty="0"/>
              <a:t>Plan yapmanın </a:t>
            </a:r>
            <a:r>
              <a:rPr lang="tr-TR" dirty="0" smtClean="0"/>
              <a:t>önemine</a:t>
            </a:r>
            <a:endParaRPr lang="tr-TR" dirty="0"/>
          </a:p>
          <a:p>
            <a:pPr fontAlgn="base"/>
            <a:endParaRPr lang="tr-TR" dirty="0"/>
          </a:p>
        </p:txBody>
      </p:sp>
    </p:spTree>
  </p:cSld>
  <p:clrMapOvr>
    <a:masterClrMapping/>
  </p:clrMapOvr>
  <p:transition spd="med">
    <p:wipe dir="u"/>
    <p:sndAc>
      <p:stSnd>
        <p:snd r:embed="rId2" name="chimes.wav"/>
      </p:stSnd>
    </p:sndAc>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9.SU</a:t>
            </a:r>
            <a:endParaRPr lang="tr-TR" dirty="0"/>
          </a:p>
        </p:txBody>
      </p:sp>
      <p:sp>
        <p:nvSpPr>
          <p:cNvPr id="3" name="2 İçerik Yer Tutucusu"/>
          <p:cNvSpPr>
            <a:spLocks noGrp="1"/>
          </p:cNvSpPr>
          <p:nvPr>
            <p:ph idx="1"/>
          </p:nvPr>
        </p:nvSpPr>
        <p:spPr/>
        <p:txBody>
          <a:bodyPr>
            <a:normAutofit lnSpcReduction="10000"/>
          </a:bodyPr>
          <a:lstStyle/>
          <a:p>
            <a:pPr fontAlgn="base"/>
            <a:r>
              <a:rPr lang="tr-TR" dirty="0"/>
              <a:t>Diller buz dağı gibidir. Onların, suyun üstünde görünenden daha çok, altında olan kısımları vardır. Zaten bir dili iyice bilmenin dilde kalem oynatmanın yolu ’da suyun altında kalan kısmı keşfetmeye bağlıdır. Şair ya da yaza olmak istiyorsanız, bu buz dağlarının altını keşfedin.   Parçaya göre şair ya da yazar olmanın şartı aşağıdakilerden hangisidir?</a:t>
            </a:r>
          </a:p>
          <a:p>
            <a:pPr marL="514350" indent="-514350" fontAlgn="base">
              <a:buFont typeface="+mj-lt"/>
              <a:buAutoNum type="alphaUcPeriod"/>
            </a:pPr>
            <a:r>
              <a:rPr lang="tr-TR" dirty="0"/>
              <a:t>Dili bütün incelikleriyle bilmek</a:t>
            </a:r>
          </a:p>
          <a:p>
            <a:pPr marL="514350" indent="-514350" fontAlgn="base">
              <a:buFont typeface="+mj-lt"/>
              <a:buAutoNum type="alphaUcPeriod"/>
            </a:pPr>
            <a:r>
              <a:rPr lang="tr-TR" dirty="0"/>
              <a:t>Dil alanında çalışmalar yapmak</a:t>
            </a:r>
          </a:p>
          <a:p>
            <a:pPr marL="514350" indent="-514350" fontAlgn="base">
              <a:buFont typeface="+mj-lt"/>
              <a:buAutoNum type="alphaUcPeriod"/>
            </a:pPr>
            <a:r>
              <a:rPr lang="tr-TR" dirty="0"/>
              <a:t>Dil eğitiminden geçmek</a:t>
            </a:r>
          </a:p>
          <a:p>
            <a:pPr marL="514350" indent="-514350" fontAlgn="base">
              <a:buFont typeface="+mj-lt"/>
              <a:buAutoNum type="alphaUcPeriod"/>
            </a:pPr>
            <a:r>
              <a:rPr lang="tr-TR" dirty="0"/>
              <a:t>Dili sevmek ya da sevdirmek</a:t>
            </a:r>
          </a:p>
          <a:p>
            <a:endParaRPr lang="tr-TR" dirty="0"/>
          </a:p>
        </p:txBody>
      </p:sp>
    </p:spTree>
  </p:cSld>
  <p:clrMapOvr>
    <a:masterClrMapping/>
  </p:clrMapOvr>
  <p:transition spd="med">
    <p:wipe dir="u"/>
    <p:sndAc>
      <p:stSnd>
        <p:snd r:embed="rId2" name="chimes.wav"/>
      </p:stSnd>
    </p:sndAc>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10.SU</a:t>
            </a:r>
            <a:endParaRPr lang="tr-TR" dirty="0"/>
          </a:p>
        </p:txBody>
      </p:sp>
      <p:sp>
        <p:nvSpPr>
          <p:cNvPr id="3" name="2 İçerik Yer Tutucusu"/>
          <p:cNvSpPr>
            <a:spLocks noGrp="1"/>
          </p:cNvSpPr>
          <p:nvPr>
            <p:ph idx="1"/>
          </p:nvPr>
        </p:nvSpPr>
        <p:spPr/>
        <p:txBody>
          <a:bodyPr>
            <a:normAutofit fontScale="92500" lnSpcReduction="10000"/>
          </a:bodyPr>
          <a:lstStyle/>
          <a:p>
            <a:pPr fontAlgn="base"/>
            <a:r>
              <a:rPr lang="tr-TR" b="1" dirty="0"/>
              <a:t>Soru 1</a:t>
            </a:r>
          </a:p>
          <a:p>
            <a:pPr fontAlgn="base"/>
            <a:r>
              <a:rPr lang="tr-TR" b="1" cap="all" dirty="0"/>
              <a:t>PARTİAL-CREDİT</a:t>
            </a:r>
          </a:p>
          <a:p>
            <a:pPr fontAlgn="base"/>
            <a:r>
              <a:rPr lang="tr-TR" dirty="0"/>
              <a:t>Doğu yamacı yemyeşil ormanlarla örtülü olan </a:t>
            </a:r>
            <a:r>
              <a:rPr lang="tr-TR" dirty="0" err="1"/>
              <a:t>Gülveren</a:t>
            </a:r>
            <a:r>
              <a:rPr lang="tr-TR" dirty="0"/>
              <a:t> tepesinin yamasında çırılçıplak. Çünkü oraya bir köy sokulmuş bütün yamaç çizgi çizgi sel yatakları, kısır tarlalar ve ciflerle allak bullak olmuş. Bu parçanın anlatımı için aşağıdakilerden hangisi söylenebilir?</a:t>
            </a:r>
          </a:p>
          <a:p>
            <a:pPr marL="514350" indent="-514350" fontAlgn="base">
              <a:buFont typeface="+mj-lt"/>
              <a:buAutoNum type="alphaUcPeriod"/>
            </a:pPr>
            <a:endParaRPr lang="tr-TR" dirty="0"/>
          </a:p>
          <a:p>
            <a:pPr marL="514350" indent="-514350" fontAlgn="base">
              <a:buFont typeface="+mj-lt"/>
              <a:buAutoNum type="alphaUcPeriod"/>
            </a:pPr>
            <a:r>
              <a:rPr lang="tr-TR" dirty="0"/>
              <a:t>Öyküleme</a:t>
            </a:r>
          </a:p>
          <a:p>
            <a:pPr marL="514350" indent="-514350" fontAlgn="base">
              <a:buFont typeface="+mj-lt"/>
              <a:buAutoNum type="alphaUcPeriod"/>
            </a:pPr>
            <a:r>
              <a:rPr lang="tr-TR" dirty="0"/>
              <a:t>Betimleme</a:t>
            </a:r>
          </a:p>
          <a:p>
            <a:pPr marL="514350" indent="-514350" fontAlgn="base">
              <a:buFont typeface="+mj-lt"/>
              <a:buAutoNum type="alphaUcPeriod"/>
            </a:pPr>
            <a:r>
              <a:rPr lang="tr-TR" dirty="0"/>
              <a:t>Açıklama</a:t>
            </a:r>
          </a:p>
          <a:p>
            <a:pPr marL="514350" indent="-514350" fontAlgn="base">
              <a:buFont typeface="+mj-lt"/>
              <a:buAutoNum type="alphaUcPeriod"/>
            </a:pPr>
            <a:r>
              <a:rPr lang="tr-TR" dirty="0"/>
              <a:t>Tartışma</a:t>
            </a:r>
          </a:p>
          <a:p>
            <a:endParaRPr lang="tr-TR" dirty="0"/>
          </a:p>
        </p:txBody>
      </p:sp>
    </p:spTree>
  </p:cSld>
  <p:clrMapOvr>
    <a:masterClrMapping/>
  </p:clrMapOvr>
  <p:transition spd="med">
    <p:wipe dir="u"/>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400" dirty="0" smtClean="0">
                <a:solidFill>
                  <a:schemeClr val="accent3">
                    <a:lumMod val="75000"/>
                  </a:schemeClr>
                </a:solidFill>
              </a:rPr>
              <a:t>1.</a:t>
            </a:r>
            <a:r>
              <a:rPr lang="tr-TR" sz="5400" dirty="0" smtClean="0">
                <a:solidFill>
                  <a:srgbClr val="FF0000"/>
                </a:solidFill>
              </a:rPr>
              <a:t>PARAGRAFIN KONUSU:</a:t>
            </a:r>
            <a:endParaRPr lang="tr-TR" sz="5400" dirty="0"/>
          </a:p>
        </p:txBody>
      </p:sp>
      <p:sp>
        <p:nvSpPr>
          <p:cNvPr id="3" name="2 İçerik Yer Tutucusu"/>
          <p:cNvSpPr>
            <a:spLocks noGrp="1"/>
          </p:cNvSpPr>
          <p:nvPr>
            <p:ph idx="1"/>
          </p:nvPr>
        </p:nvSpPr>
        <p:spPr/>
        <p:txBody>
          <a:bodyPr>
            <a:normAutofit/>
          </a:bodyPr>
          <a:lstStyle/>
          <a:p>
            <a:r>
              <a:rPr lang="tr-TR" sz="3600" dirty="0" smtClean="0"/>
              <a:t>Paragrafta ele alınan,sözü edilen olay,durum,nesne veya kavram paragrafın konusunu oluşturur.</a:t>
            </a:r>
          </a:p>
          <a:p>
            <a:r>
              <a:rPr lang="tr-TR" sz="3600" dirty="0" smtClean="0"/>
              <a:t>Konu paragrafın bütün cümleleriyle ilgili olmalıdır.</a:t>
            </a:r>
          </a:p>
          <a:p>
            <a:r>
              <a:rPr lang="tr-TR" sz="3600" dirty="0" smtClean="0"/>
              <a:t>Konu bir yazının yazılış amacı değil,yazarın duygu ve düşüncelerini ifade etmesi için bir araçtır.</a:t>
            </a:r>
            <a:endParaRPr lang="tr-TR" sz="3600"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11.Sİ</a:t>
            </a:r>
            <a:br>
              <a:rPr lang="tr-TR" dirty="0" smtClean="0"/>
            </a:br>
            <a:endParaRPr lang="tr-TR" dirty="0"/>
          </a:p>
        </p:txBody>
      </p:sp>
      <p:sp>
        <p:nvSpPr>
          <p:cNvPr id="3" name="2 İçerik Yer Tutucusu"/>
          <p:cNvSpPr>
            <a:spLocks noGrp="1"/>
          </p:cNvSpPr>
          <p:nvPr>
            <p:ph idx="1"/>
          </p:nvPr>
        </p:nvSpPr>
        <p:spPr/>
        <p:txBody>
          <a:bodyPr>
            <a:normAutofit fontScale="92500" lnSpcReduction="10000"/>
          </a:bodyPr>
          <a:lstStyle/>
          <a:p>
            <a:pPr fontAlgn="base"/>
            <a:r>
              <a:rPr lang="tr-TR" dirty="0"/>
              <a:t>Genç şairlerin güzel bir dizesine rastlamak be­ni mutlu ediyor. 0 dizeyi yakama takıp sokak­larda </a:t>
            </a:r>
            <a:r>
              <a:rPr lang="tr-TR" dirty="0" err="1"/>
              <a:t>dolaşasım</a:t>
            </a:r>
            <a:r>
              <a:rPr lang="tr-TR" dirty="0"/>
              <a:t> geliyor. Gençlerin cesareti, kuşkulu bakışı bende saklanmış, susmuş şey­leri açığa çıkarıyor. Formüle edilmiş, paketlen­miş bir şiir anlayışları yok bu genç şairlerin. İş­te bu yüzden herkesi şaşırtan başarılı eserler veriyorlar. Bu parçanın yazarı, genç şairlerin şaşırtıcı nitelikte eserler vermesini aşağıdakilerin hangisine bağlamıştır</a:t>
            </a:r>
            <a:r>
              <a:rPr lang="tr-TR" dirty="0" smtClean="0"/>
              <a:t>?</a:t>
            </a:r>
            <a:endParaRPr lang="tr-TR" dirty="0"/>
          </a:p>
          <a:p>
            <a:pPr marL="514350" indent="-514350" fontAlgn="base">
              <a:buFont typeface="+mj-lt"/>
              <a:buAutoNum type="alphaUcPeriod"/>
            </a:pPr>
            <a:r>
              <a:rPr lang="tr-TR" dirty="0"/>
              <a:t>Yaşama kuşkuyla </a:t>
            </a:r>
            <a:r>
              <a:rPr lang="tr-TR" dirty="0" smtClean="0"/>
              <a:t>bakmalarına</a:t>
            </a:r>
            <a:endParaRPr lang="tr-TR" dirty="0"/>
          </a:p>
          <a:p>
            <a:pPr marL="514350" indent="-514350" fontAlgn="base">
              <a:buFont typeface="+mj-lt"/>
              <a:buAutoNum type="alphaUcPeriod"/>
            </a:pPr>
            <a:r>
              <a:rPr lang="tr-TR" dirty="0"/>
              <a:t>Kendilerine çok </a:t>
            </a:r>
            <a:r>
              <a:rPr lang="tr-TR" dirty="0" smtClean="0"/>
              <a:t>güvenmelerine</a:t>
            </a:r>
            <a:endParaRPr lang="tr-TR" dirty="0"/>
          </a:p>
          <a:p>
            <a:pPr marL="514350" indent="-514350" fontAlgn="base">
              <a:buFont typeface="+mj-lt"/>
              <a:buAutoNum type="alphaUcPeriod"/>
            </a:pPr>
            <a:r>
              <a:rPr lang="tr-TR" dirty="0"/>
              <a:t>Toplumun duyarlılıklarını </a:t>
            </a:r>
            <a:r>
              <a:rPr lang="tr-TR" dirty="0" smtClean="0"/>
              <a:t>bilmelerine</a:t>
            </a:r>
            <a:endParaRPr lang="tr-TR" dirty="0"/>
          </a:p>
          <a:p>
            <a:pPr marL="514350" indent="-514350" fontAlgn="base">
              <a:buFont typeface="+mj-lt"/>
              <a:buAutoNum type="alphaUcPeriod"/>
            </a:pPr>
            <a:r>
              <a:rPr lang="tr-TR" dirty="0"/>
              <a:t>Kalıplara bağlı kalmadan yazmaları</a:t>
            </a:r>
          </a:p>
          <a:p>
            <a:endParaRPr lang="tr-TR" dirty="0"/>
          </a:p>
        </p:txBody>
      </p:sp>
    </p:spTree>
  </p:cSld>
  <p:clrMapOvr>
    <a:masterClrMapping/>
  </p:clrMapOvr>
  <p:transition spd="med">
    <p:wipe dir="u"/>
    <p:sndAc>
      <p:stSnd>
        <p:snd r:embed="rId2" name="chimes.wav"/>
      </p:stSnd>
    </p:sndAc>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12.Sİ</a:t>
            </a:r>
            <a:endParaRPr lang="tr-TR" dirty="0"/>
          </a:p>
        </p:txBody>
      </p:sp>
      <p:sp>
        <p:nvSpPr>
          <p:cNvPr id="3" name="2 İçerik Yer Tutucusu"/>
          <p:cNvSpPr>
            <a:spLocks noGrp="1"/>
          </p:cNvSpPr>
          <p:nvPr>
            <p:ph idx="1"/>
          </p:nvPr>
        </p:nvSpPr>
        <p:spPr/>
        <p:txBody>
          <a:bodyPr>
            <a:normAutofit fontScale="92500" lnSpcReduction="20000"/>
          </a:bodyPr>
          <a:lstStyle/>
          <a:p>
            <a:pPr fontAlgn="base">
              <a:buNone/>
            </a:pPr>
            <a:r>
              <a:rPr lang="tr-TR" b="1" cap="all" dirty="0" smtClean="0"/>
              <a:t>     </a:t>
            </a:r>
            <a:r>
              <a:rPr lang="tr-TR" dirty="0" smtClean="0"/>
              <a:t>(</a:t>
            </a:r>
            <a:r>
              <a:rPr lang="tr-TR" dirty="0"/>
              <a:t>1)</a:t>
            </a:r>
            <a:r>
              <a:rPr lang="tr-TR" dirty="0" err="1"/>
              <a:t>Nasreddin</a:t>
            </a:r>
            <a:r>
              <a:rPr lang="tr-TR" dirty="0"/>
              <a:t> Hoca, fıkralarıyla ünlü bir isimdir.(2)Yaşadığı yıllardan günümüze kadar insanların dilinde fıkralarla yaşayarak gelmiştir.(3) Fıkralaşan olaylara insanları bir yandan güldürdükten sonra eğitmiştir.(4)Fıkralardan hareketle bir toplumun düşüncelerine ulaşılabilir. (5)</a:t>
            </a:r>
            <a:r>
              <a:rPr lang="tr-TR" dirty="0" err="1"/>
              <a:t>Nasreddin</a:t>
            </a:r>
            <a:r>
              <a:rPr lang="tr-TR" dirty="0"/>
              <a:t> Hoca insanları güldüren o nükteli cevaplarında derin bilgiler ve incelikler gizlidir. Numaralandırılmış cümlelerden hangisi paragrafın akışını bozmaktadır?</a:t>
            </a:r>
          </a:p>
          <a:p>
            <a:pPr marL="514350" indent="-514350" fontAlgn="base">
              <a:buFont typeface="+mj-lt"/>
              <a:buAutoNum type="alphaUcPeriod"/>
            </a:pPr>
            <a:r>
              <a:rPr lang="tr-TR" dirty="0"/>
              <a:t>2</a:t>
            </a:r>
          </a:p>
          <a:p>
            <a:pPr marL="514350" indent="-514350" fontAlgn="base">
              <a:buFont typeface="+mj-lt"/>
              <a:buAutoNum type="alphaUcPeriod"/>
            </a:pPr>
            <a:r>
              <a:rPr lang="tr-TR" dirty="0"/>
              <a:t>3</a:t>
            </a:r>
          </a:p>
          <a:p>
            <a:pPr marL="514350" indent="-514350" fontAlgn="base">
              <a:buFont typeface="+mj-lt"/>
              <a:buAutoNum type="alphaUcPeriod"/>
            </a:pPr>
            <a:r>
              <a:rPr lang="tr-TR" dirty="0"/>
              <a:t>5</a:t>
            </a:r>
          </a:p>
          <a:p>
            <a:pPr marL="514350" indent="-514350">
              <a:buFont typeface="+mj-lt"/>
              <a:buAutoNum type="alphaUcPeriod"/>
            </a:pPr>
            <a:r>
              <a:rPr lang="tr-TR" dirty="0" smtClean="0"/>
              <a:t>4</a:t>
            </a:r>
            <a:br>
              <a:rPr lang="tr-TR" dirty="0" smtClean="0"/>
            </a:br>
            <a:endParaRPr lang="tr-TR" dirty="0"/>
          </a:p>
        </p:txBody>
      </p:sp>
    </p:spTree>
  </p:cSld>
  <p:clrMapOvr>
    <a:masterClrMapping/>
  </p:clrMapOvr>
  <p:transition spd="med">
    <p:wipe dir="u"/>
    <p:sndAc>
      <p:stSnd>
        <p:snd r:embed="rId2" name="chimes.wav"/>
      </p:stSnd>
    </p:sndAc>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13.SÜ</a:t>
            </a:r>
            <a:endParaRPr lang="tr-TR" dirty="0"/>
          </a:p>
        </p:txBody>
      </p:sp>
      <p:sp>
        <p:nvSpPr>
          <p:cNvPr id="5" name="4 İçerik Yer Tutucusu"/>
          <p:cNvSpPr>
            <a:spLocks noGrp="1"/>
          </p:cNvSpPr>
          <p:nvPr>
            <p:ph idx="1"/>
          </p:nvPr>
        </p:nvSpPr>
        <p:spPr/>
        <p:txBody>
          <a:bodyPr>
            <a:normAutofit/>
          </a:bodyPr>
          <a:lstStyle/>
          <a:p>
            <a:pPr fontAlgn="base"/>
            <a:r>
              <a:rPr lang="tr-TR" dirty="0"/>
              <a:t>Ülkemizde benzersiz doğa harikaları bilinçsiz bir betonlaşmanın pençesinde bir bir yok olu­yor. Irmaklarımız ve göllerimiz hızlı kirlenme­den paylarını eksiksiz olarak alıyor. Bunların hepsinden daha acı olan ise bu yok oluşa dur denmemesidir. Bu paragrafın yazarını üzen </a:t>
            </a:r>
            <a:r>
              <a:rPr lang="tr-TR" b="1" dirty="0"/>
              <a:t>asıl durum</a:t>
            </a:r>
            <a:r>
              <a:rPr lang="tr-TR" dirty="0"/>
              <a:t>, aşağıdakilerden hangisidir?</a:t>
            </a:r>
          </a:p>
          <a:p>
            <a:pPr marL="514350" indent="-514350" fontAlgn="base">
              <a:buFont typeface="+mj-lt"/>
              <a:buAutoNum type="alphaUcPeriod"/>
            </a:pPr>
            <a:r>
              <a:rPr lang="tr-TR" dirty="0"/>
              <a:t>Çevreyi korumaya duyarsız </a:t>
            </a:r>
            <a:r>
              <a:rPr lang="tr-TR" dirty="0" smtClean="0"/>
              <a:t>olunması</a:t>
            </a:r>
            <a:endParaRPr lang="tr-TR" dirty="0"/>
          </a:p>
          <a:p>
            <a:pPr marL="514350" indent="-514350" fontAlgn="base">
              <a:buFont typeface="+mj-lt"/>
              <a:buAutoNum type="alphaUcPeriod"/>
            </a:pPr>
            <a:r>
              <a:rPr lang="tr-TR" dirty="0"/>
              <a:t>Fabrikaların yeşil alanlara </a:t>
            </a:r>
            <a:r>
              <a:rPr lang="tr-TR" dirty="0" smtClean="0"/>
              <a:t>kurulması</a:t>
            </a:r>
            <a:endParaRPr lang="tr-TR" dirty="0"/>
          </a:p>
          <a:p>
            <a:pPr marL="514350" indent="-514350" fontAlgn="base">
              <a:buFont typeface="+mj-lt"/>
              <a:buAutoNum type="alphaUcPeriod"/>
            </a:pPr>
            <a:r>
              <a:rPr lang="tr-TR" dirty="0" smtClean="0"/>
              <a:t>Doğanın </a:t>
            </a:r>
            <a:r>
              <a:rPr lang="tr-TR" dirty="0"/>
              <a:t>bilinçsizce </a:t>
            </a:r>
            <a:r>
              <a:rPr lang="tr-TR" dirty="0" smtClean="0"/>
              <a:t>kirletilmesi</a:t>
            </a:r>
            <a:endParaRPr lang="tr-TR" dirty="0"/>
          </a:p>
          <a:p>
            <a:pPr marL="514350" indent="-514350" fontAlgn="base">
              <a:buFont typeface="+mj-lt"/>
              <a:buAutoNum type="alphaUcPeriod"/>
            </a:pPr>
            <a:r>
              <a:rPr lang="tr-TR" dirty="0"/>
              <a:t>Sanayi atıklarına karşı önlem </a:t>
            </a:r>
            <a:r>
              <a:rPr lang="tr-TR" dirty="0" smtClean="0"/>
              <a:t>alınmaması</a:t>
            </a:r>
            <a:endParaRPr lang="tr-TR" dirty="0"/>
          </a:p>
          <a:p>
            <a:endParaRPr lang="tr-TR" dirty="0"/>
          </a:p>
        </p:txBody>
      </p:sp>
    </p:spTree>
  </p:cSld>
  <p:clrMapOvr>
    <a:masterClrMapping/>
  </p:clrMapOvr>
  <p:transition spd="med">
    <p:wipe dir="u"/>
    <p:sndAc>
      <p:stSnd>
        <p:snd r:embed="rId2" name="chimes.wav"/>
      </p:stSnd>
    </p:sndAc>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14.SÜ</a:t>
            </a:r>
            <a:endParaRPr lang="tr-TR" dirty="0"/>
          </a:p>
        </p:txBody>
      </p:sp>
      <p:sp>
        <p:nvSpPr>
          <p:cNvPr id="3" name="2 İçerik Yer Tutucusu"/>
          <p:cNvSpPr>
            <a:spLocks noGrp="1"/>
          </p:cNvSpPr>
          <p:nvPr>
            <p:ph idx="1"/>
          </p:nvPr>
        </p:nvSpPr>
        <p:spPr/>
        <p:txBody>
          <a:bodyPr>
            <a:normAutofit fontScale="92500" lnSpcReduction="20000"/>
          </a:bodyPr>
          <a:lstStyle/>
          <a:p>
            <a:pPr fontAlgn="base"/>
            <a:r>
              <a:rPr lang="tr-TR" b="1" dirty="0"/>
              <a:t>Soru 1</a:t>
            </a:r>
          </a:p>
          <a:p>
            <a:pPr fontAlgn="base"/>
            <a:r>
              <a:rPr lang="tr-TR" dirty="0"/>
              <a:t>Eskiden hayatımızın ayrılmaz parçası olan trenler artık yaşamımızdan çıktı. Oysa her in­sanın çocukluğunda trenle ilgili bir hatırası mutlaka vardır. Trenler hepimiz için ayrılığın hüznünü, kavuşmanın sevincini ifade etmez mi? Eskinin konforunu, rahat yolculuğunu sembolize eden trenlerin şimdi hayatımızdan çıkması ne acı! </a:t>
            </a:r>
            <a:r>
              <a:rPr lang="tr-TR" b="1" dirty="0"/>
              <a:t>  </a:t>
            </a:r>
            <a:r>
              <a:rPr lang="tr-TR" dirty="0"/>
              <a:t>Bu parçadan trenlerle ilgili aşağıdakilerden hangisine ulaşılamaz</a:t>
            </a:r>
            <a:r>
              <a:rPr lang="tr-TR" dirty="0" smtClean="0"/>
              <a:t>?</a:t>
            </a:r>
          </a:p>
          <a:p>
            <a:pPr fontAlgn="base"/>
            <a:endParaRPr lang="tr-TR" dirty="0"/>
          </a:p>
          <a:p>
            <a:pPr marL="514350" indent="-514350" fontAlgn="base">
              <a:buFont typeface="+mj-lt"/>
              <a:buAutoNum type="alphaUcPeriod"/>
            </a:pPr>
            <a:r>
              <a:rPr lang="tr-TR" dirty="0"/>
              <a:t>İnsanlara değişik duygular </a:t>
            </a:r>
            <a:r>
              <a:rPr lang="tr-TR" dirty="0" smtClean="0"/>
              <a:t>yaşattığına</a:t>
            </a:r>
            <a:endParaRPr lang="tr-TR" dirty="0"/>
          </a:p>
          <a:p>
            <a:pPr marL="514350" indent="-514350" fontAlgn="base">
              <a:buFont typeface="+mj-lt"/>
              <a:buAutoNum type="alphaUcPeriod"/>
            </a:pPr>
            <a:r>
              <a:rPr lang="tr-TR" dirty="0"/>
              <a:t>Eskiden bir rahat yolculuğa imkân </a:t>
            </a:r>
            <a:r>
              <a:rPr lang="tr-TR" dirty="0" smtClean="0"/>
              <a:t>sağladığına</a:t>
            </a:r>
            <a:endParaRPr lang="tr-TR" dirty="0"/>
          </a:p>
          <a:p>
            <a:pPr marL="514350" indent="-514350" fontAlgn="base">
              <a:buFont typeface="+mj-lt"/>
              <a:buAutoNum type="alphaUcPeriod"/>
            </a:pPr>
            <a:r>
              <a:rPr lang="tr-TR" dirty="0"/>
              <a:t>Trenle ilgili hatıra kitaplarının </a:t>
            </a:r>
            <a:r>
              <a:rPr lang="tr-TR" dirty="0" smtClean="0"/>
              <a:t>bulunduğuna</a:t>
            </a:r>
            <a:endParaRPr lang="tr-TR" dirty="0"/>
          </a:p>
          <a:p>
            <a:pPr marL="514350" indent="-514350" fontAlgn="base">
              <a:buFont typeface="+mj-lt"/>
              <a:buAutoNum type="alphaUcPeriod"/>
            </a:pPr>
            <a:r>
              <a:rPr lang="tr-TR" dirty="0"/>
              <a:t>Önceleri yaşamımızda ayrılmaz bir yeri olduğuna</a:t>
            </a:r>
          </a:p>
          <a:p>
            <a:endParaRPr lang="tr-TR" dirty="0"/>
          </a:p>
        </p:txBody>
      </p:sp>
    </p:spTree>
  </p:cSld>
  <p:clrMapOvr>
    <a:masterClrMapping/>
  </p:clrMapOvr>
  <p:transition spd="med">
    <p:wipe dir="u"/>
    <p:sndAc>
      <p:stSnd>
        <p:snd r:embed="rId2" name="chimes.wav"/>
      </p:stSnd>
    </p:sndAc>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15.Sİ</a:t>
            </a:r>
            <a:endParaRPr lang="tr-TR" dirty="0"/>
          </a:p>
        </p:txBody>
      </p:sp>
      <p:sp>
        <p:nvSpPr>
          <p:cNvPr id="3" name="2 İçerik Yer Tutucusu"/>
          <p:cNvSpPr>
            <a:spLocks noGrp="1"/>
          </p:cNvSpPr>
          <p:nvPr>
            <p:ph idx="1"/>
          </p:nvPr>
        </p:nvSpPr>
        <p:spPr/>
        <p:txBody>
          <a:bodyPr>
            <a:normAutofit fontScale="92500" lnSpcReduction="20000"/>
          </a:bodyPr>
          <a:lstStyle/>
          <a:p>
            <a:pPr fontAlgn="base"/>
            <a:r>
              <a:rPr lang="tr-TR" b="1" dirty="0"/>
              <a:t>Soru 1</a:t>
            </a:r>
          </a:p>
          <a:p>
            <a:pPr fontAlgn="base"/>
            <a:r>
              <a:rPr lang="tr-TR" dirty="0"/>
              <a:t>Eskiden hayatımızın ayrılmaz parçası olan trenler artık yaşamımızdan çıktı. Oysa her in­sanın çocukluğunda trenle ilgili bir hatırası mutlaka vardır. Trenler hepimiz için ayrılığın hüznünü, kavuşmanın sevincini ifade etmez mi? Eskinin konforunu, rahat yolculuğunu sembolize eden trenlerin şimdi hayatımızdan çıkması ne acı! </a:t>
            </a:r>
            <a:r>
              <a:rPr lang="tr-TR" b="1" dirty="0"/>
              <a:t>  </a:t>
            </a:r>
            <a:r>
              <a:rPr lang="tr-TR" dirty="0"/>
              <a:t>Bu parçadan trenlerle ilgili aşağıdakilerden hangisine ulaşılamaz?</a:t>
            </a:r>
          </a:p>
          <a:p>
            <a:pPr fontAlgn="base"/>
            <a:endParaRPr lang="tr-TR" dirty="0"/>
          </a:p>
          <a:p>
            <a:pPr marL="514350" indent="-514350" fontAlgn="base">
              <a:buFont typeface="+mj-lt"/>
              <a:buAutoNum type="alphaUcPeriod"/>
            </a:pPr>
            <a:r>
              <a:rPr lang="tr-TR" dirty="0"/>
              <a:t>İnsanlara değişik duygular </a:t>
            </a:r>
            <a:r>
              <a:rPr lang="tr-TR" dirty="0" smtClean="0"/>
              <a:t>yaşattığına</a:t>
            </a:r>
            <a:endParaRPr lang="tr-TR" dirty="0"/>
          </a:p>
          <a:p>
            <a:pPr marL="514350" indent="-514350" fontAlgn="base">
              <a:buFont typeface="+mj-lt"/>
              <a:buAutoNum type="alphaUcPeriod"/>
            </a:pPr>
            <a:r>
              <a:rPr lang="tr-TR" dirty="0"/>
              <a:t>Eskiden bir rahat yolculuğa imkân </a:t>
            </a:r>
            <a:r>
              <a:rPr lang="tr-TR" dirty="0" smtClean="0"/>
              <a:t>sağladığına</a:t>
            </a:r>
            <a:endParaRPr lang="tr-TR" dirty="0"/>
          </a:p>
          <a:p>
            <a:pPr marL="514350" indent="-514350" fontAlgn="base">
              <a:buFont typeface="+mj-lt"/>
              <a:buAutoNum type="alphaUcPeriod"/>
            </a:pPr>
            <a:r>
              <a:rPr lang="tr-TR" dirty="0"/>
              <a:t>Trenle </a:t>
            </a:r>
            <a:r>
              <a:rPr lang="tr-TR" dirty="0" smtClean="0"/>
              <a:t>ilgili </a:t>
            </a:r>
            <a:r>
              <a:rPr lang="tr-TR" dirty="0"/>
              <a:t>hatıra kitaplarının </a:t>
            </a:r>
            <a:r>
              <a:rPr lang="tr-TR" dirty="0" smtClean="0"/>
              <a:t>bulunduğuna</a:t>
            </a:r>
            <a:endParaRPr lang="tr-TR" dirty="0"/>
          </a:p>
          <a:p>
            <a:pPr marL="514350" indent="-514350" fontAlgn="base">
              <a:buFont typeface="+mj-lt"/>
              <a:buAutoNum type="alphaUcPeriod"/>
            </a:pPr>
            <a:r>
              <a:rPr lang="tr-TR" dirty="0"/>
              <a:t>Teknolojiye çabuk uyum sağladınız mı?</a:t>
            </a:r>
          </a:p>
          <a:p>
            <a:pPr marL="514350" indent="-514350" fontAlgn="base">
              <a:buFont typeface="+mj-lt"/>
              <a:buAutoNum type="alphaUcPeriod"/>
            </a:pPr>
            <a:endParaRPr lang="tr-TR" dirty="0"/>
          </a:p>
          <a:p>
            <a:pPr>
              <a:buNone/>
            </a:pPr>
            <a:endParaRPr lang="tr-TR" dirty="0"/>
          </a:p>
        </p:txBody>
      </p:sp>
    </p:spTree>
  </p:cSld>
  <p:clrMapOvr>
    <a:masterClrMapping/>
  </p:clrMapOvr>
  <p:transition spd="med">
    <p:wipe dir="u"/>
    <p:sndAc>
      <p:stSnd>
        <p:snd r:embed="rId2" name="chimes.wav"/>
      </p:stSnd>
    </p:sndAc>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16.SI</a:t>
            </a:r>
            <a:endParaRPr lang="tr-TR" dirty="0"/>
          </a:p>
        </p:txBody>
      </p:sp>
      <p:sp>
        <p:nvSpPr>
          <p:cNvPr id="3" name="2 İçerik Yer Tutucusu"/>
          <p:cNvSpPr>
            <a:spLocks noGrp="1"/>
          </p:cNvSpPr>
          <p:nvPr>
            <p:ph idx="1"/>
          </p:nvPr>
        </p:nvSpPr>
        <p:spPr/>
        <p:txBody>
          <a:bodyPr>
            <a:normAutofit lnSpcReduction="10000"/>
          </a:bodyPr>
          <a:lstStyle/>
          <a:p>
            <a:pPr fontAlgn="base"/>
            <a:r>
              <a:rPr lang="tr-TR" dirty="0"/>
              <a:t>İnsanın kendi yaşadığı şartlan beğenmemesi ve daha iyisini düşünme yeteneği sayesinde bugünkü keşifler, icatlar meydana geldi. Bunlar durmadan mükemmelleşti. ... Parça aşağıdaki cümlelerden hangisi ile </a:t>
            </a:r>
            <a:r>
              <a:rPr lang="tr-TR" b="1" dirty="0" smtClean="0"/>
              <a:t>tamamlanmalıdır?</a:t>
            </a:r>
          </a:p>
          <a:p>
            <a:pPr fontAlgn="base"/>
            <a:endParaRPr lang="tr-TR" dirty="0"/>
          </a:p>
          <a:p>
            <a:pPr marL="514350" indent="-514350" fontAlgn="base">
              <a:buFont typeface="+mj-lt"/>
              <a:buAutoNum type="alphaUcPeriod"/>
            </a:pPr>
            <a:r>
              <a:rPr lang="tr-TR" dirty="0"/>
              <a:t>İşte bu çabaların sonucu olarak medeniyet doğdu</a:t>
            </a:r>
            <a:r>
              <a:rPr lang="tr-TR" dirty="0" smtClean="0"/>
              <a:t>.</a:t>
            </a:r>
            <a:endParaRPr lang="tr-TR" dirty="0"/>
          </a:p>
          <a:p>
            <a:pPr marL="514350" indent="-514350" fontAlgn="base">
              <a:buFont typeface="+mj-lt"/>
              <a:buAutoNum type="alphaUcPeriod"/>
            </a:pPr>
            <a:r>
              <a:rPr lang="tr-TR" dirty="0"/>
              <a:t>Yeni icatlar birbirini takip edecektir</a:t>
            </a:r>
            <a:r>
              <a:rPr lang="tr-TR" dirty="0" smtClean="0"/>
              <a:t>.</a:t>
            </a:r>
            <a:endParaRPr lang="tr-TR" dirty="0"/>
          </a:p>
          <a:p>
            <a:pPr marL="514350" indent="-514350" fontAlgn="base">
              <a:buFont typeface="+mj-lt"/>
              <a:buAutoNum type="alphaUcPeriod"/>
            </a:pPr>
            <a:r>
              <a:rPr lang="tr-TR" dirty="0"/>
              <a:t>Ama biz bunlardan yararlanamıyoruz</a:t>
            </a:r>
            <a:r>
              <a:rPr lang="tr-TR" dirty="0" smtClean="0"/>
              <a:t>.</a:t>
            </a:r>
            <a:endParaRPr lang="tr-TR" dirty="0"/>
          </a:p>
          <a:p>
            <a:pPr marL="514350" indent="-514350" fontAlgn="base">
              <a:buFont typeface="+mj-lt"/>
              <a:buAutoNum type="alphaUcPeriod"/>
            </a:pPr>
            <a:r>
              <a:rPr lang="tr-TR" dirty="0"/>
              <a:t>Çevre sorunları da bu yüzden ortaya çıktı, dünya yaşanmaz duruma geldi.</a:t>
            </a:r>
          </a:p>
          <a:p>
            <a:endParaRPr lang="tr-TR" dirty="0"/>
          </a:p>
        </p:txBody>
      </p:sp>
    </p:spTree>
  </p:cSld>
  <p:clrMapOvr>
    <a:masterClrMapping/>
  </p:clrMapOvr>
  <p:transition spd="med">
    <p:wipe dir="u"/>
    <p:sndAc>
      <p:stSnd>
        <p:snd r:embed="rId2" name="chimes.wav"/>
      </p:stSnd>
    </p:sndAc>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17.Sİ</a:t>
            </a:r>
            <a:endParaRPr lang="tr-TR" dirty="0"/>
          </a:p>
        </p:txBody>
      </p:sp>
      <p:sp>
        <p:nvSpPr>
          <p:cNvPr id="3" name="2 İçerik Yer Tutucusu"/>
          <p:cNvSpPr>
            <a:spLocks noGrp="1"/>
          </p:cNvSpPr>
          <p:nvPr>
            <p:ph idx="1"/>
          </p:nvPr>
        </p:nvSpPr>
        <p:spPr/>
        <p:txBody>
          <a:bodyPr>
            <a:normAutofit/>
          </a:bodyPr>
          <a:lstStyle/>
          <a:p>
            <a:r>
              <a:rPr lang="tr-TR" dirty="0"/>
              <a:t>Acılarımızı, sevinçlerimizi, özlemlerimizi dile getiremediğimiz zamanlar olur. İşte o zaman, ozanlar imdadımıza yetişir...</a:t>
            </a:r>
          </a:p>
          <a:p>
            <a:r>
              <a:rPr lang="tr-TR" b="1" dirty="0"/>
              <a:t>Bu sözler aşağıdakilerden hangisiyle sürdürülemez?</a:t>
            </a:r>
            <a:endParaRPr lang="tr-TR" dirty="0"/>
          </a:p>
          <a:p>
            <a:pPr marL="514350" indent="-514350">
              <a:buFont typeface="+mj-lt"/>
              <a:buAutoNum type="alphaUcPeriod"/>
            </a:pPr>
            <a:r>
              <a:rPr lang="tr-TR" dirty="0" smtClean="0"/>
              <a:t> </a:t>
            </a:r>
            <a:r>
              <a:rPr lang="tr-TR" dirty="0"/>
              <a:t>Şiirleri bizim sözümüz olur, kendimizi onlarda buluruz.</a:t>
            </a:r>
          </a:p>
          <a:p>
            <a:pPr marL="514350" indent="-514350">
              <a:buFont typeface="+mj-lt"/>
              <a:buAutoNum type="alphaUcPeriod"/>
            </a:pPr>
            <a:r>
              <a:rPr lang="tr-TR" dirty="0" smtClean="0"/>
              <a:t> </a:t>
            </a:r>
            <a:r>
              <a:rPr lang="tr-TR" dirty="0"/>
              <a:t>Söyleyemediklerimizi ustaca yansıtırlar.</a:t>
            </a:r>
          </a:p>
          <a:p>
            <a:pPr marL="514350" indent="-514350">
              <a:buFont typeface="+mj-lt"/>
              <a:buAutoNum type="alphaUcPeriod"/>
            </a:pPr>
            <a:r>
              <a:rPr lang="tr-TR" dirty="0" smtClean="0"/>
              <a:t>Şiirleriyle </a:t>
            </a:r>
            <a:r>
              <a:rPr lang="tr-TR" dirty="0"/>
              <a:t>duygularımız arasında bir bağ oluşur</a:t>
            </a:r>
            <a:r>
              <a:rPr lang="tr-TR" dirty="0" smtClean="0"/>
              <a:t>.</a:t>
            </a:r>
            <a:endParaRPr lang="tr-TR" dirty="0"/>
          </a:p>
          <a:p>
            <a:pPr marL="514350" indent="-514350">
              <a:buFont typeface="+mj-lt"/>
              <a:buAutoNum type="alphaUcPeriod"/>
            </a:pPr>
            <a:r>
              <a:rPr lang="tr-TR" dirty="0" smtClean="0"/>
              <a:t>Bizi </a:t>
            </a:r>
            <a:r>
              <a:rPr lang="tr-TR" dirty="0"/>
              <a:t>etkileyen olayları anlatan küçük bir şiir yazıveririz.</a:t>
            </a:r>
          </a:p>
          <a:p>
            <a:endParaRPr lang="tr-TR" dirty="0"/>
          </a:p>
        </p:txBody>
      </p:sp>
    </p:spTree>
  </p:cSld>
  <p:clrMapOvr>
    <a:masterClrMapping/>
  </p:clrMapOvr>
  <p:transition spd="med">
    <p:wipe dir="u"/>
    <p:sndAc>
      <p:stSnd>
        <p:snd r:embed="rId2" name="chimes.wav"/>
      </p:stSnd>
    </p:sndAc>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18.Sİ</a:t>
            </a:r>
            <a:endParaRPr lang="tr-TR" dirty="0"/>
          </a:p>
        </p:txBody>
      </p:sp>
      <p:sp>
        <p:nvSpPr>
          <p:cNvPr id="3" name="2 İçerik Yer Tutucusu"/>
          <p:cNvSpPr>
            <a:spLocks noGrp="1"/>
          </p:cNvSpPr>
          <p:nvPr>
            <p:ph idx="1"/>
          </p:nvPr>
        </p:nvSpPr>
        <p:spPr/>
        <p:txBody>
          <a:bodyPr>
            <a:normAutofit/>
          </a:bodyPr>
          <a:lstStyle/>
          <a:p>
            <a:r>
              <a:rPr lang="tr-TR" dirty="0"/>
              <a:t> Yolcular, akşamdan önce kasabaya varıp(l) güneşin batışını(</a:t>
            </a:r>
            <a:r>
              <a:rPr lang="tr-TR" dirty="0" err="1"/>
              <a:t>ll</a:t>
            </a:r>
            <a:r>
              <a:rPr lang="tr-TR" dirty="0"/>
              <a:t>) hep birlikte(</a:t>
            </a:r>
            <a:r>
              <a:rPr lang="tr-TR" dirty="0" err="1"/>
              <a:t>lll</a:t>
            </a:r>
            <a:r>
              <a:rPr lang="tr-TR" dirty="0"/>
              <a:t>) sahildeki kahveden(IV) izlemek(V) istediler.</a:t>
            </a:r>
          </a:p>
          <a:p>
            <a:r>
              <a:rPr lang="tr-TR" b="1" dirty="0"/>
              <a:t>Bu cümlede numaralanmış bölümlerden hangisi atılırsa, cümlenin anlamında hem yer hem de zaman yönünden bir daralma olur?</a:t>
            </a:r>
            <a:endParaRPr lang="tr-TR" dirty="0"/>
          </a:p>
          <a:p>
            <a:r>
              <a:rPr lang="tr-TR" dirty="0"/>
              <a:t>A)l.</a:t>
            </a:r>
          </a:p>
          <a:p>
            <a:r>
              <a:rPr lang="tr-TR" dirty="0"/>
              <a:t>B)</a:t>
            </a:r>
            <a:r>
              <a:rPr lang="tr-TR" dirty="0" err="1"/>
              <a:t>ll</a:t>
            </a:r>
            <a:r>
              <a:rPr lang="tr-TR" dirty="0"/>
              <a:t>.</a:t>
            </a:r>
          </a:p>
          <a:p>
            <a:r>
              <a:rPr lang="tr-TR" dirty="0"/>
              <a:t>C) III</a:t>
            </a:r>
          </a:p>
          <a:p>
            <a:r>
              <a:rPr lang="tr-TR" dirty="0"/>
              <a:t>D) IV.</a:t>
            </a:r>
          </a:p>
          <a:p>
            <a:endParaRPr lang="tr-TR" dirty="0"/>
          </a:p>
        </p:txBody>
      </p:sp>
    </p:spTree>
  </p:cSld>
  <p:clrMapOvr>
    <a:masterClrMapping/>
  </p:clrMapOvr>
  <p:transition spd="med">
    <p:wipe dir="u"/>
    <p:sndAc>
      <p:stSnd>
        <p:snd r:embed="rId2" name="chimes.wav"/>
      </p:stSnd>
    </p:sndAc>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19.SU</a:t>
            </a:r>
            <a:endParaRPr lang="tr-TR" dirty="0"/>
          </a:p>
        </p:txBody>
      </p:sp>
      <p:sp>
        <p:nvSpPr>
          <p:cNvPr id="3" name="2 İçerik Yer Tutucusu"/>
          <p:cNvSpPr>
            <a:spLocks noGrp="1"/>
          </p:cNvSpPr>
          <p:nvPr>
            <p:ph idx="1"/>
          </p:nvPr>
        </p:nvSpPr>
        <p:spPr/>
        <p:txBody>
          <a:bodyPr>
            <a:normAutofit fontScale="92500" lnSpcReduction="20000"/>
          </a:bodyPr>
          <a:lstStyle/>
          <a:p>
            <a:r>
              <a:rPr lang="tr-TR" dirty="0"/>
              <a:t>. Bu nedenle, büyük kentler, su kaynaklarının ve akarsuların kenarlarına kurulmuş hep. Su kaynaklarının kuruması, tarihte büyük göçlere yol açmış. Bunlara sahip olabilme amacıyla büyük savaşlar çıkmış.</a:t>
            </a:r>
          </a:p>
          <a:p>
            <a:r>
              <a:rPr lang="tr-TR" b="1" dirty="0"/>
              <a:t>Bu parçanın giriş cümlesi aşağıdakilerden hangisi olabilir?</a:t>
            </a:r>
            <a:endParaRPr lang="tr-TR" dirty="0"/>
          </a:p>
          <a:p>
            <a:pPr marL="514350" indent="-514350">
              <a:buFont typeface="+mj-lt"/>
              <a:buAutoNum type="alphaUcPeriod"/>
            </a:pPr>
            <a:r>
              <a:rPr lang="tr-TR" dirty="0" smtClean="0"/>
              <a:t>Eskiden</a:t>
            </a:r>
            <a:r>
              <a:rPr lang="tr-TR" dirty="0"/>
              <a:t>, pişmiş topraktan ve taştan su künkleri yapılırdı.</a:t>
            </a:r>
          </a:p>
          <a:p>
            <a:pPr marL="514350" indent="-514350">
              <a:buFont typeface="+mj-lt"/>
              <a:buAutoNum type="alphaUcPeriod"/>
            </a:pPr>
            <a:r>
              <a:rPr lang="tr-TR" dirty="0" smtClean="0"/>
              <a:t>Suyun </a:t>
            </a:r>
            <a:r>
              <a:rPr lang="tr-TR" dirty="0"/>
              <a:t>kentlere ulaştırılması yaşamı büyük ölçüde kolaylaştırılmıştır</a:t>
            </a:r>
          </a:p>
          <a:p>
            <a:pPr marL="514350" indent="-514350">
              <a:buFont typeface="+mj-lt"/>
              <a:buAutoNum type="alphaUcPeriod"/>
            </a:pPr>
            <a:r>
              <a:rPr lang="tr-TR" dirty="0" smtClean="0"/>
              <a:t>Su </a:t>
            </a:r>
            <a:r>
              <a:rPr lang="tr-TR" dirty="0"/>
              <a:t>bentleri, çeşmeler ve sarnıçlar su mimarisinin seçkin örnekleridir</a:t>
            </a:r>
          </a:p>
          <a:p>
            <a:pPr marL="514350" indent="-514350">
              <a:buFont typeface="+mj-lt"/>
              <a:buAutoNum type="alphaUcPeriod"/>
            </a:pPr>
            <a:r>
              <a:rPr lang="tr-TR" dirty="0" smtClean="0"/>
              <a:t>Su</a:t>
            </a:r>
            <a:r>
              <a:rPr lang="tr-TR" dirty="0"/>
              <a:t>, insanoğlunun en önemli gereksinimlerinden </a:t>
            </a:r>
            <a:r>
              <a:rPr lang="tr-TR" dirty="0" smtClean="0"/>
              <a:t>biridir</a:t>
            </a:r>
            <a:endParaRPr lang="tr-TR" dirty="0"/>
          </a:p>
        </p:txBody>
      </p:sp>
    </p:spTree>
  </p:cSld>
  <p:clrMapOvr>
    <a:masterClrMapping/>
  </p:clrMapOvr>
  <p:transition spd="med">
    <p:wipe dir="u"/>
    <p:sndAc>
      <p:stSnd>
        <p:snd r:embed="rId2" name="chimes.wav"/>
      </p:stSnd>
    </p:sndAc>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20.Sİ</a:t>
            </a:r>
            <a:endParaRPr lang="tr-TR" dirty="0"/>
          </a:p>
        </p:txBody>
      </p:sp>
      <p:sp>
        <p:nvSpPr>
          <p:cNvPr id="3" name="2 İçerik Yer Tutucusu"/>
          <p:cNvSpPr>
            <a:spLocks noGrp="1"/>
          </p:cNvSpPr>
          <p:nvPr>
            <p:ph idx="1"/>
          </p:nvPr>
        </p:nvSpPr>
        <p:spPr/>
        <p:txBody>
          <a:bodyPr>
            <a:normAutofit fontScale="62500" lnSpcReduction="20000"/>
          </a:bodyPr>
          <a:lstStyle/>
          <a:p>
            <a:r>
              <a:rPr lang="tr-TR" sz="3200" dirty="0"/>
              <a:t>Yetişme yıllarında kendilerine yardımcı olduğum sanatçıların sayısı çoktur. Ama onları etkim altında tutmamaya çalıştım. Hatta buna çok özen gösterdim. Kime ne kadar yardımın dokundu, onu da bilemem. Ben yalnızca yetenekli birini gördüm mü, sanki bir sorumluluğum varmış gibi, hemen elimi uzatırım. Yürümeye başlayınca da aradan çekiliveririm.</a:t>
            </a:r>
          </a:p>
          <a:p>
            <a:r>
              <a:rPr lang="tr-TR" sz="3200" b="1" dirty="0"/>
              <a:t>Kendisinden böyle söz eden bir sanatçıyla ilgili olarak aşağıdakilerden hangisi söylenebilir?</a:t>
            </a:r>
            <a:endParaRPr lang="tr-TR" sz="3200" dirty="0"/>
          </a:p>
          <a:p>
            <a:r>
              <a:rPr lang="tr-TR" sz="3200" dirty="0" smtClean="0"/>
              <a:t>A)Duygu </a:t>
            </a:r>
            <a:r>
              <a:rPr lang="tr-TR" sz="3200" dirty="0"/>
              <a:t>ve düşüncelerinin ayrımına varabilmek isteyen herkesin sanatçıların desteğine gereksinimleri olduğunu düşünür</a:t>
            </a:r>
            <a:r>
              <a:rPr lang="tr-TR" sz="3200" dirty="0" smtClean="0"/>
              <a:t>.</a:t>
            </a:r>
          </a:p>
          <a:p>
            <a:r>
              <a:rPr lang="tr-TR" sz="3200" dirty="0" smtClean="0"/>
              <a:t>B) Sanatçıların, belirli bir düzeye eriştikten sonra yollarına kendi başlarına devam etmeleri gerektiğine inanır.</a:t>
            </a:r>
            <a:endParaRPr lang="tr-TR" sz="3200" dirty="0"/>
          </a:p>
          <a:p>
            <a:r>
              <a:rPr lang="tr-TR" sz="3200" dirty="0"/>
              <a:t>C) Genç sanatçıların belirli kurallara bağlı kalmasını zorunlu görür.</a:t>
            </a:r>
          </a:p>
          <a:p>
            <a:r>
              <a:rPr lang="tr-TR" sz="3200" dirty="0"/>
              <a:t>D) Yetenekli gençlerin ancak usta sanatçılar tarafından fark edilebileceğine inanır.</a:t>
            </a:r>
          </a:p>
          <a:p>
            <a:endParaRPr lang="tr-TR" dirty="0"/>
          </a:p>
        </p:txBody>
      </p:sp>
    </p:spTree>
  </p:cSld>
  <p:clrMapOvr>
    <a:masterClrMapping/>
  </p:clrMapOvr>
  <p:transition spd="med">
    <p:wipe dir="u"/>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solidFill>
                  <a:srgbClr val="FF0000"/>
                </a:solidFill>
              </a:rPr>
              <a:t>BİR PARAGRAFTA SORULAN,</a:t>
            </a:r>
            <a:endParaRPr lang="tr-TR" sz="4800" dirty="0">
              <a:solidFill>
                <a:srgbClr val="FF0000"/>
              </a:solidFill>
            </a:endParaRPr>
          </a:p>
        </p:txBody>
      </p:sp>
      <p:sp>
        <p:nvSpPr>
          <p:cNvPr id="3" name="2 İçerik Yer Tutucusu"/>
          <p:cNvSpPr>
            <a:spLocks noGrp="1"/>
          </p:cNvSpPr>
          <p:nvPr>
            <p:ph idx="1"/>
          </p:nvPr>
        </p:nvSpPr>
        <p:spPr/>
        <p:txBody>
          <a:bodyPr>
            <a:normAutofit/>
          </a:bodyPr>
          <a:lstStyle/>
          <a:p>
            <a:r>
              <a:rPr lang="tr-TR" sz="4000" dirty="0" smtClean="0"/>
              <a:t>Burada ne anlatılıyor?</a:t>
            </a:r>
          </a:p>
          <a:p>
            <a:r>
              <a:rPr lang="tr-TR" sz="4000" dirty="0" smtClean="0"/>
              <a:t>Burada neyden bahsediliyor?</a:t>
            </a:r>
          </a:p>
          <a:p>
            <a:r>
              <a:rPr lang="tr-TR" sz="4000" dirty="0" smtClean="0"/>
              <a:t>Burada neyin üzerinde durulmuş?</a:t>
            </a:r>
          </a:p>
          <a:p>
            <a:r>
              <a:rPr lang="tr-TR" sz="4000" dirty="0" smtClean="0"/>
              <a:t>Burada ele alınan olay nedir?</a:t>
            </a:r>
          </a:p>
          <a:p>
            <a:pPr>
              <a:buNone/>
            </a:pPr>
            <a:r>
              <a:rPr lang="tr-TR" sz="4000" dirty="0" smtClean="0">
                <a:solidFill>
                  <a:srgbClr val="FF0000"/>
                </a:solidFill>
              </a:rPr>
              <a:t>Gibi soruların cevabı paragrafın konusunu verir.</a:t>
            </a:r>
            <a:endParaRPr lang="tr-TR" sz="4000" dirty="0">
              <a:solidFill>
                <a:srgbClr val="FF0000"/>
              </a:solidFill>
            </a:endParaRPr>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21.Sİ</a:t>
            </a:r>
            <a:endParaRPr lang="tr-TR" dirty="0"/>
          </a:p>
        </p:txBody>
      </p:sp>
      <p:sp>
        <p:nvSpPr>
          <p:cNvPr id="3" name="2 İçerik Yer Tutucusu"/>
          <p:cNvSpPr>
            <a:spLocks noGrp="1"/>
          </p:cNvSpPr>
          <p:nvPr>
            <p:ph idx="1"/>
          </p:nvPr>
        </p:nvSpPr>
        <p:spPr/>
        <p:txBody>
          <a:bodyPr>
            <a:normAutofit fontScale="92500" lnSpcReduction="10000"/>
          </a:bodyPr>
          <a:lstStyle/>
          <a:p>
            <a:r>
              <a:rPr lang="tr-TR" dirty="0"/>
              <a:t>(I) Yaşlanmak, belli bir yaşa gelmiş olmak değildir. (II) Yaşlanmak, içindeki değişim isteğini kaybetmektir. (III) Eğer yeni bir şeyi merak ediyorsanız, yeni bir insanı tanımak istiyorsanız yaşınızla hiç uğraşmayın. (IV) Kabuğuna çekilmek, dış dünya ile ilişkilerini kesmek, insanı bunalıma sürükler. (V) Çünkü bu durumda yaşınız kaç olursa olsun gençsiniz demektir.</a:t>
            </a:r>
          </a:p>
          <a:p>
            <a:r>
              <a:rPr lang="tr-TR" b="1" dirty="0"/>
              <a:t>Bu  parçada  düşüncenin  akışını  bozan  cümle aşağıdakilerden hangisidir?</a:t>
            </a:r>
            <a:endParaRPr lang="tr-TR" dirty="0"/>
          </a:p>
          <a:p>
            <a:r>
              <a:rPr lang="tr-TR" dirty="0"/>
              <a:t>A)I</a:t>
            </a:r>
          </a:p>
          <a:p>
            <a:r>
              <a:rPr lang="tr-TR" dirty="0"/>
              <a:t>B)</a:t>
            </a:r>
            <a:r>
              <a:rPr lang="tr-TR" dirty="0" err="1"/>
              <a:t>ll</a:t>
            </a:r>
            <a:endParaRPr lang="tr-TR" dirty="0"/>
          </a:p>
          <a:p>
            <a:r>
              <a:rPr lang="tr-TR" dirty="0"/>
              <a:t>C)III</a:t>
            </a:r>
          </a:p>
          <a:p>
            <a:r>
              <a:rPr lang="tr-TR" dirty="0"/>
              <a:t>D)IV</a:t>
            </a:r>
          </a:p>
        </p:txBody>
      </p:sp>
    </p:spTree>
  </p:cSld>
  <p:clrMapOvr>
    <a:masterClrMapping/>
  </p:clrMapOvr>
  <p:transition spd="med">
    <p:wipe dir="u"/>
    <p:sndAc>
      <p:stSnd>
        <p:snd r:embed="rId2" name="chimes.wav"/>
      </p:stSnd>
    </p:sndAc>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22.Sİ</a:t>
            </a:r>
            <a:endParaRPr lang="tr-TR" dirty="0"/>
          </a:p>
        </p:txBody>
      </p:sp>
      <p:sp>
        <p:nvSpPr>
          <p:cNvPr id="3" name="2 İçerik Yer Tutucusu"/>
          <p:cNvSpPr>
            <a:spLocks noGrp="1"/>
          </p:cNvSpPr>
          <p:nvPr>
            <p:ph idx="1"/>
          </p:nvPr>
        </p:nvSpPr>
        <p:spPr/>
        <p:txBody>
          <a:bodyPr>
            <a:normAutofit fontScale="77500" lnSpcReduction="20000"/>
          </a:bodyPr>
          <a:lstStyle/>
          <a:p>
            <a:r>
              <a:rPr lang="tr-TR" dirty="0"/>
              <a:t>Bir dilin yapısı, onu konuşan topluluğun yüzyıllar boyunca oluşan yaşantılarının biçimine bağlıdır. 0nun içindir ki düşüncenin gidiş yolunu gösteren söz dizimi, bir dil grubundan bir başka dil grubuna geçince büyük ölçüde (bilgi yelpazesi. com) değişime uğramaktadır. Çünkü her insan topluluğu düşüncelerini anlatırken, yaşantılarındaki farklılıklardan dolayı başka başka öğelere önem vermektedir.</a:t>
            </a:r>
          </a:p>
          <a:p>
            <a:r>
              <a:rPr lang="tr-TR" b="1" dirty="0"/>
              <a:t>Bu parçada aşağıdaki yargılardan hangisine </a:t>
            </a:r>
            <a:r>
              <a:rPr lang="tr-TR" b="1" dirty="0" err="1"/>
              <a:t>değinilmemistir</a:t>
            </a:r>
            <a:r>
              <a:rPr lang="tr-TR" b="1" dirty="0"/>
              <a:t>?</a:t>
            </a:r>
            <a:endParaRPr lang="tr-TR" dirty="0"/>
          </a:p>
          <a:p>
            <a:r>
              <a:rPr lang="tr-TR" dirty="0"/>
              <a:t>A) Dilin yapısında, zamanın önemli bir etken olduğuna</a:t>
            </a:r>
          </a:p>
          <a:p>
            <a:r>
              <a:rPr lang="tr-TR" dirty="0"/>
              <a:t>B) Söz diziminin, ulusların düşünce biçimlerine göre değişkenlik gösterdiğine</a:t>
            </a:r>
          </a:p>
          <a:p>
            <a:r>
              <a:rPr lang="tr-TR" dirty="0"/>
              <a:t>C) Düşüncelerimizi anlatmaya yarayan araçların başında dilin geldiğine</a:t>
            </a:r>
          </a:p>
          <a:p>
            <a:r>
              <a:rPr lang="tr-TR" dirty="0"/>
              <a:t>D) Düşünme biçimiyle cümlelerin kuruluşu arasında bir ilişki bulunduğuna</a:t>
            </a:r>
          </a:p>
          <a:p>
            <a:endParaRPr lang="tr-TR" dirty="0"/>
          </a:p>
        </p:txBody>
      </p:sp>
    </p:spTree>
  </p:cSld>
  <p:clrMapOvr>
    <a:masterClrMapping/>
  </p:clrMapOvr>
  <p:transition spd="med">
    <p:wipe dir="u"/>
    <p:sndAc>
      <p:stSnd>
        <p:snd r:embed="rId2" name="chimes.wav"/>
      </p:stSnd>
    </p:sndAc>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23.SÜ</a:t>
            </a:r>
            <a:endParaRPr lang="tr-TR" dirty="0"/>
          </a:p>
        </p:txBody>
      </p:sp>
      <p:sp>
        <p:nvSpPr>
          <p:cNvPr id="3" name="2 İçerik Yer Tutucusu"/>
          <p:cNvSpPr>
            <a:spLocks noGrp="1"/>
          </p:cNvSpPr>
          <p:nvPr>
            <p:ph idx="1"/>
          </p:nvPr>
        </p:nvSpPr>
        <p:spPr/>
        <p:txBody>
          <a:bodyPr>
            <a:normAutofit fontScale="85000" lnSpcReduction="10000"/>
          </a:bodyPr>
          <a:lstStyle/>
          <a:p>
            <a:r>
              <a:rPr lang="tr-TR" dirty="0"/>
              <a:t>Kitabımın bu bölümü, öteki bölümlerinden içerik ve nitelik bakımından farklıdır. Bu bölümde sosyal psikoloji araştırmalarını, psikolojik, sosyolojik v.b. araştırmalardan, ayırmakta güçlük çektim. Bu yüzden sınırlayıcı olmak yerine kapsayıcı olmayı yeğledim. Yeni bölümde başlığın dışına taşarak Türkiye'de sosyal psikolojiyi kapsamayan bazı sosyal bilim gelişmelerine de yer verdim.</a:t>
            </a:r>
          </a:p>
          <a:p>
            <a:r>
              <a:rPr lang="tr-TR" b="1" dirty="0"/>
              <a:t>Bu parçaya göre, kitabın söz konusu bölümü için aşağıdakilerden hangisi </a:t>
            </a:r>
            <a:r>
              <a:rPr lang="tr-TR" b="1" dirty="0" err="1"/>
              <a:t>sövlenemez</a:t>
            </a:r>
            <a:r>
              <a:rPr lang="tr-TR" b="1" dirty="0"/>
              <a:t>?</a:t>
            </a:r>
            <a:endParaRPr lang="tr-TR" dirty="0"/>
          </a:p>
          <a:p>
            <a:r>
              <a:rPr lang="tr-TR" dirty="0"/>
              <a:t>A) Yazılırken zorluk çekilmiştir.</a:t>
            </a:r>
          </a:p>
          <a:p>
            <a:r>
              <a:rPr lang="tr-TR" dirty="0"/>
              <a:t>B) Öteki bölümlere göre daha niteliklidir.</a:t>
            </a:r>
          </a:p>
          <a:p>
            <a:r>
              <a:rPr lang="tr-TR" dirty="0"/>
              <a:t>C) İçeriğiyle başlığı arasında yer yer uyumsuzluk vardır.</a:t>
            </a:r>
          </a:p>
          <a:p>
            <a:r>
              <a:rPr lang="tr-TR" dirty="0"/>
              <a:t>D) Sosyal psikolojiye yakın bilim dallarıyla ilgili bilgiler de içermektedir</a:t>
            </a:r>
            <a:r>
              <a:rPr lang="tr-TR" dirty="0" smtClean="0"/>
              <a:t>.</a:t>
            </a:r>
            <a:endParaRPr lang="tr-TR" dirty="0"/>
          </a:p>
        </p:txBody>
      </p:sp>
    </p:spTree>
  </p:cSld>
  <p:clrMapOvr>
    <a:masterClrMapping/>
  </p:clrMapOvr>
  <p:transition spd="med">
    <p:wipe dir="u"/>
    <p:sndAc>
      <p:stSnd>
        <p:snd r:embed="rId2" name="chimes.wav"/>
      </p:stSnd>
    </p:sndAc>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24.SÜ</a:t>
            </a:r>
            <a:endParaRPr lang="tr-TR" dirty="0"/>
          </a:p>
        </p:txBody>
      </p:sp>
      <p:sp>
        <p:nvSpPr>
          <p:cNvPr id="3" name="2 İçerik Yer Tutucusu"/>
          <p:cNvSpPr>
            <a:spLocks noGrp="1"/>
          </p:cNvSpPr>
          <p:nvPr>
            <p:ph idx="1"/>
          </p:nvPr>
        </p:nvSpPr>
        <p:spPr/>
        <p:txBody>
          <a:bodyPr>
            <a:normAutofit fontScale="85000" lnSpcReduction="20000"/>
          </a:bodyPr>
          <a:lstStyle/>
          <a:p>
            <a:r>
              <a:rPr lang="tr-TR" dirty="0"/>
              <a:t>Maddi imkansızlıklar ve hayat şartlarının düzensizliği yüzünden huzursuzluk içinde kıvranmış bulunan </a:t>
            </a:r>
            <a:r>
              <a:rPr lang="tr-TR" dirty="0" err="1"/>
              <a:t>Mollere</a:t>
            </a:r>
            <a:r>
              <a:rPr lang="tr-TR" dirty="0"/>
              <a:t>, istediği imkanların hepsine sahip olsaydı bile, yine başka yollardan giderek imkansızlıkla düzensizliğin doğurduğu huzursuzluğu bulacaktı. Çünkü hiçbir büyük sanatçı içindekileri bir bütün halinde meydana çıkarmak için geliştirecek olan bu araçtan kendisini yoksun bırakamaz.</a:t>
            </a:r>
          </a:p>
          <a:p>
            <a:r>
              <a:rPr lang="tr-TR" b="1" dirty="0"/>
              <a:t>Bu parçada anlatılmak istenen aşağıdakilerden hangisidir?</a:t>
            </a:r>
            <a:endParaRPr lang="tr-TR" dirty="0"/>
          </a:p>
          <a:p>
            <a:r>
              <a:rPr lang="tr-TR" dirty="0"/>
              <a:t>A) Büyük sanatçılar hep imkansızlıklar içinde yaşamışlardır.</a:t>
            </a:r>
          </a:p>
          <a:p>
            <a:r>
              <a:rPr lang="tr-TR" dirty="0"/>
              <a:t>B) Sanatçıları büyük yapan asıl şey yaşadıkları huzursuzluklarıdır.</a:t>
            </a:r>
          </a:p>
          <a:p>
            <a:r>
              <a:rPr lang="tr-TR" dirty="0"/>
              <a:t>C) </a:t>
            </a:r>
            <a:r>
              <a:rPr lang="tr-TR" dirty="0" err="1"/>
              <a:t>Mollere</a:t>
            </a:r>
            <a:r>
              <a:rPr lang="tr-TR" dirty="0"/>
              <a:t>, imkansızlıklardan dolayı hayatını yazarak kazanmıştır.</a:t>
            </a:r>
          </a:p>
          <a:p>
            <a:r>
              <a:rPr lang="tr-TR" dirty="0"/>
              <a:t>D) Düzensizlik bir yazar, bir sanatçı için çok büyük huzursuzluk demektir.</a:t>
            </a:r>
          </a:p>
          <a:p>
            <a:endParaRPr lang="tr-TR" dirty="0"/>
          </a:p>
        </p:txBody>
      </p:sp>
    </p:spTree>
  </p:cSld>
  <p:clrMapOvr>
    <a:masterClrMapping/>
  </p:clrMapOvr>
  <p:transition spd="med">
    <p:wipe dir="u"/>
    <p:sndAc>
      <p:stSnd>
        <p:snd r:embed="rId2" name="chimes.wav"/>
      </p:stSnd>
    </p:sndAc>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25.Sİ</a:t>
            </a:r>
            <a:endParaRPr lang="tr-TR" dirty="0"/>
          </a:p>
        </p:txBody>
      </p:sp>
      <p:sp>
        <p:nvSpPr>
          <p:cNvPr id="3" name="2 İçerik Yer Tutucusu"/>
          <p:cNvSpPr>
            <a:spLocks noGrp="1"/>
          </p:cNvSpPr>
          <p:nvPr>
            <p:ph idx="1"/>
          </p:nvPr>
        </p:nvSpPr>
        <p:spPr/>
        <p:txBody>
          <a:bodyPr>
            <a:normAutofit fontScale="85000" lnSpcReduction="10000"/>
          </a:bodyPr>
          <a:lstStyle/>
          <a:p>
            <a:r>
              <a:rPr lang="tr-TR" dirty="0"/>
              <a:t>Korkunun, gerek çocuğun ve gerekse yetişkinin hayatında önemli bir yeri vardır. Akıl dışı korkular organizmayı harap ederken, akla uygun korkular organizmayı korumaya yönelik bir işlev yüklenmekte ve normal karşılanmaktadır. Korku doğuştan getirdiğimiz bir yetenektir. Akla uygun korku ile tehlikeleri algılamış oluruz. Bu tehlikelere karşı önlem alma da sağlıklı bir insanın özelliğidir.</a:t>
            </a:r>
          </a:p>
          <a:p>
            <a:r>
              <a:rPr lang="tr-TR" b="1" dirty="0"/>
              <a:t>Yukarıdaki parçada 'korku" ile ilgili aşağıdakilerden hangisine değinilmemiştir?</a:t>
            </a:r>
            <a:endParaRPr lang="tr-TR" dirty="0"/>
          </a:p>
          <a:p>
            <a:r>
              <a:rPr lang="tr-TR" dirty="0"/>
              <a:t>A) Akla uygun korkularla tehlikelere karşı önlem aldığımıza</a:t>
            </a:r>
          </a:p>
          <a:p>
            <a:r>
              <a:rPr lang="tr-TR" dirty="0"/>
              <a:t>B) Korkunun doğuştan getirilen bir özellik olduğuna</a:t>
            </a:r>
          </a:p>
          <a:p>
            <a:r>
              <a:rPr lang="tr-TR" dirty="0"/>
              <a:t>C) Bütün korkuların normal karşılanabildiğine</a:t>
            </a:r>
          </a:p>
          <a:p>
            <a:r>
              <a:rPr lang="tr-TR" dirty="0"/>
              <a:t>D) Bazı korkuların akıl dışı olmadığına</a:t>
            </a:r>
          </a:p>
          <a:p>
            <a:endParaRPr lang="tr-TR" dirty="0"/>
          </a:p>
        </p:txBody>
      </p:sp>
    </p:spTree>
  </p:cSld>
  <p:clrMapOvr>
    <a:masterClrMapping/>
  </p:clrMapOvr>
  <p:transition spd="med">
    <p:wipe dir="u"/>
    <p:sndAc>
      <p:stSnd>
        <p:snd r:embed="rId2" name="chimes.wav"/>
      </p:stSnd>
    </p:sndAc>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26.SI</a:t>
            </a:r>
            <a:endParaRPr lang="tr-TR" dirty="0"/>
          </a:p>
        </p:txBody>
      </p:sp>
      <p:sp>
        <p:nvSpPr>
          <p:cNvPr id="3" name="2 İçerik Yer Tutucusu"/>
          <p:cNvSpPr>
            <a:spLocks noGrp="1"/>
          </p:cNvSpPr>
          <p:nvPr>
            <p:ph idx="1"/>
          </p:nvPr>
        </p:nvSpPr>
        <p:spPr/>
        <p:txBody>
          <a:bodyPr>
            <a:normAutofit fontScale="85000" lnSpcReduction="20000"/>
          </a:bodyPr>
          <a:lstStyle/>
          <a:p>
            <a:r>
              <a:rPr lang="tr-TR" b="1" dirty="0"/>
              <a:t>.</a:t>
            </a:r>
            <a:r>
              <a:rPr lang="tr-TR" dirty="0"/>
              <a:t> Bir daha kendinizi kötü hissettiğiniz zaman buna karşı mücadele etmeyin ve kendinizi serbest bırakın. Bakalım, paniğe kapılmadan, ılımlı ve sakin kalabiliyor musunuz? Unutmayın ki, olumsuz duygularınıza karşı savaşmayıp, sakin kalabiliyorsanız, o karamsar anınız da nasılsa geçecektir. Hiç kuşkunuz olmasın.</a:t>
            </a:r>
          </a:p>
          <a:p>
            <a:r>
              <a:rPr lang="tr-TR" b="1" dirty="0"/>
              <a:t>Aşağıdakilerden hangisi yukarıdaki parçada anlatılmak istenen düşünceye en yakındır?</a:t>
            </a:r>
            <a:endParaRPr lang="tr-TR" dirty="0"/>
          </a:p>
          <a:p>
            <a:r>
              <a:rPr lang="tr-TR" dirty="0"/>
              <a:t>A) Olumsuzluklar karşısında mücadeleci davranan insanlar mutlu olabilirler.</a:t>
            </a:r>
          </a:p>
          <a:p>
            <a:r>
              <a:rPr lang="tr-TR" dirty="0"/>
              <a:t>B) İnsanlar bazı zamanlarda kendilerini olduklarından daha kötü hissedebilir.</a:t>
            </a:r>
          </a:p>
          <a:p>
            <a:r>
              <a:rPr lang="tr-TR" dirty="0"/>
              <a:t>C) Olumsuz duyguları karşısında sakin kalabilen insan karamsarlıktan çabuk kurtulur.</a:t>
            </a:r>
          </a:p>
          <a:p>
            <a:r>
              <a:rPr lang="tr-TR" dirty="0"/>
              <a:t>D) Bazı insanlar her zaman ılımlı ve sakin kalabilmeyi başarabilir.</a:t>
            </a:r>
          </a:p>
          <a:p>
            <a:endParaRPr lang="tr-TR" dirty="0"/>
          </a:p>
        </p:txBody>
      </p:sp>
    </p:spTree>
  </p:cSld>
  <p:clrMapOvr>
    <a:masterClrMapping/>
  </p:clrMapOvr>
  <p:transition spd="med">
    <p:wipe dir="u"/>
    <p:sndAc>
      <p:stSnd>
        <p:snd r:embed="rId2" name="chimes.wav"/>
      </p:stSnd>
    </p:sndAc>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endParaRPr lang="tr-TR" dirty="0" smtClean="0"/>
          </a:p>
          <a:p>
            <a:pPr lvl="1"/>
            <a:r>
              <a:rPr lang="tr-TR" sz="4500" dirty="0" smtClean="0">
                <a:solidFill>
                  <a:srgbClr val="FF5050"/>
                </a:solidFill>
              </a:rPr>
              <a:t>       </a:t>
            </a:r>
            <a:r>
              <a:rPr lang="tr-TR" sz="5400" dirty="0" smtClean="0">
                <a:solidFill>
                  <a:srgbClr val="FF5050"/>
                </a:solidFill>
              </a:rPr>
              <a:t>HAZIRLAYANLAR:</a:t>
            </a:r>
          </a:p>
          <a:p>
            <a:r>
              <a:rPr lang="tr-TR" sz="4400" dirty="0" smtClean="0">
                <a:solidFill>
                  <a:srgbClr val="CC0066"/>
                </a:solidFill>
              </a:rPr>
              <a:t>GAMZEGÜL BAKIR           </a:t>
            </a:r>
          </a:p>
          <a:p>
            <a:r>
              <a:rPr lang="tr-TR" sz="4400" dirty="0" smtClean="0">
                <a:solidFill>
                  <a:srgbClr val="CC0066"/>
                </a:solidFill>
              </a:rPr>
              <a:t>SILANUR DEMİR  </a:t>
            </a:r>
          </a:p>
        </p:txBody>
      </p:sp>
      <p:sp>
        <p:nvSpPr>
          <p:cNvPr id="6" name="5 Yatay Kaydırma"/>
          <p:cNvSpPr/>
          <p:nvPr/>
        </p:nvSpPr>
        <p:spPr>
          <a:xfrm>
            <a:off x="467544" y="2492896"/>
            <a:ext cx="7992888" cy="4032448"/>
          </a:xfrm>
          <a:prstGeom prst="horizontalScroll">
            <a:avLst/>
          </a:prstGeom>
          <a:blipFill>
            <a:blip r:embed="rId4" cstate="print"/>
            <a:tile tx="0" ty="0" sx="100000" sy="100000" flip="none" algn="tl"/>
          </a:blipFill>
          <a:ln>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dirty="0" smtClean="0">
                <a:solidFill>
                  <a:schemeClr val="tx1">
                    <a:lumMod val="95000"/>
                    <a:lumOff val="5000"/>
                  </a:schemeClr>
                </a:solidFill>
              </a:rPr>
              <a:t>DİNLEDİĞİNİZ </a:t>
            </a:r>
            <a:r>
              <a:rPr lang="tr-TR" sz="5400" dirty="0" err="1" smtClean="0">
                <a:solidFill>
                  <a:schemeClr val="tx1">
                    <a:lumMod val="95000"/>
                    <a:lumOff val="5000"/>
                  </a:schemeClr>
                </a:solidFill>
              </a:rPr>
              <a:t>İÇiN</a:t>
            </a:r>
            <a:r>
              <a:rPr lang="tr-TR" sz="5400" dirty="0" smtClean="0">
                <a:solidFill>
                  <a:schemeClr val="tx1">
                    <a:lumMod val="95000"/>
                    <a:lumOff val="5000"/>
                  </a:schemeClr>
                </a:solidFill>
              </a:rPr>
              <a:t> TEŞEKKÜRLERRR…</a:t>
            </a:r>
            <a:endParaRPr lang="tr-TR" sz="5400" dirty="0">
              <a:solidFill>
                <a:schemeClr val="tx1">
                  <a:lumMod val="95000"/>
                  <a:lumOff val="5000"/>
                </a:schemeClr>
              </a:solidFill>
            </a:endParaRPr>
          </a:p>
        </p:txBody>
      </p:sp>
    </p:spTree>
  </p:cSld>
  <p:clrMapOvr>
    <a:masterClrMapping/>
  </p:clrMapOvr>
  <p:transition spd="med">
    <p:wipe dir="u"/>
    <p:sndAc>
      <p:stSnd>
        <p:snd r:embed="rId3"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239000" cy="1143000"/>
          </a:xfrm>
        </p:spPr>
        <p:txBody>
          <a:bodyPr>
            <a:normAutofit/>
          </a:bodyPr>
          <a:lstStyle/>
          <a:p>
            <a:r>
              <a:rPr lang="tr-TR" sz="6000" dirty="0" smtClean="0">
                <a:solidFill>
                  <a:srgbClr val="FF0000"/>
                </a:solidFill>
              </a:rPr>
              <a:t>UYARI:</a:t>
            </a:r>
            <a:endParaRPr lang="tr-TR" sz="6000" dirty="0"/>
          </a:p>
        </p:txBody>
      </p:sp>
      <p:sp>
        <p:nvSpPr>
          <p:cNvPr id="3" name="2 İçerik Yer Tutucusu"/>
          <p:cNvSpPr>
            <a:spLocks noGrp="1"/>
          </p:cNvSpPr>
          <p:nvPr>
            <p:ph idx="1"/>
          </p:nvPr>
        </p:nvSpPr>
        <p:spPr/>
        <p:txBody>
          <a:bodyPr>
            <a:normAutofit fontScale="92500"/>
          </a:bodyPr>
          <a:lstStyle/>
          <a:p>
            <a:r>
              <a:rPr lang="tr-TR" dirty="0" smtClean="0"/>
              <a:t>BU PARAGRAFIN KONUSU:</a:t>
            </a:r>
          </a:p>
          <a:p>
            <a:r>
              <a:rPr lang="tr-TR" dirty="0" smtClean="0"/>
              <a:t>Şiirde ele alınan konu,şiire hakim olan fikir veya duygulara</a:t>
            </a:r>
            <a:r>
              <a:rPr lang="tr-TR" dirty="0" smtClean="0">
                <a:solidFill>
                  <a:srgbClr val="FF0000"/>
                </a:solidFill>
              </a:rPr>
              <a:t> tema </a:t>
            </a:r>
            <a:r>
              <a:rPr lang="tr-TR" dirty="0" smtClean="0"/>
              <a:t>denir.</a:t>
            </a:r>
          </a:p>
          <a:p>
            <a:pPr>
              <a:buNone/>
            </a:pPr>
            <a:r>
              <a:rPr lang="tr-TR" sz="4400" dirty="0" smtClean="0">
                <a:solidFill>
                  <a:schemeClr val="accent4"/>
                </a:solidFill>
              </a:rPr>
              <a:t>ÖRNEK:</a:t>
            </a:r>
          </a:p>
          <a:p>
            <a:pPr>
              <a:buNone/>
            </a:pPr>
            <a:r>
              <a:rPr lang="tr-TR" dirty="0" smtClean="0">
                <a:solidFill>
                  <a:srgbClr val="8F0A92"/>
                </a:solidFill>
              </a:rPr>
              <a:t>Bilmezler yalnız yaşamayanlar</a:t>
            </a:r>
          </a:p>
          <a:p>
            <a:pPr>
              <a:buNone/>
            </a:pPr>
            <a:r>
              <a:rPr lang="tr-TR" dirty="0" smtClean="0">
                <a:solidFill>
                  <a:srgbClr val="8F0A92"/>
                </a:solidFill>
              </a:rPr>
              <a:t>Nasıl korku verir sessizlik insana</a:t>
            </a:r>
          </a:p>
          <a:p>
            <a:pPr>
              <a:buNone/>
            </a:pPr>
            <a:r>
              <a:rPr lang="tr-TR" dirty="0" smtClean="0">
                <a:solidFill>
                  <a:srgbClr val="8F0A92"/>
                </a:solidFill>
              </a:rPr>
              <a:t>İnsan nasıl konuşur kendisiyle</a:t>
            </a:r>
          </a:p>
          <a:p>
            <a:pPr>
              <a:buNone/>
            </a:pPr>
            <a:r>
              <a:rPr lang="tr-TR" dirty="0" smtClean="0">
                <a:solidFill>
                  <a:srgbClr val="8F0A92"/>
                </a:solidFill>
              </a:rPr>
              <a:t>Nasıl koşar aynalara</a:t>
            </a:r>
          </a:p>
          <a:p>
            <a:pPr>
              <a:buNone/>
            </a:pPr>
            <a:r>
              <a:rPr lang="tr-TR" dirty="0" smtClean="0">
                <a:solidFill>
                  <a:srgbClr val="8F0A92"/>
                </a:solidFill>
              </a:rPr>
              <a:t>Bir cana hasret,bilmezler </a:t>
            </a:r>
          </a:p>
          <a:p>
            <a:pPr>
              <a:buNone/>
            </a:pPr>
            <a:r>
              <a:rPr lang="tr-TR" dirty="0" smtClean="0">
                <a:solidFill>
                  <a:schemeClr val="tx1">
                    <a:lumMod val="95000"/>
                    <a:lumOff val="5000"/>
                  </a:schemeClr>
                </a:solidFill>
              </a:rPr>
              <a:t>Yukarıdaki şiirin teması</a:t>
            </a:r>
            <a:r>
              <a:rPr lang="tr-TR" dirty="0" smtClean="0">
                <a:solidFill>
                  <a:srgbClr val="00CCFF"/>
                </a:solidFill>
              </a:rPr>
              <a:t> yalnız yaşamanın zorluğu  </a:t>
            </a:r>
            <a:r>
              <a:rPr lang="tr-TR" dirty="0" smtClean="0">
                <a:solidFill>
                  <a:schemeClr val="tx1">
                    <a:lumMod val="95000"/>
                    <a:lumOff val="5000"/>
                  </a:schemeClr>
                </a:solidFill>
              </a:rPr>
              <a:t>dur.</a:t>
            </a:r>
          </a:p>
          <a:p>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solidFill>
                  <a:schemeClr val="accent3"/>
                </a:solidFill>
              </a:rPr>
              <a:t>2.</a:t>
            </a:r>
            <a:r>
              <a:rPr lang="tr-TR" sz="4800" dirty="0" smtClean="0">
                <a:solidFill>
                  <a:srgbClr val="C00000"/>
                </a:solidFill>
              </a:rPr>
              <a:t>PARAGRAFIN ANA FİKRİ:</a:t>
            </a:r>
            <a:endParaRPr lang="tr-TR" sz="4800" dirty="0">
              <a:solidFill>
                <a:srgbClr val="C00000"/>
              </a:solidFill>
            </a:endParaRPr>
          </a:p>
        </p:txBody>
      </p:sp>
      <p:sp>
        <p:nvSpPr>
          <p:cNvPr id="3" name="2 İçerik Yer Tutucusu"/>
          <p:cNvSpPr>
            <a:spLocks noGrp="1"/>
          </p:cNvSpPr>
          <p:nvPr>
            <p:ph idx="1"/>
          </p:nvPr>
        </p:nvSpPr>
        <p:spPr/>
        <p:txBody>
          <a:bodyPr>
            <a:normAutofit/>
          </a:bodyPr>
          <a:lstStyle/>
          <a:p>
            <a:pPr>
              <a:buNone/>
            </a:pPr>
            <a:r>
              <a:rPr lang="tr-TR" dirty="0" smtClean="0"/>
              <a:t>  </a:t>
            </a:r>
            <a:r>
              <a:rPr lang="tr-TR" sz="4400" dirty="0" smtClean="0"/>
              <a:t>Parçada okuyucuya verilmek istenen mesaja ana fikir denir.Ana fikir parçanın yazılma amacıdır.Ana fikir cümlesi parçanın tümünü kapsayacak özelliktedir.</a:t>
            </a:r>
          </a:p>
          <a:p>
            <a:pPr>
              <a:buNone/>
            </a:pPr>
            <a:endParaRPr lang="tr-TR" dirty="0"/>
          </a:p>
          <a:p>
            <a:pPr>
              <a:buNone/>
            </a:pPr>
            <a:endParaRPr lang="tr-TR" dirty="0" smtClean="0"/>
          </a:p>
          <a:p>
            <a:pPr>
              <a:buNone/>
            </a:pPr>
            <a:endParaRPr lang="tr-TR" dirty="0"/>
          </a:p>
          <a:p>
            <a:pPr>
              <a:buNone/>
            </a:pPr>
            <a:endParaRPr lang="tr-TR" dirty="0" smtClean="0"/>
          </a:p>
          <a:p>
            <a:pPr>
              <a:buNone/>
            </a:pPr>
            <a:endParaRPr lang="tr-TR" dirty="0"/>
          </a:p>
          <a:p>
            <a:pPr>
              <a:buNone/>
            </a:pPr>
            <a:endParaRPr lang="tr-TR" dirty="0" smtClean="0"/>
          </a:p>
          <a:p>
            <a:pPr>
              <a:buNone/>
            </a:pPr>
            <a:endParaRPr lang="tr-TR" dirty="0"/>
          </a:p>
          <a:p>
            <a:pPr>
              <a:buNone/>
            </a:pPr>
            <a:endParaRPr lang="tr-TR" dirty="0" smtClean="0"/>
          </a:p>
          <a:p>
            <a:pPr>
              <a:buNone/>
            </a:pPr>
            <a:endParaRPr lang="tr-TR" dirty="0"/>
          </a:p>
          <a:p>
            <a:pPr>
              <a:buNone/>
            </a:pPr>
            <a:endParaRPr lang="tr-TR" dirty="0" smtClean="0"/>
          </a:p>
          <a:p>
            <a:pPr>
              <a:buNone/>
            </a:pPr>
            <a:endParaRPr lang="tr-TR" dirty="0"/>
          </a:p>
          <a:p>
            <a:pPr>
              <a:buNone/>
            </a:pPr>
            <a:endParaRPr lang="tr-TR" dirty="0" smtClean="0"/>
          </a:p>
          <a:p>
            <a:pPr>
              <a:buNone/>
            </a:pPr>
            <a:endParaRPr lang="tr-TR" dirty="0"/>
          </a:p>
          <a:p>
            <a:pPr>
              <a:buNone/>
            </a:pPr>
            <a:endParaRPr lang="tr-TR" dirty="0" smtClean="0"/>
          </a:p>
          <a:p>
            <a:pPr>
              <a:buNone/>
            </a:pPr>
            <a:endParaRPr lang="tr-TR" dirty="0"/>
          </a:p>
          <a:p>
            <a:pPr>
              <a:buNone/>
            </a:pPr>
            <a:endParaRPr lang="tr-TR"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239000" cy="1143000"/>
          </a:xfrm>
        </p:spPr>
        <p:txBody>
          <a:bodyPr>
            <a:noAutofit/>
          </a:bodyPr>
          <a:lstStyle/>
          <a:p>
            <a:r>
              <a:rPr lang="tr-TR" sz="4400" dirty="0" smtClean="0">
                <a:solidFill>
                  <a:srgbClr val="00B050"/>
                </a:solidFill>
              </a:rPr>
              <a:t>3.</a:t>
            </a:r>
            <a:r>
              <a:rPr lang="tr-TR" sz="4400" dirty="0" smtClean="0">
                <a:solidFill>
                  <a:srgbClr val="FF0000"/>
                </a:solidFill>
              </a:rPr>
              <a:t>PARAGRAFIN YARDIMCI DÜŞÜNCELERİ;</a:t>
            </a:r>
            <a:endParaRPr lang="tr-TR" sz="4400" dirty="0">
              <a:solidFill>
                <a:srgbClr val="FF0000"/>
              </a:solidFill>
            </a:endParaRPr>
          </a:p>
        </p:txBody>
      </p:sp>
      <p:sp>
        <p:nvSpPr>
          <p:cNvPr id="3" name="2 İçerik Yer Tutucusu"/>
          <p:cNvSpPr>
            <a:spLocks noGrp="1"/>
          </p:cNvSpPr>
          <p:nvPr>
            <p:ph idx="1"/>
          </p:nvPr>
        </p:nvSpPr>
        <p:spPr/>
        <p:txBody>
          <a:bodyPr>
            <a:normAutofit/>
          </a:bodyPr>
          <a:lstStyle/>
          <a:p>
            <a:r>
              <a:rPr lang="tr-TR" sz="3200" dirty="0" smtClean="0"/>
              <a:t>Yazarın parçada ana fikri desteklemek amacıyla kullandığı;ana düşüncenin daha iyi anlaşılmasını sağlayan,onu daha belirgin hale getiren düşüncelere yardımcı düşünceler denir.</a:t>
            </a:r>
          </a:p>
          <a:p>
            <a:r>
              <a:rPr lang="tr-TR" sz="3200" dirty="0" smtClean="0"/>
              <a:t>Tanımlama,karşılaştırma,benzetme, tanık gösterme ve örnekleme yollarından her biri yardımcı düşüncedir.</a:t>
            </a:r>
            <a:endParaRPr lang="tr-TR" sz="3200" dirty="0"/>
          </a:p>
        </p:txBody>
      </p:sp>
    </p:spTree>
  </p:cSld>
  <p:clrMapOvr>
    <a:masterClrMapping/>
  </p:clrMapOvr>
  <p:transition spd="med">
    <p:wipe dir="u"/>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373</TotalTime>
  <Words>3051</Words>
  <PresentationFormat>Ekran Gösterisi (4:3)</PresentationFormat>
  <Paragraphs>344</Paragraphs>
  <Slides>66</Slides>
  <Notes>2</Notes>
  <HiddenSlides>0</HiddenSlides>
  <MMClips>0</MMClips>
  <ScaleCrop>false</ScaleCrop>
  <HeadingPairs>
    <vt:vector size="4" baseType="variant">
      <vt:variant>
        <vt:lpstr>Tema</vt:lpstr>
      </vt:variant>
      <vt:variant>
        <vt:i4>1</vt:i4>
      </vt:variant>
      <vt:variant>
        <vt:lpstr>Slayt Başlıkları</vt:lpstr>
      </vt:variant>
      <vt:variant>
        <vt:i4>66</vt:i4>
      </vt:variant>
    </vt:vector>
  </HeadingPairs>
  <TitlesOfParts>
    <vt:vector size="67" baseType="lpstr">
      <vt:lpstr>Zengin</vt:lpstr>
      <vt:lpstr>Paragrafta anlam:</vt:lpstr>
      <vt:lpstr>PARAGRAF NEDİR:</vt:lpstr>
      <vt:lpstr>PARAGRAF KONUSUNU ÜÇ BAŞLIK ALTINDA İNCELEYECEĞİZ:</vt:lpstr>
      <vt:lpstr>A.PARAGRAFIN ANLAM YÖNÜ</vt:lpstr>
      <vt:lpstr>1.PARAGRAFIN KONUSU:</vt:lpstr>
      <vt:lpstr>BİR PARAGRAFTA SORULAN,</vt:lpstr>
      <vt:lpstr>UYARI:</vt:lpstr>
      <vt:lpstr>2.PARAGRAFIN ANA FİKRİ:</vt:lpstr>
      <vt:lpstr>3.PARAGRAFIN YARDIMCI DÜŞÜNCELERİ;</vt:lpstr>
      <vt:lpstr>PARÇAYA SORULAN;</vt:lpstr>
      <vt:lpstr>4.PARAGRAFIN BAŞLIĞI:</vt:lpstr>
      <vt:lpstr>B.PARAGRAFIN YAPI YÖNÜ</vt:lpstr>
      <vt:lpstr>1. GİRİŞ CÜMLESİ BULUNMAYANLAR:</vt:lpstr>
      <vt:lpstr>1. GİRİŞ CÜMLESİNDE BULUNANLAR:</vt:lpstr>
      <vt:lpstr>2. GELİŞME CÜMLELERİ</vt:lpstr>
      <vt:lpstr>3.SONUÇ CÜMLELERİ:</vt:lpstr>
      <vt:lpstr> PARAGRAF OLUŞTURMA: </vt:lpstr>
      <vt:lpstr> DÜŞÜNCENİN AKIŞINI BOZAN CÜMLE: </vt:lpstr>
      <vt:lpstr>DÜŞÜNCEYİ GELİŞTİRME YOLLARI:</vt:lpstr>
      <vt:lpstr>TANIMLAMA:</vt:lpstr>
      <vt:lpstr>KARŞILAŞTIRMA:</vt:lpstr>
      <vt:lpstr>TANIK GÖSTERME VE ALINTI YAPMA:</vt:lpstr>
      <vt:lpstr>SAYISAL VERİLERDEN YARARLANMA:</vt:lpstr>
      <vt:lpstr>BENZETME:</vt:lpstr>
      <vt:lpstr>Anlatımın Özellikleri:</vt:lpstr>
      <vt:lpstr>2. Açıklık / Duruluk:</vt:lpstr>
      <vt:lpstr>3. Doğallık:</vt:lpstr>
      <vt:lpstr>4. Akıcılık </vt:lpstr>
      <vt:lpstr>5. Yoğunluk:</vt:lpstr>
      <vt:lpstr>6.Tutarlılık:</vt:lpstr>
      <vt:lpstr>7. SürükleyİCİLİK:</vt:lpstr>
      <vt:lpstr>8. Kalıcılık:</vt:lpstr>
      <vt:lpstr>PARAGRAF  SORULARINDA ŞUNLARA DİKKAT  EDİLMELİDİR;</vt:lpstr>
      <vt:lpstr>2.Sİ</vt:lpstr>
      <vt:lpstr>3. SÜ</vt:lpstr>
      <vt:lpstr>4. SÜ</vt:lpstr>
      <vt:lpstr>5. Sİ</vt:lpstr>
      <vt:lpstr>OKUMA  HIZINIZI  ARTIRIN!!!</vt:lpstr>
      <vt:lpstr>Slayt 39</vt:lpstr>
      <vt:lpstr>1. sİ</vt:lpstr>
      <vt:lpstr>2.Sİ</vt:lpstr>
      <vt:lpstr>3.SÜ</vt:lpstr>
      <vt:lpstr>4.SÜ</vt:lpstr>
      <vt:lpstr>5.Sİ</vt:lpstr>
      <vt:lpstr>6.SI</vt:lpstr>
      <vt:lpstr>7.Sİ</vt:lpstr>
      <vt:lpstr>8.Sİ</vt:lpstr>
      <vt:lpstr>9.SU</vt:lpstr>
      <vt:lpstr>10.SU</vt:lpstr>
      <vt:lpstr>11.Sİ </vt:lpstr>
      <vt:lpstr>12.Sİ</vt:lpstr>
      <vt:lpstr>13.SÜ</vt:lpstr>
      <vt:lpstr>14.SÜ</vt:lpstr>
      <vt:lpstr>15.Sİ</vt:lpstr>
      <vt:lpstr>16.SI</vt:lpstr>
      <vt:lpstr>17.Sİ</vt:lpstr>
      <vt:lpstr>18.Sİ</vt:lpstr>
      <vt:lpstr>19.SU</vt:lpstr>
      <vt:lpstr>20.Sİ</vt:lpstr>
      <vt:lpstr>21.Sİ</vt:lpstr>
      <vt:lpstr>22.Sİ</vt:lpstr>
      <vt:lpstr>23.SÜ</vt:lpstr>
      <vt:lpstr>24.SÜ</vt:lpstr>
      <vt:lpstr>25.Sİ</vt:lpstr>
      <vt:lpstr>26.SI</vt:lpstr>
      <vt:lpstr>Slayt 66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2016-03-01T12:12:17Z</dcterms:created>
  <dcterms:modified xsi:type="dcterms:W3CDTF">2016-06-01T13:02:56Z</dcterms:modified>
  <cp:category>www.sorubak.com</cp:category>
</cp:coreProperties>
</file>